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4" r:id="rId2"/>
    <p:sldId id="408" r:id="rId3"/>
    <p:sldId id="379" r:id="rId4"/>
    <p:sldId id="385" r:id="rId5"/>
    <p:sldId id="386" r:id="rId6"/>
    <p:sldId id="387" r:id="rId7"/>
    <p:sldId id="388" r:id="rId8"/>
    <p:sldId id="389" r:id="rId9"/>
    <p:sldId id="390" r:id="rId10"/>
    <p:sldId id="410" r:id="rId11"/>
    <p:sldId id="411" r:id="rId12"/>
    <p:sldId id="409" r:id="rId13"/>
    <p:sldId id="396" r:id="rId14"/>
    <p:sldId id="397" r:id="rId15"/>
    <p:sldId id="398" r:id="rId16"/>
    <p:sldId id="401" r:id="rId17"/>
    <p:sldId id="402" r:id="rId18"/>
    <p:sldId id="404" r:id="rId19"/>
    <p:sldId id="403" r:id="rId20"/>
    <p:sldId id="412" r:id="rId21"/>
    <p:sldId id="391" r:id="rId22"/>
    <p:sldId id="399" r:id="rId23"/>
    <p:sldId id="407" r:id="rId24"/>
    <p:sldId id="351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ng Zhu" initials="WZ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F88"/>
    <a:srgbClr val="1D2529"/>
    <a:srgbClr val="2B373F"/>
    <a:srgbClr val="0096CD"/>
    <a:srgbClr val="556E7D"/>
    <a:srgbClr val="256754"/>
    <a:srgbClr val="64D2AA"/>
    <a:srgbClr val="99BE3C"/>
    <a:srgbClr val="EAEAEA"/>
    <a:srgbClr val="009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86433"/>
  </p:normalViewPr>
  <p:slideViewPr>
    <p:cSldViewPr snapToObjects="1">
      <p:cViewPr varScale="1">
        <p:scale>
          <a:sx n="58" d="100"/>
          <a:sy n="58" d="100"/>
        </p:scale>
        <p:origin x="96" y="264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DA81-9823-484B-9ABD-72D9265DA97B}" type="datetimeFigureOut">
              <a:rPr lang="en-US" smtClean="0"/>
              <a:t>07/05/2018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3220E-984B-4D28-ACC8-5246DF81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CCDB36-039D-1C4C-A35B-7671275203E6}" type="datetimeFigureOut">
              <a:rPr lang="en-US" smtClean="0"/>
              <a:t>07/05/2018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0C098-DAE3-6C46-B223-F805D61D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06D048-6454-4DE9-B32A-8B4234499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sp>
        <p:nvSpPr>
          <p:cNvPr id="12" name="Chevron 31"/>
          <p:cNvSpPr/>
          <p:nvPr userDrawn="1"/>
        </p:nvSpPr>
        <p:spPr>
          <a:xfrm flipH="1">
            <a:off x="4438750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216" y="958132"/>
            <a:ext cx="2426705" cy="2953944"/>
          </a:xfrm>
          <a:prstGeom prst="rect">
            <a:avLst/>
          </a:prstGeom>
        </p:spPr>
      </p:pic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[SUBTITLE]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lang="en-US" dirty="0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9514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9229" y="2707593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9229" y="449282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 flipH="1">
            <a:off x="6099230" y="2498777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 userDrawn="1"/>
        </p:nvCxnSpPr>
        <p:spPr>
          <a:xfrm flipH="1">
            <a:off x="6099230" y="4273235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893438" y="4527681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224378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6100237" y="3999904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6100237" y="57851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35" hasCustomPrompt="1"/>
          </p:nvPr>
        </p:nvSpPr>
        <p:spPr>
          <a:xfrm>
            <a:off x="7893438" y="275715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98068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6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263691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392922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2666128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01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9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31"/>
          <p:cNvSpPr/>
          <p:nvPr userDrawn="1"/>
        </p:nvSpPr>
        <p:spPr>
          <a:xfrm flipH="1">
            <a:off x="4440189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lang="en-US" dirty="0" smtClean="0"/>
              <a:t>Presenters</a:t>
            </a:r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[SUBTITLE]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rgbClr val="2D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216" y="958132"/>
            <a:ext cx="2426705" cy="2953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0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53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46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5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1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 userDrawn="1"/>
        </p:nvSpPr>
        <p:spPr>
          <a:xfrm rot="10800000" flipH="1">
            <a:off x="4187046" y="4824007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666528" y="4812307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604644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7824192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/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4" y="4395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39375-7CB7-4017-A8E7-37036A8B63B4}"/>
              </a:ext>
            </a:extLst>
          </p:cNvPr>
          <p:cNvCxnSpPr>
            <a:cxnSpLocks/>
          </p:cNvCxnSpPr>
          <p:nvPr userDrawn="1"/>
        </p:nvCxnSpPr>
        <p:spPr>
          <a:xfrm flipH="1">
            <a:off x="7032104" y="5319194"/>
            <a:ext cx="37444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7014300" y="442971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7014300" y="567313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160384" y="56906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>
          <a:xfrm>
            <a:off x="8216219" y="1844824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154335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8373883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283082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 userDrawn="1"/>
        </p:nvCxnSpPr>
        <p:spPr>
          <a:xfrm>
            <a:off x="8216219" y="3118860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5154335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8373883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410486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 userDrawn="1"/>
        </p:nvCxnSpPr>
        <p:spPr>
          <a:xfrm>
            <a:off x="8216219" y="4342996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5154335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9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8373883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 flipH="1">
            <a:off x="5159376" y="5329000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2F0415-E8E5-4100-9D28-692EBB2C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93E2-FED8-404D-B45D-DD4BF3CF4D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138548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76" y="314160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59376" y="492683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293278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4707246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6953585" y="141473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6953586" y="2142810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6953585" y="3187234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6953586" y="391530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6953585" y="4961693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 hasCustomPrompt="1"/>
          </p:nvPr>
        </p:nvSpPr>
        <p:spPr>
          <a:xfrm>
            <a:off x="6953586" y="5689764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60384" y="267779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5160384" y="443391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5160384" y="621914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78857-D7D5-44BA-AE93-24F52AEBD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4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4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E2399-49A3-4309-87FC-15EC665474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4799856" y="4264803"/>
            <a:ext cx="0" cy="20915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50848" y="436193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251856" y="565424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38" hasCustomPrompt="1"/>
          </p:nvPr>
        </p:nvSpPr>
        <p:spPr>
          <a:xfrm>
            <a:off x="5238441" y="5786394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9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9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rgbClr val="1D252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2800">
                <a:solidFill>
                  <a:srgbClr val="1D2529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89859-AA45-4BC6-9014-8A909266B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1" r:id="rId5"/>
    <p:sldLayoutId id="2147483714" r:id="rId6"/>
    <p:sldLayoutId id="2147483715" r:id="rId7"/>
    <p:sldLayoutId id="2147483712" r:id="rId8"/>
    <p:sldLayoutId id="2147483678" r:id="rId9"/>
    <p:sldLayoutId id="2147483713" r:id="rId10"/>
    <p:sldLayoutId id="2147483716" r:id="rId11"/>
    <p:sldLayoutId id="2147483717" r:id="rId12"/>
    <p:sldLayoutId id="2147483693" r:id="rId13"/>
    <p:sldLayoutId id="2147483718" r:id="rId14"/>
    <p:sldLayoutId id="2147483694" r:id="rId15"/>
    <p:sldLayoutId id="2147483719" r:id="rId16"/>
    <p:sldLayoutId id="2147483695" r:id="rId17"/>
    <p:sldLayoutId id="2147483720" r:id="rId18"/>
    <p:sldLayoutId id="2147483696" r:id="rId19"/>
    <p:sldLayoutId id="2147483722" r:id="rId20"/>
    <p:sldLayoutId id="2147483698" r:id="rId21"/>
    <p:sldLayoutId id="2147483721" r:id="rId22"/>
    <p:sldLayoutId id="2147483724" r:id="rId23"/>
    <p:sldLayoutId id="2147483725" r:id="rId24"/>
    <p:sldLayoutId id="2147483723" r:id="rId25"/>
    <p:sldLayoutId id="2147483726" r:id="rId26"/>
    <p:sldLayoutId id="2147483701" r:id="rId27"/>
    <p:sldLayoutId id="2147483703" r:id="rId28"/>
    <p:sldLayoutId id="2147483705" r:id="rId29"/>
    <p:sldLayoutId id="2147483707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32"/>
        </a:buBlip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olwayg@bennettjones.com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to</a:t>
            </a:r>
          </a:p>
          <a:p>
            <a:r>
              <a:rPr lang="en-US" dirty="0" smtClean="0"/>
              <a:t>Plaza Ventures Summit</a:t>
            </a:r>
            <a:endParaRPr lang="en-US" dirty="0"/>
          </a:p>
          <a:p>
            <a:r>
              <a:rPr lang="en-US" i="1" dirty="0" smtClean="0"/>
              <a:t>May 9, 2018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Gary Solway</a:t>
            </a:r>
          </a:p>
          <a:p>
            <a:r>
              <a:rPr lang="en-US" dirty="0"/>
              <a:t>Managing Partner, Technology, Media &amp; Entertainment Group</a:t>
            </a:r>
          </a:p>
          <a:p>
            <a:r>
              <a:rPr lang="en-US" dirty="0"/>
              <a:t>Bennett Jones LLP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M&amp;A – What to Expect and How to Prepare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Checklist </a:t>
            </a:r>
            <a:r>
              <a:rPr lang="en-US" sz="2400" dirty="0" smtClean="0"/>
              <a:t>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small s/h who are former disgruntled employees or hard to locate</a:t>
            </a:r>
          </a:p>
          <a:p>
            <a:pPr lvl="1"/>
            <a:r>
              <a:rPr lang="en-US" dirty="0"/>
              <a:t>need signatures</a:t>
            </a:r>
          </a:p>
          <a:p>
            <a:pPr lvl="1"/>
            <a:r>
              <a:rPr lang="en-US" dirty="0"/>
              <a:t>need confidentiality</a:t>
            </a:r>
          </a:p>
          <a:p>
            <a:pPr lvl="1"/>
            <a:r>
              <a:rPr lang="en-US" dirty="0"/>
              <a:t>consider when structuring ESOP 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/>
              <a:t>be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Checklist </a:t>
            </a:r>
            <a:r>
              <a:rPr lang="en-US" sz="2400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Working Capital</a:t>
            </a:r>
          </a:p>
          <a:p>
            <a:pPr lvl="1"/>
            <a:r>
              <a:rPr lang="en-US" dirty="0"/>
              <a:t>will </a:t>
            </a:r>
            <a:r>
              <a:rPr lang="en-US" dirty="0" smtClean="0"/>
              <a:t>be price </a:t>
            </a:r>
            <a:r>
              <a:rPr lang="en-US" dirty="0"/>
              <a:t>adjustment</a:t>
            </a:r>
          </a:p>
          <a:p>
            <a:pPr lvl="1"/>
            <a:r>
              <a:rPr lang="en-US" dirty="0"/>
              <a:t>consider </a:t>
            </a:r>
            <a:r>
              <a:rPr lang="en-US" dirty="0" smtClean="0"/>
              <a:t>calculation in advance for </a:t>
            </a:r>
            <a:r>
              <a:rPr lang="en-US" dirty="0"/>
              <a:t>special items (e.g. deferred revenue, cash, SRED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Cybersecurity, Privacy</a:t>
            </a:r>
            <a:r>
              <a:rPr lang="en-US" dirty="0"/>
              <a:t>, CASL, Anti-Money Laundering, Corrupt Practices, Internal Control Practices – often have to give reps on these things, as well as “compliance with laws” – be </a:t>
            </a:r>
            <a:r>
              <a:rPr lang="en-US" dirty="0" smtClean="0"/>
              <a:t>ready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86" y="781564"/>
            <a:ext cx="7059828" cy="52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Exit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Ensure no unanimity required</a:t>
            </a:r>
          </a:p>
          <a:p>
            <a:pPr lvl="1"/>
            <a:r>
              <a:rPr lang="en-US" dirty="0" smtClean="0"/>
              <a:t>ensure no approvals in USA giving veto to small s/h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Dissent rights → take away in USA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apply in some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circumstances (such as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arrangement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dirty="0" smtClean="0"/>
              <a:t>Ensure </a:t>
            </a:r>
            <a:r>
              <a:rPr lang="en-US" dirty="0"/>
              <a:t>USA contemplates sale </a:t>
            </a:r>
            <a:r>
              <a:rPr lang="en-US" dirty="0" smtClean="0"/>
              <a:t>– rights </a:t>
            </a:r>
            <a:r>
              <a:rPr lang="en-US" dirty="0"/>
              <a:t>of first refusal </a:t>
            </a:r>
            <a:r>
              <a:rPr lang="en-US" dirty="0" smtClean="0"/>
              <a:t>issues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Drag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Permits s/h to force sale if some threshold of s/h wish to sell</a:t>
            </a:r>
          </a:p>
          <a:p>
            <a:r>
              <a:rPr lang="en-US" dirty="0" smtClean="0"/>
              <a:t>Need all s/h signed up</a:t>
            </a:r>
          </a:p>
          <a:p>
            <a:r>
              <a:rPr lang="en-US" dirty="0"/>
              <a:t>May want to </a:t>
            </a:r>
            <a:r>
              <a:rPr lang="en-US" dirty="0" smtClean="0"/>
              <a:t>specify some </a:t>
            </a:r>
            <a:r>
              <a:rPr lang="en-US" dirty="0"/>
              <a:t>details:</a:t>
            </a:r>
          </a:p>
          <a:p>
            <a:pPr lvl="1"/>
            <a:r>
              <a:rPr lang="en-US" dirty="0"/>
              <a:t>type of payment </a:t>
            </a:r>
            <a:r>
              <a:rPr lang="en-US" dirty="0" smtClean="0"/>
              <a:t>→ </a:t>
            </a:r>
            <a:r>
              <a:rPr lang="en-US" dirty="0"/>
              <a:t>cash only?  publicly traded shares? define?</a:t>
            </a:r>
          </a:p>
          <a:p>
            <a:pPr lvl="1"/>
            <a:r>
              <a:rPr lang="en-US" dirty="0"/>
              <a:t>types of </a:t>
            </a:r>
            <a:r>
              <a:rPr lang="en-US" dirty="0" smtClean="0"/>
              <a:t>sellers reps → </a:t>
            </a:r>
            <a:r>
              <a:rPr lang="en-US" dirty="0"/>
              <a:t>title, residency, what else?</a:t>
            </a:r>
          </a:p>
          <a:p>
            <a:pPr lvl="1"/>
            <a:r>
              <a:rPr lang="en-US" dirty="0"/>
              <a:t>types of covenants </a:t>
            </a:r>
            <a:r>
              <a:rPr lang="en-US" dirty="0" smtClean="0"/>
              <a:t>→ </a:t>
            </a:r>
            <a:r>
              <a:rPr lang="en-US" dirty="0"/>
              <a:t>confidentiality, non-comp?</a:t>
            </a:r>
          </a:p>
          <a:p>
            <a:endParaRPr lang="en-US" dirty="0"/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Drag Along </a:t>
            </a:r>
            <a:r>
              <a:rPr lang="en-US" sz="2400" dirty="0" smtClean="0"/>
              <a:t>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liability cap</a:t>
            </a:r>
            <a:endParaRPr lang="en-US" dirty="0"/>
          </a:p>
          <a:p>
            <a:pPr lvl="1"/>
            <a:r>
              <a:rPr lang="en-US" dirty="0"/>
              <a:t>price to reflect </a:t>
            </a:r>
            <a:r>
              <a:rPr lang="en-US" dirty="0" smtClean="0"/>
              <a:t>liquidation </a:t>
            </a:r>
            <a:r>
              <a:rPr lang="en-US" dirty="0"/>
              <a:t>preference for preferred </a:t>
            </a:r>
            <a:r>
              <a:rPr lang="en-US" dirty="0" smtClean="0"/>
              <a:t>shares</a:t>
            </a:r>
            <a:endParaRPr lang="en-US" dirty="0"/>
          </a:p>
          <a:p>
            <a:r>
              <a:rPr lang="en-US" dirty="0"/>
              <a:t>Power of attorney from </a:t>
            </a:r>
            <a:r>
              <a:rPr lang="en-US" dirty="0" smtClean="0"/>
              <a:t>s/h to sign/vote if s/h refuse </a:t>
            </a:r>
            <a:r>
              <a:rPr lang="en-US" dirty="0"/>
              <a:t>or </a:t>
            </a:r>
            <a:r>
              <a:rPr lang="en-US" dirty="0" smtClean="0"/>
              <a:t>unavailable</a:t>
            </a:r>
            <a:endParaRPr lang="en-US" dirty="0"/>
          </a:p>
          <a:p>
            <a:pPr lvl="1"/>
            <a:r>
              <a:rPr lang="en-US" dirty="0"/>
              <a:t>but POA may not be acceptable to buyer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Diligence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Similar to V.C. financing, but often more extensive</a:t>
            </a:r>
          </a:p>
          <a:p>
            <a:r>
              <a:rPr lang="en-US" dirty="0" smtClean="0"/>
              <a:t>Buyer can ask for anything</a:t>
            </a:r>
          </a:p>
          <a:p>
            <a:r>
              <a:rPr lang="en-US" dirty="0" smtClean="0"/>
              <a:t>In addition to legal diligence, will also do business and financial</a:t>
            </a:r>
          </a:p>
          <a:p>
            <a:r>
              <a:rPr lang="en-US" dirty="0" smtClean="0"/>
              <a:t>Will talk to key customers, suppliers,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 – Red Flags for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Litigation or tax issues (e.g. sales tax not paid)</a:t>
            </a:r>
          </a:p>
          <a:p>
            <a:r>
              <a:rPr lang="en-US" dirty="0" smtClean="0"/>
              <a:t>Financial statement issues</a:t>
            </a:r>
          </a:p>
          <a:p>
            <a:r>
              <a:rPr lang="en-US" dirty="0" smtClean="0"/>
              <a:t>IP issues</a:t>
            </a:r>
          </a:p>
          <a:p>
            <a:pPr lvl="1"/>
            <a:r>
              <a:rPr lang="en-US" dirty="0" smtClean="0"/>
              <a:t>IP agreements with all employees and consultants</a:t>
            </a:r>
          </a:p>
          <a:p>
            <a:r>
              <a:rPr lang="en-US" dirty="0" smtClean="0"/>
              <a:t>Minute books and corporate records thoroughly reviewed</a:t>
            </a:r>
          </a:p>
          <a:p>
            <a:r>
              <a:rPr lang="en-US" dirty="0" smtClean="0"/>
              <a:t>Related party or non-arm’s length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Founder Holdback/Employment</a:t>
            </a:r>
          </a:p>
          <a:p>
            <a:pPr lvl="1"/>
            <a:r>
              <a:rPr lang="en-US" dirty="0" smtClean="0"/>
              <a:t>Founder/CEO to continue for 2 to 3 years</a:t>
            </a:r>
          </a:p>
          <a:p>
            <a:pPr lvl="1"/>
            <a:r>
              <a:rPr lang="en-US" dirty="0" smtClean="0"/>
              <a:t>move to buyer’s location in U.S. or elsewhere</a:t>
            </a:r>
          </a:p>
          <a:p>
            <a:pPr lvl="1"/>
            <a:r>
              <a:rPr lang="en-US" dirty="0" smtClean="0"/>
              <a:t>special holdback to encourage compliance</a:t>
            </a:r>
          </a:p>
          <a:p>
            <a:r>
              <a:rPr lang="en-US" dirty="0"/>
              <a:t>Non-compete</a:t>
            </a:r>
          </a:p>
          <a:p>
            <a:pPr lvl="1"/>
            <a:r>
              <a:rPr lang="en-US" dirty="0"/>
              <a:t>Buyer will want, but VC investors will not </a:t>
            </a:r>
            <a:r>
              <a:rPr lang="en-US" dirty="0" smtClean="0"/>
              <a:t>give</a:t>
            </a:r>
          </a:p>
          <a:p>
            <a:pPr lvl="2"/>
            <a:r>
              <a:rPr lang="en-US" dirty="0" smtClean="0"/>
              <a:t>compromise is possible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Reasons for Failed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agreement on price</a:t>
            </a:r>
          </a:p>
          <a:p>
            <a:r>
              <a:rPr lang="en-US" dirty="0" smtClean="0"/>
              <a:t>Target not as far along as contemplated/represented</a:t>
            </a:r>
          </a:p>
          <a:p>
            <a:r>
              <a:rPr lang="en-US" dirty="0" smtClean="0"/>
              <a:t>Major diligence issue</a:t>
            </a:r>
          </a:p>
          <a:p>
            <a:r>
              <a:rPr lang="en-US" dirty="0" smtClean="0"/>
              <a:t>Other than price, deal terms generally don’t break deals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54" y="531340"/>
            <a:ext cx="7727092" cy="57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Arrange deal team in advance</a:t>
            </a:r>
          </a:p>
          <a:p>
            <a:r>
              <a:rPr lang="en-US" dirty="0" smtClean="0"/>
              <a:t>Improves </a:t>
            </a:r>
            <a:r>
              <a:rPr lang="en-US" dirty="0"/>
              <a:t>transaction process </a:t>
            </a:r>
            <a:r>
              <a:rPr lang="en-US" dirty="0" smtClean="0"/>
              <a:t>to </a:t>
            </a:r>
            <a:r>
              <a:rPr lang="en-US" dirty="0"/>
              <a:t>have </a:t>
            </a:r>
            <a:r>
              <a:rPr lang="en-US" dirty="0" smtClean="0"/>
              <a:t>target internal </a:t>
            </a:r>
            <a:r>
              <a:rPr lang="en-US" dirty="0"/>
              <a:t>point person </a:t>
            </a:r>
            <a:endParaRPr lang="en-US" dirty="0" smtClean="0"/>
          </a:p>
          <a:p>
            <a:pPr lvl="1"/>
            <a:r>
              <a:rPr lang="en-US" dirty="0" smtClean="0"/>
              <a:t>often CFO</a:t>
            </a:r>
            <a:endParaRPr lang="en-US" dirty="0"/>
          </a:p>
          <a:p>
            <a:pPr lvl="1"/>
            <a:r>
              <a:rPr lang="en-US" dirty="0" smtClean="0"/>
              <a:t>knowledge </a:t>
            </a:r>
            <a:r>
              <a:rPr lang="en-US" dirty="0"/>
              <a:t>of target and </a:t>
            </a:r>
            <a:r>
              <a:rPr lang="en-US" dirty="0" smtClean="0"/>
              <a:t>authority/relationships </a:t>
            </a:r>
            <a:endParaRPr lang="en-US" dirty="0"/>
          </a:p>
          <a:p>
            <a:pPr lvl="1"/>
            <a:r>
              <a:rPr lang="en-US" dirty="0" smtClean="0"/>
              <a:t>run </a:t>
            </a:r>
            <a:r>
              <a:rPr lang="en-US" dirty="0" smtClean="0"/>
              <a:t>numbers</a:t>
            </a:r>
            <a:r>
              <a:rPr lang="en-US" dirty="0"/>
              <a:t>, coordinate option exercises, chase </a:t>
            </a:r>
            <a:r>
              <a:rPr lang="en-US" dirty="0" smtClean="0"/>
              <a:t>signatures</a:t>
            </a:r>
          </a:p>
          <a:p>
            <a:r>
              <a:rPr lang="en-US" dirty="0"/>
              <a:t>S</a:t>
            </a:r>
            <a:r>
              <a:rPr lang="en-US" dirty="0" smtClean="0"/>
              <a:t>ometimes </a:t>
            </a:r>
            <a:r>
              <a:rPr lang="en-US" dirty="0"/>
              <a:t>accounting firm hired to run numbers, assist with financial diligence and/or do tax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Broker/Agent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very helpful in process</a:t>
            </a:r>
          </a:p>
          <a:p>
            <a:r>
              <a:rPr lang="en-US" dirty="0" smtClean="0"/>
              <a:t>Professional sales person</a:t>
            </a:r>
          </a:p>
          <a:p>
            <a:r>
              <a:rPr lang="en-US" dirty="0" smtClean="0"/>
              <a:t>Can find buyers</a:t>
            </a:r>
          </a:p>
          <a:p>
            <a:r>
              <a:rPr lang="en-US" dirty="0" smtClean="0"/>
              <a:t>Can run auctions</a:t>
            </a:r>
          </a:p>
          <a:p>
            <a:r>
              <a:rPr lang="en-US" dirty="0" smtClean="0"/>
              <a:t>Help keep competitive tension in process </a:t>
            </a:r>
          </a:p>
          <a:p>
            <a:r>
              <a:rPr lang="en-US" dirty="0" smtClean="0"/>
              <a:t>Can talk to buyer’s business team (sellers’ lawyer cannot)</a:t>
            </a:r>
          </a:p>
          <a:p>
            <a:r>
              <a:rPr lang="en-US" dirty="0" smtClean="0"/>
              <a:t>Can preserve relationship between principals</a:t>
            </a:r>
          </a:p>
          <a:p>
            <a:r>
              <a:rPr lang="en-US" dirty="0" smtClean="0"/>
              <a:t>Can run data room</a:t>
            </a:r>
          </a:p>
          <a:p>
            <a:r>
              <a:rPr lang="en-US" dirty="0" smtClean="0"/>
              <a:t>Can run numbers for purchase price calculation and funds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Involving Legal Counsel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Earlier the better</a:t>
            </a:r>
          </a:p>
          <a:p>
            <a:r>
              <a:rPr lang="en-US" dirty="0" smtClean="0"/>
              <a:t>Can help with preparation</a:t>
            </a:r>
          </a:p>
          <a:p>
            <a:r>
              <a:rPr lang="en-US" dirty="0" smtClean="0"/>
              <a:t>Can help in negotiation with broker</a:t>
            </a:r>
          </a:p>
          <a:p>
            <a:r>
              <a:rPr lang="en-US" dirty="0" smtClean="0"/>
              <a:t>Can draft NDA with potential buyers</a:t>
            </a:r>
          </a:p>
          <a:p>
            <a:r>
              <a:rPr lang="en-US" dirty="0" smtClean="0"/>
              <a:t>But </a:t>
            </a:r>
            <a:r>
              <a:rPr lang="en-US" u="sng" dirty="0" smtClean="0"/>
              <a:t>must</a:t>
            </a:r>
            <a:r>
              <a:rPr lang="en-US" dirty="0" smtClean="0"/>
              <a:t> involve lawyers at LOI stage</a:t>
            </a:r>
          </a:p>
          <a:p>
            <a:r>
              <a:rPr lang="en-US" dirty="0" smtClean="0"/>
              <a:t>For many key deal points, easier to obtain at LOI stage </a:t>
            </a:r>
          </a:p>
          <a:p>
            <a:r>
              <a:rPr lang="en-US" dirty="0" smtClean="0"/>
              <a:t>Expensive mistakes at LOI stage without advice</a:t>
            </a:r>
          </a:p>
          <a:p>
            <a:pPr lvl="1"/>
            <a:r>
              <a:rPr lang="en-US" dirty="0" smtClean="0"/>
              <a:t>e.g. exchangeable shares, plan or arrangement, working </a:t>
            </a:r>
            <a:r>
              <a:rPr lang="en-US" dirty="0" smtClean="0"/>
              <a:t>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Gary </a:t>
            </a:r>
            <a:r>
              <a:rPr lang="en-US" dirty="0" err="1" smtClean="0"/>
              <a:t>Solway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Managing </a:t>
            </a:r>
            <a:r>
              <a:rPr lang="en-US" sz="2700" dirty="0"/>
              <a:t>Partner </a:t>
            </a:r>
            <a:r>
              <a:rPr lang="en-US" sz="2700" dirty="0" smtClean="0"/>
              <a:t>Technology</a:t>
            </a:r>
            <a:r>
              <a:rPr lang="en-US" sz="2700" dirty="0"/>
              <a:t>, Media </a:t>
            </a:r>
            <a:r>
              <a:rPr lang="en-US" sz="2700" dirty="0" smtClean="0"/>
              <a:t>&amp; </a:t>
            </a:r>
            <a:r>
              <a:rPr lang="en-US" sz="2700" dirty="0"/>
              <a:t>Entertainment </a:t>
            </a:r>
            <a:r>
              <a:rPr lang="en-US" sz="2700" dirty="0" smtClean="0"/>
              <a:t>Group </a:t>
            </a:r>
            <a:r>
              <a:rPr lang="en-US" sz="2700" dirty="0"/>
              <a:t>Bennett Jones LLP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Gary </a:t>
            </a:r>
            <a:r>
              <a:rPr lang="en-US" dirty="0"/>
              <a:t>advises clients on mergers and </a:t>
            </a:r>
            <a:r>
              <a:rPr lang="en-US" dirty="0" smtClean="0"/>
              <a:t>acquisitions in the technology space.</a:t>
            </a:r>
            <a:endParaRPr lang="en-US" dirty="0"/>
          </a:p>
          <a:p>
            <a:r>
              <a:rPr lang="en-US" dirty="0" smtClean="0"/>
              <a:t>Gary </a:t>
            </a:r>
            <a:r>
              <a:rPr lang="en-US" dirty="0"/>
              <a:t>has been repeatedly recognized as a leading lawyer in corporate law, securities law, technology law and private equity law by Best Lawyers in Canada, the Canadian </a:t>
            </a:r>
            <a:r>
              <a:rPr lang="en-US" dirty="0" err="1"/>
              <a:t>Lexpert</a:t>
            </a:r>
            <a:r>
              <a:rPr lang="en-US" dirty="0"/>
              <a:t> Directory, the </a:t>
            </a:r>
            <a:r>
              <a:rPr lang="en-US" dirty="0" err="1"/>
              <a:t>Lexpert</a:t>
            </a:r>
            <a:r>
              <a:rPr lang="en-US" dirty="0"/>
              <a:t>/American Lawyer Guide to the Leading 500 Lawyers in Canada and the </a:t>
            </a:r>
            <a:r>
              <a:rPr lang="en-US" dirty="0" err="1"/>
              <a:t>Lexpert</a:t>
            </a:r>
            <a:r>
              <a:rPr lang="en-US" dirty="0"/>
              <a:t> Guide to the Leading U.S./Canada Cross-border Corporate Lawyers in Canada. </a:t>
            </a:r>
          </a:p>
          <a:p>
            <a:r>
              <a:rPr lang="en-US" dirty="0"/>
              <a:t>Gary has been active as a director or officer of the </a:t>
            </a:r>
            <a:r>
              <a:rPr lang="en-US" smtClean="0"/>
              <a:t>CVCA since </a:t>
            </a:r>
            <a:r>
              <a:rPr lang="en-US" dirty="0"/>
              <a:t>2001. He is currently Secretary of the </a:t>
            </a:r>
            <a:r>
              <a:rPr lang="en-US" dirty="0" smtClean="0"/>
              <a:t>CVCA, </a:t>
            </a:r>
            <a:r>
              <a:rPr lang="en-US" dirty="0"/>
              <a:t>and Chair of the CVCA's Model Documents Committee.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i="1"/>
              <a:t>Thank you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14300" y="4203948"/>
            <a:ext cx="3546196" cy="1130051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2DAF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Gary Solway</a:t>
            </a:r>
          </a:p>
          <a:p>
            <a:r>
              <a:rPr lang="en-CA" dirty="0" smtClean="0">
                <a:solidFill>
                  <a:srgbClr val="2DAF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 Partner, Technology, Media &amp; Entertainment Group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014300" y="5486400"/>
            <a:ext cx="3044100" cy="722269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solwayg@bennettjones.com</a:t>
            </a: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5883"/>
          <a:stretch/>
        </p:blipFill>
        <p:spPr>
          <a:xfrm>
            <a:off x="5055961" y="4319590"/>
            <a:ext cx="1627773" cy="1371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508229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#19698128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6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M&amp;A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many </a:t>
            </a:r>
            <a:r>
              <a:rPr lang="en-US" dirty="0" err="1" smtClean="0"/>
              <a:t>Cdn</a:t>
            </a:r>
            <a:r>
              <a:rPr lang="en-US" dirty="0" smtClean="0"/>
              <a:t> private tech companies, objective is a liquidity event</a:t>
            </a:r>
          </a:p>
          <a:p>
            <a:r>
              <a:rPr lang="en-US" dirty="0" smtClean="0"/>
              <a:t>Most tech company M&amp;A transactions are share sales</a:t>
            </a:r>
          </a:p>
          <a:p>
            <a:pPr lvl="1"/>
            <a:r>
              <a:rPr lang="en-US" dirty="0" smtClean="0"/>
              <a:t>asset sales are very rare</a:t>
            </a:r>
          </a:p>
          <a:p>
            <a:r>
              <a:rPr lang="en-US" dirty="0" smtClean="0"/>
              <a:t>Mostly all cash deals paid on closing, with an escrow/holdback</a:t>
            </a:r>
          </a:p>
          <a:p>
            <a:pPr lvl="1"/>
            <a:r>
              <a:rPr lang="en-US" dirty="0" err="1" smtClean="0"/>
              <a:t>earnouts</a:t>
            </a:r>
            <a:endParaRPr lang="en-US" dirty="0" smtClean="0"/>
          </a:p>
          <a:p>
            <a:pPr lvl="1"/>
            <a:r>
              <a:rPr lang="en-US" dirty="0" smtClean="0"/>
              <a:t>special management holdbacks</a:t>
            </a:r>
          </a:p>
          <a:p>
            <a:pPr lvl="1"/>
            <a:r>
              <a:rPr lang="en-US" dirty="0" smtClean="0"/>
              <a:t>share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M&amp;A Sale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Prepare confidential information memorandum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potential buyer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solicited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nsolicited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Sign non-disclosure agreement (NDA)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Limited diligence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Process to select winning bid (possibly auction)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Sign letter of intent (LOI) granting exclusivity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M&amp;A Sale Steps </a:t>
            </a:r>
            <a:r>
              <a:rPr lang="en-US" sz="2400" dirty="0" smtClean="0"/>
              <a:t>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Full diligence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Negotiation of definitive documentation (with Step 7)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Sign and close</a:t>
            </a:r>
          </a:p>
          <a:p>
            <a:pPr marL="457200" lvl="1" indent="0">
              <a:buNone/>
            </a:pPr>
            <a:r>
              <a:rPr lang="en-US" dirty="0" smtClean="0"/>
              <a:t>– 	interim period if approvals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Share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Share purchase agreement (SPA) between buyer, target and </a:t>
            </a:r>
            <a:r>
              <a:rPr lang="en-US" u="sng" dirty="0" smtClean="0"/>
              <a:t>all</a:t>
            </a:r>
            <a:r>
              <a:rPr lang="en-US" dirty="0" smtClean="0"/>
              <a:t> shareholders (s/h)</a:t>
            </a:r>
          </a:p>
          <a:p>
            <a:r>
              <a:rPr lang="en-US" dirty="0" smtClean="0"/>
              <a:t>Need all s/h to sign</a:t>
            </a:r>
          </a:p>
          <a:p>
            <a:r>
              <a:rPr lang="en-US" dirty="0" smtClean="0"/>
              <a:t>More s/h = more challenging</a:t>
            </a:r>
          </a:p>
          <a:p>
            <a:r>
              <a:rPr lang="en-US" dirty="0" smtClean="0"/>
              <a:t>Other alternatives requiring s/h </a:t>
            </a:r>
            <a:r>
              <a:rPr lang="en-US" dirty="0"/>
              <a:t>holding </a:t>
            </a:r>
            <a:r>
              <a:rPr lang="en-US" dirty="0" smtClean="0"/>
              <a:t>2/3rds </a:t>
            </a:r>
          </a:p>
          <a:p>
            <a:r>
              <a:rPr lang="en-US" dirty="0" smtClean="0"/>
              <a:t>Alternatives take longer and can cost much more (e.g. </a:t>
            </a:r>
            <a:r>
              <a:rPr lang="en-US" dirty="0"/>
              <a:t>p</a:t>
            </a:r>
            <a:r>
              <a:rPr lang="en-US" dirty="0" smtClean="0"/>
              <a:t>lan of arrangement)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Share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M&amp;A process starts, things happen quickly</a:t>
            </a:r>
          </a:p>
          <a:p>
            <a:r>
              <a:rPr lang="en-US" dirty="0" smtClean="0"/>
              <a:t>Certain matters need to be completed well in advance</a:t>
            </a:r>
          </a:p>
          <a:p>
            <a:r>
              <a:rPr lang="en-US" dirty="0" smtClean="0"/>
              <a:t>Buyer wants 100% of the equity</a:t>
            </a:r>
          </a:p>
          <a:p>
            <a:pPr lvl="1"/>
            <a:r>
              <a:rPr lang="en-US" dirty="0" smtClean="0"/>
              <a:t>including options, warrants, convertible debt and any other rights</a:t>
            </a:r>
          </a:p>
          <a:p>
            <a:pPr lvl="1"/>
            <a:r>
              <a:rPr lang="en-US" dirty="0" smtClean="0"/>
              <a:t>does not want a minority partner not of its choosing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options (including ESOP), warrants, convertible debt, SAFEs must provide for termination on M&amp;A share sale</a:t>
            </a:r>
          </a:p>
          <a:p>
            <a:r>
              <a:rPr lang="en-US" dirty="0" smtClean="0"/>
              <a:t>All s/h (including exercising option, etc. holders) subject to a drag along requiring signing of SPA</a:t>
            </a:r>
          </a:p>
          <a:p>
            <a:r>
              <a:rPr lang="en-US" dirty="0" smtClean="0"/>
              <a:t>Avoid material contracts with change of control</a:t>
            </a:r>
          </a:p>
          <a:p>
            <a:r>
              <a:rPr lang="en-US" dirty="0" smtClean="0"/>
              <a:t>Ensure any indebtedness is repayable on a change of control</a:t>
            </a:r>
          </a:p>
          <a:p>
            <a:r>
              <a:rPr lang="en-US" dirty="0" smtClean="0"/>
              <a:t>Prepare electronic data room</a:t>
            </a:r>
          </a:p>
          <a:p>
            <a:pPr lvl="1"/>
            <a:r>
              <a:rPr lang="en-US" dirty="0" smtClean="0"/>
              <a:t>consider super secret information requiring special process</a:t>
            </a:r>
          </a:p>
          <a:p>
            <a:r>
              <a:rPr lang="en-US" dirty="0" smtClean="0"/>
              <a:t>Ensure proper employment contracts in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Checklist </a:t>
            </a:r>
            <a:r>
              <a:rPr lang="en-US" sz="2400" dirty="0" smtClean="0"/>
              <a:t>cont’d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privacy </a:t>
            </a:r>
            <a:r>
              <a:rPr lang="en-US" dirty="0" smtClean="0"/>
              <a:t>laws </a:t>
            </a:r>
            <a:r>
              <a:rPr lang="en-US" dirty="0"/>
              <a:t>re disclosure of employee </a:t>
            </a:r>
            <a:r>
              <a:rPr lang="en-US" dirty="0" smtClean="0"/>
              <a:t>info </a:t>
            </a:r>
          </a:p>
          <a:p>
            <a:pPr lvl="1"/>
            <a:r>
              <a:rPr lang="en-US" dirty="0" smtClean="0"/>
              <a:t>obtain waivers</a:t>
            </a:r>
            <a:endParaRPr lang="en-US" dirty="0"/>
          </a:p>
          <a:p>
            <a:r>
              <a:rPr lang="en-US" dirty="0" smtClean="0"/>
              <a:t>Do any personal tax planning (e.g. lifetime capital gains exemption, family trust) </a:t>
            </a:r>
          </a:p>
          <a:p>
            <a:pPr lvl="1"/>
            <a:r>
              <a:rPr lang="en-US" dirty="0" smtClean="0"/>
              <a:t>make sure it will not complicate deal</a:t>
            </a:r>
          </a:p>
          <a:p>
            <a:r>
              <a:rPr lang="en-US" dirty="0" smtClean="0"/>
              <a:t>Ensure ESOP will give desired tax treatment (many tax rules)</a:t>
            </a:r>
          </a:p>
          <a:p>
            <a:r>
              <a:rPr lang="en-US" dirty="0" smtClean="0"/>
              <a:t>Buyers often request a report on open source software or on quality of earnings </a:t>
            </a:r>
          </a:p>
          <a:p>
            <a:pPr lvl="1"/>
            <a:r>
              <a:rPr lang="en-US" dirty="0" smtClean="0"/>
              <a:t>make sure no surprises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ennett Jones 2017">
      <a:dk1>
        <a:srgbClr val="000000"/>
      </a:dk1>
      <a:lt1>
        <a:srgbClr val="FFFFFF"/>
      </a:lt1>
      <a:dk2>
        <a:srgbClr val="1D2529"/>
      </a:dk2>
      <a:lt2>
        <a:srgbClr val="EAEAEA"/>
      </a:lt2>
      <a:accent1>
        <a:srgbClr val="2DAF88"/>
      </a:accent1>
      <a:accent2>
        <a:srgbClr val="99BE3C"/>
      </a:accent2>
      <a:accent3>
        <a:srgbClr val="D17C2C"/>
      </a:accent3>
      <a:accent4>
        <a:srgbClr val="0076BB"/>
      </a:accent4>
      <a:accent5>
        <a:srgbClr val="D7DF23"/>
      </a:accent5>
      <a:accent6>
        <a:srgbClr val="00998D"/>
      </a:accent6>
      <a:hlink>
        <a:srgbClr val="00998D"/>
      </a:hlink>
      <a:folHlink>
        <a:srgbClr val="25414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 Template" id="{89EDA501-BBFC-449A-9721-89B3D332DE78}" vid="{D73F8138-47D6-4299-A013-93C059A487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BJ Template</Template>
  <TotalTime>295</TotalTime>
  <Words>1067</Words>
  <Application>Microsoft Office PowerPoint</Application>
  <PresentationFormat>Widescreen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Custom Design</vt:lpstr>
      <vt:lpstr>M&amp;A – What to Expect and How to Prepare</vt:lpstr>
      <vt:lpstr>PowerPoint Presentation</vt:lpstr>
      <vt:lpstr>Type of M&amp;A Transaction</vt:lpstr>
      <vt:lpstr>M&amp;A Sale Steps</vt:lpstr>
      <vt:lpstr>M&amp;A Sale Steps cont’d</vt:lpstr>
      <vt:lpstr>Structure of Share Sale</vt:lpstr>
      <vt:lpstr>Preparation for Share Sale</vt:lpstr>
      <vt:lpstr>Preparation Checklist</vt:lpstr>
      <vt:lpstr>Preparation Checklist cont’d</vt:lpstr>
      <vt:lpstr>Preparation Checklist cont’d</vt:lpstr>
      <vt:lpstr>Preparation Checklist cont’d</vt:lpstr>
      <vt:lpstr>PowerPoint Presentation</vt:lpstr>
      <vt:lpstr>Contractual Exit Rights</vt:lpstr>
      <vt:lpstr>Contractual Drag Along</vt:lpstr>
      <vt:lpstr>Contractual Drag Along cont’d</vt:lpstr>
      <vt:lpstr>Due Diligence</vt:lpstr>
      <vt:lpstr>Other Considerations – Red Flags for Buyer</vt:lpstr>
      <vt:lpstr>Other Deal Issues</vt:lpstr>
      <vt:lpstr>Most Common Reasons for Failed Deal</vt:lpstr>
      <vt:lpstr>Deal Team</vt:lpstr>
      <vt:lpstr>Broker/Agent</vt:lpstr>
      <vt:lpstr>Involving Legal Counsel</vt:lpstr>
      <vt:lpstr>Gary Solway Managing Partner Technology, Media &amp; Entertainment Group Bennett Jones LLP </vt:lpstr>
      <vt:lpstr>PowerPoint Presentation</vt:lpstr>
    </vt:vector>
  </TitlesOfParts>
  <Manager/>
  <Company>Bennett Jones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+ A – What to Expect and How to Prepare</dc:title>
  <dc:subject/>
  <dc:creator>Cathy Ayow</dc:creator>
  <cp:keywords/>
  <dc:description/>
  <cp:lastModifiedBy>Cathy Ayow</cp:lastModifiedBy>
  <cp:revision>39</cp:revision>
  <cp:lastPrinted>2018-05-07T14:20:55Z</cp:lastPrinted>
  <dcterms:created xsi:type="dcterms:W3CDTF">2018-05-04T13:15:52Z</dcterms:created>
  <dcterms:modified xsi:type="dcterms:W3CDTF">2018-05-07T14:23:06Z</dcterms:modified>
  <cp:category/>
</cp:coreProperties>
</file>