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360" r:id="rId2"/>
    <p:sldId id="382" r:id="rId3"/>
    <p:sldId id="383" r:id="rId4"/>
    <p:sldId id="385" r:id="rId5"/>
    <p:sldId id="387" r:id="rId6"/>
    <p:sldId id="389" r:id="rId7"/>
    <p:sldId id="420" r:id="rId8"/>
    <p:sldId id="421" r:id="rId9"/>
    <p:sldId id="424" r:id="rId10"/>
    <p:sldId id="422" r:id="rId11"/>
    <p:sldId id="423" r:id="rId12"/>
    <p:sldId id="400" r:id="rId13"/>
    <p:sldId id="401" r:id="rId14"/>
    <p:sldId id="404" r:id="rId15"/>
    <p:sldId id="384" r:id="rId16"/>
    <p:sldId id="405" r:id="rId17"/>
    <p:sldId id="406" r:id="rId18"/>
    <p:sldId id="386" r:id="rId19"/>
    <p:sldId id="407" r:id="rId20"/>
    <p:sldId id="409" r:id="rId21"/>
    <p:sldId id="388" r:id="rId22"/>
    <p:sldId id="390" r:id="rId23"/>
    <p:sldId id="410" r:id="rId24"/>
    <p:sldId id="411" r:id="rId25"/>
    <p:sldId id="412" r:id="rId26"/>
    <p:sldId id="413" r:id="rId27"/>
    <p:sldId id="414" r:id="rId28"/>
    <p:sldId id="392" r:id="rId29"/>
    <p:sldId id="416" r:id="rId30"/>
    <p:sldId id="417" r:id="rId31"/>
    <p:sldId id="394" r:id="rId32"/>
    <p:sldId id="419" r:id="rId33"/>
    <p:sldId id="3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ying Zhu" initials="WZ"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DAF88"/>
    <a:srgbClr val="1D2529"/>
    <a:srgbClr val="2B373F"/>
    <a:srgbClr val="0096CD"/>
    <a:srgbClr val="556E7D"/>
    <a:srgbClr val="256754"/>
    <a:srgbClr val="64D2AA"/>
    <a:srgbClr val="99BE3C"/>
    <a:srgbClr val="EAEAEA"/>
    <a:srgbClr val="009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6720" autoAdjust="0"/>
  </p:normalViewPr>
  <p:slideViewPr>
    <p:cSldViewPr snapToObjects="1">
      <p:cViewPr varScale="1">
        <p:scale>
          <a:sx n="80" d="100"/>
          <a:sy n="80" d="100"/>
        </p:scale>
        <p:origin x="348" y="96"/>
      </p:cViewPr>
      <p:guideLst/>
    </p:cSldViewPr>
  </p:slideViewPr>
  <p:outlineViewPr>
    <p:cViewPr>
      <p:scale>
        <a:sx n="33" d="100"/>
        <a:sy n="33" d="100"/>
      </p:scale>
      <p:origin x="0" y="-29328"/>
    </p:cViewPr>
  </p:outlineViewPr>
  <p:notesTextViewPr>
    <p:cViewPr>
      <p:scale>
        <a:sx n="1" d="1"/>
        <a:sy n="1" d="1"/>
      </p:scale>
      <p:origin x="0" y="0"/>
    </p:cViewPr>
  </p:notesTextViewPr>
  <p:sorterViewPr>
    <p:cViewPr varScale="1">
      <p:scale>
        <a:sx n="1" d="1"/>
        <a:sy n="1" d="1"/>
      </p:scale>
      <p:origin x="0" y="-88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CDB36-039D-1C4C-A35B-7671275203E6}" type="datetimeFigureOut">
              <a:rPr lang="en-US" smtClean="0"/>
              <a:t>24/10/2017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0C098-DAE3-6C46-B223-F805D61D532E}" type="slidenum">
              <a:rPr lang="en-US" smtClean="0"/>
              <a:t>‹#›</a:t>
            </a:fld>
            <a:endParaRPr lang="en-US"/>
          </a:p>
        </p:txBody>
      </p:sp>
    </p:spTree>
    <p:extLst>
      <p:ext uri="{BB962C8B-B14F-4D97-AF65-F5344CB8AC3E}">
        <p14:creationId xmlns:p14="http://schemas.microsoft.com/office/powerpoint/2010/main" val="65552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Dark)">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06D048-6454-4DE9-B32A-8B4234499B9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sp>
        <p:nvSpPr>
          <p:cNvPr id="12" name="Chevron 31"/>
          <p:cNvSpPr/>
          <p:nvPr userDrawn="1"/>
        </p:nvSpPr>
        <p:spPr>
          <a:xfrm flipH="1">
            <a:off x="4438750" y="4428340"/>
            <a:ext cx="245428" cy="720082"/>
          </a:xfrm>
          <a:prstGeom prst="chevron">
            <a:avLst>
              <a:gd name="adj" fmla="val 63577"/>
            </a:avLst>
          </a:prstGeom>
          <a:solidFill>
            <a:srgbClr val="25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p:cNvCxnSpPr/>
          <p:nvPr userDrawn="1"/>
        </p:nvCxnSpPr>
        <p:spPr>
          <a:xfrm>
            <a:off x="4223792" y="1124744"/>
            <a:ext cx="0" cy="24482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20BEC6D-FEBC-4324-AD88-623B90D934E6}"/>
              </a:ext>
            </a:extLst>
          </p:cNvPr>
          <p:cNvPicPr>
            <a:picLocks noChangeAspect="1"/>
          </p:cNvPicPr>
          <p:nvPr userDrawn="1"/>
        </p:nvPicPr>
        <p:blipFill>
          <a:blip r:embed="rId4"/>
          <a:stretch>
            <a:fillRect/>
          </a:stretch>
        </p:blipFill>
        <p:spPr>
          <a:xfrm>
            <a:off x="1085216" y="958132"/>
            <a:ext cx="2426705" cy="2953944"/>
          </a:xfrm>
          <a:prstGeom prst="rect">
            <a:avLst/>
          </a:prstGeom>
        </p:spPr>
      </p:pic>
      <p:sp>
        <p:nvSpPr>
          <p:cNvPr id="20" name="Chevron 30"/>
          <p:cNvSpPr/>
          <p:nvPr userDrawn="1"/>
        </p:nvSpPr>
        <p:spPr>
          <a:xfrm flipH="1">
            <a:off x="8184605" y="4428342"/>
            <a:ext cx="245428" cy="720080"/>
          </a:xfrm>
          <a:prstGeom prst="chevron">
            <a:avLst>
              <a:gd name="adj" fmla="val 63577"/>
            </a:avLst>
          </a:pr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31"/>
          <p:cNvSpPr>
            <a:spLocks noGrp="1"/>
          </p:cNvSpPr>
          <p:nvPr>
            <p:ph type="title" hasCustomPrompt="1"/>
          </p:nvPr>
        </p:nvSpPr>
        <p:spPr>
          <a:xfrm>
            <a:off x="5018341" y="1844824"/>
            <a:ext cx="6550267" cy="1300117"/>
          </a:xfrm>
        </p:spPr>
        <p:txBody>
          <a:bodyPr anchor="t" anchorCtr="0">
            <a:noAutofit/>
          </a:bodyPr>
          <a:lstStyle>
            <a:lvl1pPr>
              <a:defRPr sz="4400">
                <a:solidFill>
                  <a:schemeClr val="bg1"/>
                </a:solidFill>
              </a:defRPr>
            </a:lvl1pPr>
          </a:lstStyle>
          <a:p>
            <a:r>
              <a:rPr lang="en-US" dirty="0"/>
              <a:t>[PRESENTATION TITLE]</a:t>
            </a:r>
          </a:p>
        </p:txBody>
      </p:sp>
      <p:sp>
        <p:nvSpPr>
          <p:cNvPr id="26" name="Text Placeholder 46"/>
          <p:cNvSpPr>
            <a:spLocks noGrp="1"/>
          </p:cNvSpPr>
          <p:nvPr>
            <p:ph type="body" sz="quarter" idx="14" hasCustomPrompt="1"/>
          </p:nvPr>
        </p:nvSpPr>
        <p:spPr>
          <a:xfrm>
            <a:off x="5018342" y="1530892"/>
            <a:ext cx="6550266" cy="313932"/>
          </a:xfrm>
        </p:spPr>
        <p:txBody>
          <a:bodyPr wrap="square" anchor="ctr">
            <a:spAutoFit/>
          </a:bodyPr>
          <a:lstStyle>
            <a:lvl1pPr marL="0" indent="0">
              <a:buNone/>
              <a:defRPr sz="1600" i="1" baseline="0">
                <a:solidFill>
                  <a:schemeClr val="bg1"/>
                </a:solidFill>
              </a:defRPr>
            </a:lvl1pPr>
          </a:lstStyle>
          <a:p>
            <a:r>
              <a:rPr lang="en-US" dirty="0"/>
              <a:t>[SUBTITLE]</a:t>
            </a:r>
          </a:p>
        </p:txBody>
      </p:sp>
      <p:sp>
        <p:nvSpPr>
          <p:cNvPr id="27" name="Text Placeholder 3"/>
          <p:cNvSpPr>
            <a:spLocks noGrp="1"/>
          </p:cNvSpPr>
          <p:nvPr>
            <p:ph type="body" sz="quarter" idx="15" hasCustomPrompt="1"/>
          </p:nvPr>
        </p:nvSpPr>
        <p:spPr>
          <a:xfrm>
            <a:off x="5018341" y="1216960"/>
            <a:ext cx="6550267" cy="313932"/>
          </a:xfrm>
        </p:spPr>
        <p:txBody>
          <a:bodyPr wrap="square" anchor="ctr">
            <a:spAutoFit/>
          </a:bodyPr>
          <a:lstStyle>
            <a:lvl1pPr marL="0" indent="0">
              <a:buNone/>
              <a:defRPr sz="1600" baseline="0">
                <a:solidFill>
                  <a:schemeClr val="accent1"/>
                </a:solidFill>
              </a:defRPr>
            </a:lvl1pPr>
          </a:lstStyle>
          <a:p>
            <a:r>
              <a:rPr lang="en-US" dirty="0"/>
              <a:t>Bennett Jones/Bennett Jones Academy [CHOOSE ONE]</a:t>
            </a:r>
          </a:p>
        </p:txBody>
      </p:sp>
      <p:sp>
        <p:nvSpPr>
          <p:cNvPr id="16" name="Text Placeholder 41"/>
          <p:cNvSpPr>
            <a:spLocks noGrp="1"/>
          </p:cNvSpPr>
          <p:nvPr>
            <p:ph type="body" sz="quarter" idx="12" hasCustomPrompt="1"/>
          </p:nvPr>
        </p:nvSpPr>
        <p:spPr>
          <a:xfrm>
            <a:off x="4798790" y="4365104"/>
            <a:ext cx="3025775" cy="800040"/>
          </a:xfrm>
        </p:spPr>
        <p:txBody>
          <a:bodyPr anchor="t">
            <a:noAutofit/>
          </a:bodyPr>
          <a:lstStyle>
            <a:lvl1pPr marL="0" indent="0">
              <a:lnSpc>
                <a:spcPct val="100000"/>
              </a:lnSpc>
              <a:spcBef>
                <a:spcPts val="0"/>
              </a:spcBef>
              <a:buFont typeface="Arial" charset="0"/>
              <a:buNone/>
              <a:defRPr sz="1600">
                <a:solidFill>
                  <a:schemeClr val="bg1"/>
                </a:solidFill>
              </a:defRPr>
            </a:lvl1pPr>
          </a:lstStyle>
          <a:p>
            <a:r>
              <a:rPr lang="en-US" dirty="0"/>
              <a:t>Presented to</a:t>
            </a:r>
          </a:p>
        </p:txBody>
      </p:sp>
      <p:sp>
        <p:nvSpPr>
          <p:cNvPr id="17" name="Text Placeholder 41"/>
          <p:cNvSpPr>
            <a:spLocks noGrp="1"/>
          </p:cNvSpPr>
          <p:nvPr>
            <p:ph type="body" sz="quarter" idx="13" hasCustomPrompt="1"/>
          </p:nvPr>
        </p:nvSpPr>
        <p:spPr>
          <a:xfrm>
            <a:off x="8618741" y="4365104"/>
            <a:ext cx="3382759" cy="800040"/>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80000"/>
              <a:buFont typeface="Arial" charset="0"/>
              <a:buNone/>
              <a:tabLst/>
              <a:defRPr sz="1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Pct val="80000"/>
              <a:buFont typeface="Arial" charset="0"/>
              <a:buNone/>
              <a:tabLst/>
              <a:defRPr/>
            </a:pPr>
            <a:r>
              <a:rPr lang="en-US" dirty="0"/>
              <a:t>Presenters</a:t>
            </a:r>
          </a:p>
        </p:txBody>
      </p:sp>
    </p:spTree>
    <p:extLst>
      <p:ext uri="{BB962C8B-B14F-4D97-AF65-F5344CB8AC3E}">
        <p14:creationId xmlns:p14="http://schemas.microsoft.com/office/powerpoint/2010/main" val="137147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407675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0" name="Picture Placeholder 2"/>
          <p:cNvSpPr>
            <a:spLocks noGrp="1"/>
          </p:cNvSpPr>
          <p:nvPr>
            <p:ph type="pic" sz="quarter" idx="20"/>
          </p:nvPr>
        </p:nvSpPr>
        <p:spPr>
          <a:xfrm>
            <a:off x="6099229" y="951470"/>
            <a:ext cx="1440000" cy="1292400"/>
          </a:xfrm>
        </p:spPr>
        <p:txBody>
          <a:bodyPr>
            <a:noAutofit/>
          </a:bodyPr>
          <a:lstStyle>
            <a:lvl1pPr marL="0" indent="0">
              <a:buFontTx/>
              <a:buNone/>
              <a:defRPr sz="1200">
                <a:solidFill>
                  <a:schemeClr val="bg2">
                    <a:lumMod val="90000"/>
                  </a:schemeClr>
                </a:solidFill>
              </a:defRPr>
            </a:lvl1pPr>
          </a:lstStyle>
          <a:p>
            <a:r>
              <a:rPr lang="en-US"/>
              <a:t>Click icon to add picture</a:t>
            </a:r>
          </a:p>
        </p:txBody>
      </p:sp>
      <p:sp>
        <p:nvSpPr>
          <p:cNvPr id="12" name="Picture Placeholder 2">
            <a:extLst>
              <a:ext uri="{FF2B5EF4-FFF2-40B4-BE49-F238E27FC236}">
                <a16:creationId xmlns:a16="http://schemas.microsoft.com/office/drawing/2014/main" id="{330A1296-7497-4DA9-917C-D30384EDAA8B}"/>
              </a:ext>
            </a:extLst>
          </p:cNvPr>
          <p:cNvSpPr>
            <a:spLocks noGrp="1"/>
          </p:cNvSpPr>
          <p:nvPr>
            <p:ph type="pic" sz="quarter" idx="33"/>
          </p:nvPr>
        </p:nvSpPr>
        <p:spPr>
          <a:xfrm>
            <a:off x="6099229" y="2707593"/>
            <a:ext cx="1440000" cy="1292400"/>
          </a:xfrm>
        </p:spPr>
        <p:txBody>
          <a:bodyPr>
            <a:noAutofit/>
          </a:bodyPr>
          <a:lstStyle>
            <a:lvl1pPr marL="0" indent="0">
              <a:buFontTx/>
              <a:buNone/>
              <a:defRPr sz="1200">
                <a:solidFill>
                  <a:schemeClr val="bg2">
                    <a:lumMod val="90000"/>
                  </a:schemeClr>
                </a:solidFill>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0823AA8B-5003-49FA-BC03-1C2B8A0AC12A}"/>
              </a:ext>
            </a:extLst>
          </p:cNvPr>
          <p:cNvSpPr>
            <a:spLocks noGrp="1"/>
          </p:cNvSpPr>
          <p:nvPr>
            <p:ph type="pic" sz="quarter" idx="34"/>
          </p:nvPr>
        </p:nvSpPr>
        <p:spPr>
          <a:xfrm>
            <a:off x="6099229" y="4492821"/>
            <a:ext cx="1440000" cy="1292400"/>
          </a:xfrm>
        </p:spPr>
        <p:txBody>
          <a:bodyPr>
            <a:noAutofit/>
          </a:bodyPr>
          <a:lstStyle>
            <a:lvl1pPr marL="0" indent="0">
              <a:buFontTx/>
              <a:buNone/>
              <a:defRPr sz="1200">
                <a:solidFill>
                  <a:schemeClr val="bg2">
                    <a:lumMod val="90000"/>
                  </a:schemeClr>
                </a:solidFill>
              </a:defRPr>
            </a:lvl1pPr>
          </a:lstStyle>
          <a:p>
            <a:r>
              <a:rPr lang="en-US"/>
              <a:t>Click icon to add picture</a:t>
            </a:r>
            <a:endParaRPr lang="en-US" dirty="0"/>
          </a:p>
        </p:txBody>
      </p:sp>
      <p:cxnSp>
        <p:nvCxnSpPr>
          <p:cNvPr id="14" name="Straight Connector 13"/>
          <p:cNvCxnSpPr>
            <a:cxnSpLocks/>
          </p:cNvCxnSpPr>
          <p:nvPr userDrawn="1"/>
        </p:nvCxnSpPr>
        <p:spPr>
          <a:xfrm flipH="1">
            <a:off x="6099230" y="2498777"/>
            <a:ext cx="532536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userDrawn="1"/>
        </p:nvCxnSpPr>
        <p:spPr>
          <a:xfrm flipH="1">
            <a:off x="6099230" y="4273235"/>
            <a:ext cx="532536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1"/>
          <p:cNvSpPr>
            <a:spLocks noGrp="1"/>
          </p:cNvSpPr>
          <p:nvPr>
            <p:ph type="body" sz="quarter" idx="29" hasCustomPrompt="1"/>
          </p:nvPr>
        </p:nvSpPr>
        <p:spPr>
          <a:xfrm>
            <a:off x="7893438" y="4527681"/>
            <a:ext cx="2929659" cy="730035"/>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23" name="Rectangle 22">
            <a:extLst>
              <a:ext uri="{FF2B5EF4-FFF2-40B4-BE49-F238E27FC236}">
                <a16:creationId xmlns:a16="http://schemas.microsoft.com/office/drawing/2014/main" id="{4B7D3FC3-69E7-4243-B417-C3ABCE8F7C58}"/>
              </a:ext>
            </a:extLst>
          </p:cNvPr>
          <p:cNvSpPr/>
          <p:nvPr userDrawn="1"/>
        </p:nvSpPr>
        <p:spPr>
          <a:xfrm>
            <a:off x="6100237" y="2243781"/>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E81246-6274-453E-8EE1-C96AAAB56787}"/>
              </a:ext>
            </a:extLst>
          </p:cNvPr>
          <p:cNvSpPr/>
          <p:nvPr userDrawn="1"/>
        </p:nvSpPr>
        <p:spPr>
          <a:xfrm>
            <a:off x="6100237" y="3999904"/>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D78AEAA-A5DE-4FC6-B073-38C0F65BAA34}"/>
              </a:ext>
            </a:extLst>
          </p:cNvPr>
          <p:cNvSpPr/>
          <p:nvPr userDrawn="1"/>
        </p:nvSpPr>
        <p:spPr>
          <a:xfrm>
            <a:off x="6100237" y="5785132"/>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41"/>
          <p:cNvSpPr>
            <a:spLocks noGrp="1"/>
          </p:cNvSpPr>
          <p:nvPr>
            <p:ph type="body" sz="quarter" idx="35" hasCustomPrompt="1"/>
          </p:nvPr>
        </p:nvSpPr>
        <p:spPr>
          <a:xfrm>
            <a:off x="7893438" y="2757156"/>
            <a:ext cx="2929659" cy="730035"/>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27" name="Text Placeholder 41"/>
          <p:cNvSpPr>
            <a:spLocks noGrp="1"/>
          </p:cNvSpPr>
          <p:nvPr>
            <p:ph type="body" sz="quarter" idx="36" hasCustomPrompt="1"/>
          </p:nvPr>
        </p:nvSpPr>
        <p:spPr>
          <a:xfrm>
            <a:off x="7896200" y="980686"/>
            <a:ext cx="2929659" cy="730035"/>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Tree>
    <p:extLst>
      <p:ext uri="{BB962C8B-B14F-4D97-AF65-F5344CB8AC3E}">
        <p14:creationId xmlns:p14="http://schemas.microsoft.com/office/powerpoint/2010/main" val="1328764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0" name="Picture Placeholder 2"/>
          <p:cNvSpPr>
            <a:spLocks noGrp="1"/>
          </p:cNvSpPr>
          <p:nvPr>
            <p:ph type="pic" sz="quarter" idx="20"/>
          </p:nvPr>
        </p:nvSpPr>
        <p:spPr>
          <a:xfrm>
            <a:off x="6099229" y="2636912"/>
            <a:ext cx="1440000" cy="1292400"/>
          </a:xfrm>
        </p:spPr>
        <p:txBody>
          <a:bodyPr>
            <a:noAutofit/>
          </a:bodyPr>
          <a:lstStyle>
            <a:lvl1pPr marL="0" indent="0">
              <a:buFontTx/>
              <a:buNone/>
              <a:defRPr sz="1200">
                <a:solidFill>
                  <a:schemeClr val="bg2">
                    <a:lumMod val="90000"/>
                  </a:schemeClr>
                </a:solidFill>
              </a:defRPr>
            </a:lvl1pPr>
          </a:lstStyle>
          <a:p>
            <a:r>
              <a:rPr lang="en-US"/>
              <a:t>Click icon to add picture</a:t>
            </a:r>
          </a:p>
        </p:txBody>
      </p:sp>
      <p:sp>
        <p:nvSpPr>
          <p:cNvPr id="12" name="Rectangle 11">
            <a:extLst>
              <a:ext uri="{FF2B5EF4-FFF2-40B4-BE49-F238E27FC236}">
                <a16:creationId xmlns:a16="http://schemas.microsoft.com/office/drawing/2014/main" id="{4B7D3FC3-69E7-4243-B417-C3ABCE8F7C58}"/>
              </a:ext>
            </a:extLst>
          </p:cNvPr>
          <p:cNvSpPr/>
          <p:nvPr userDrawn="1"/>
        </p:nvSpPr>
        <p:spPr>
          <a:xfrm>
            <a:off x="6100237" y="3929223"/>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1"/>
          <p:cNvSpPr>
            <a:spLocks noGrp="1"/>
          </p:cNvSpPr>
          <p:nvPr>
            <p:ph type="body" sz="quarter" idx="36" hasCustomPrompt="1"/>
          </p:nvPr>
        </p:nvSpPr>
        <p:spPr>
          <a:xfrm>
            <a:off x="7896200" y="2666128"/>
            <a:ext cx="2929659" cy="730035"/>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Tree>
    <p:extLst>
      <p:ext uri="{BB962C8B-B14F-4D97-AF65-F5344CB8AC3E}">
        <p14:creationId xmlns:p14="http://schemas.microsoft.com/office/powerpoint/2010/main" val="4090473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 E/Green">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64D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Col) E/Green">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64D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11237136" cy="1789208"/>
          </a:xfrm>
        </p:spPr>
        <p:txBody>
          <a:bodyPr/>
          <a:lstStyle>
            <a:lvl1pPr marL="457200" indent="-457200">
              <a:buClr>
                <a:schemeClr val="accent1">
                  <a:lumMod val="60000"/>
                  <a:lumOff val="40000"/>
                </a:schemeClr>
              </a:buClr>
              <a:buSzPct val="100000"/>
              <a:buFont typeface="Wingdings" panose="05000000000000000000" pitchFamily="2" charset="2"/>
              <a:buChar char="v"/>
              <a:defRPr sz="2400"/>
            </a:lvl1pPr>
            <a:lvl2pPr marL="685800" indent="-228600">
              <a:buClr>
                <a:schemeClr val="accent1">
                  <a:lumMod val="60000"/>
                  <a:lumOff val="40000"/>
                </a:schemeClr>
              </a:buClr>
              <a:buSzPct val="100000"/>
              <a:buFont typeface="Courier New" panose="02070309020205020404" pitchFamily="49" charset="0"/>
              <a:buChar char="o"/>
              <a:defRPr/>
            </a:lvl2pPr>
            <a:lvl3pPr marL="1143000" indent="-228600">
              <a:buClr>
                <a:schemeClr val="accent1">
                  <a:lumMod val="60000"/>
                  <a:lumOff val="40000"/>
                </a:schemeClr>
              </a:buClr>
              <a:buSzPct val="100000"/>
              <a:buFont typeface="Wingdings" panose="05000000000000000000" pitchFamily="2" charset="2"/>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36"/>
          <p:cNvSpPr>
            <a:spLocks noGrp="1"/>
          </p:cNvSpPr>
          <p:nvPr>
            <p:ph type="sldNum" sz="quarter" idx="18"/>
          </p:nvPr>
        </p:nvSpPr>
        <p:spPr>
          <a:xfrm>
            <a:off x="5918710" y="6367849"/>
            <a:ext cx="365937" cy="292258"/>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1958401477"/>
      </p:ext>
    </p:extLst>
  </p:cSld>
  <p:clrMapOvr>
    <a:masterClrMapping/>
  </p:clrMapOvr>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Col) E/Lim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009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2 Col) E/Lim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009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0" name="Content Placeholder 2"/>
          <p:cNvSpPr>
            <a:spLocks noGrp="1"/>
          </p:cNvSpPr>
          <p:nvPr>
            <p:ph sz="half" idx="1"/>
          </p:nvPr>
        </p:nvSpPr>
        <p:spPr>
          <a:xfrm>
            <a:off x="475488" y="1916112"/>
            <a:ext cx="11237136" cy="4033167"/>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5669769"/>
      </p:ext>
    </p:extLst>
  </p:cSld>
  <p:clrMapOvr>
    <a:masterClrMapping/>
  </p:clrMapOvr>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Col) E/Charcoal">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Title 1">
            <a:extLst>
              <a:ext uri="{FF2B5EF4-FFF2-40B4-BE49-F238E27FC236}">
                <a16:creationId xmlns:a16="http://schemas.microsoft.com/office/drawing/2014/main" id="{D6F4CC95-605F-40CF-BF2A-8BECE287C2F2}"/>
              </a:ext>
            </a:extLst>
          </p:cNvPr>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Tree>
  </p:cSld>
  <p:clrMapOvr>
    <a:masterClrMapping/>
  </p:clrMapOvr>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2 Col) E/Charcoal">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Title 1">
            <a:extLst>
              <a:ext uri="{FF2B5EF4-FFF2-40B4-BE49-F238E27FC236}">
                <a16:creationId xmlns:a16="http://schemas.microsoft.com/office/drawing/2014/main" id="{D6F4CC95-605F-40CF-BF2A-8BECE287C2F2}"/>
              </a:ext>
            </a:extLst>
          </p:cNvPr>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20" name="Content Placeholder 2"/>
          <p:cNvSpPr>
            <a:spLocks noGrp="1"/>
          </p:cNvSpPr>
          <p:nvPr>
            <p:ph sz="half" idx="1"/>
          </p:nvPr>
        </p:nvSpPr>
        <p:spPr>
          <a:xfrm>
            <a:off x="475488" y="1916112"/>
            <a:ext cx="11237136" cy="4033167"/>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2025060"/>
      </p:ext>
    </p:extLst>
  </p:cSld>
  <p:clrMapOvr>
    <a:masterClrMapping/>
  </p:clrMapOvr>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Col) E/Grey">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556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20" name="Chevron 30"/>
          <p:cNvSpPr/>
          <p:nvPr userDrawn="1"/>
        </p:nvSpPr>
        <p:spPr>
          <a:xfrm flipH="1">
            <a:off x="8184605" y="4428342"/>
            <a:ext cx="245428" cy="720080"/>
          </a:xfrm>
          <a:prstGeom prst="chevron">
            <a:avLst>
              <a:gd name="adj" fmla="val 63577"/>
            </a:avLst>
          </a:pr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31"/>
          <p:cNvSpPr/>
          <p:nvPr userDrawn="1"/>
        </p:nvSpPr>
        <p:spPr>
          <a:xfrm flipH="1">
            <a:off x="4440189" y="4428340"/>
            <a:ext cx="245428" cy="720082"/>
          </a:xfrm>
          <a:prstGeom prst="chevron">
            <a:avLst>
              <a:gd name="adj" fmla="val 63577"/>
            </a:avLst>
          </a:prstGeom>
          <a:solidFill>
            <a:srgbClr val="25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Placeholder 41"/>
          <p:cNvSpPr>
            <a:spLocks noGrp="1"/>
          </p:cNvSpPr>
          <p:nvPr>
            <p:ph type="body" sz="quarter" idx="12" hasCustomPrompt="1"/>
          </p:nvPr>
        </p:nvSpPr>
        <p:spPr>
          <a:xfrm>
            <a:off x="4798790" y="4365104"/>
            <a:ext cx="3025775" cy="800040"/>
          </a:xfrm>
        </p:spPr>
        <p:txBody>
          <a:bodyPr anchor="t">
            <a:noAutofit/>
          </a:bodyPr>
          <a:lstStyle>
            <a:lvl1pPr marL="0" indent="0">
              <a:lnSpc>
                <a:spcPct val="100000"/>
              </a:lnSpc>
              <a:spcBef>
                <a:spcPts val="0"/>
              </a:spcBef>
              <a:buFont typeface="Arial" charset="0"/>
              <a:buNone/>
              <a:defRPr sz="1600">
                <a:solidFill>
                  <a:schemeClr val="tx2"/>
                </a:solidFill>
              </a:defRPr>
            </a:lvl1pPr>
          </a:lstStyle>
          <a:p>
            <a:r>
              <a:rPr lang="en-US" dirty="0"/>
              <a:t>Presented to</a:t>
            </a:r>
          </a:p>
        </p:txBody>
      </p:sp>
      <p:sp>
        <p:nvSpPr>
          <p:cNvPr id="23" name="Text Placeholder 41"/>
          <p:cNvSpPr>
            <a:spLocks noGrp="1"/>
          </p:cNvSpPr>
          <p:nvPr>
            <p:ph type="body" sz="quarter" idx="13" hasCustomPrompt="1"/>
          </p:nvPr>
        </p:nvSpPr>
        <p:spPr>
          <a:xfrm>
            <a:off x="8618741" y="4365104"/>
            <a:ext cx="3382759" cy="800040"/>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80000"/>
              <a:buFont typeface="Arial" charset="0"/>
              <a:buNone/>
              <a:tabLst/>
              <a:defRPr sz="16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Pct val="80000"/>
              <a:buFont typeface="Arial" charset="0"/>
              <a:buNone/>
              <a:tabLst/>
              <a:defRPr/>
            </a:pPr>
            <a:r>
              <a:rPr lang="en-US" dirty="0"/>
              <a:t>Presenters</a:t>
            </a:r>
          </a:p>
        </p:txBody>
      </p:sp>
      <p:sp>
        <p:nvSpPr>
          <p:cNvPr id="25" name="Title 31"/>
          <p:cNvSpPr>
            <a:spLocks noGrp="1"/>
          </p:cNvSpPr>
          <p:nvPr>
            <p:ph type="title" hasCustomPrompt="1"/>
          </p:nvPr>
        </p:nvSpPr>
        <p:spPr>
          <a:xfrm>
            <a:off x="5018341" y="1844824"/>
            <a:ext cx="6550267" cy="1300117"/>
          </a:xfrm>
        </p:spPr>
        <p:txBody>
          <a:bodyPr anchor="t" anchorCtr="0">
            <a:noAutofit/>
          </a:bodyPr>
          <a:lstStyle>
            <a:lvl1pPr>
              <a:defRPr sz="4400">
                <a:solidFill>
                  <a:schemeClr val="tx2"/>
                </a:solidFill>
              </a:defRPr>
            </a:lvl1pPr>
          </a:lstStyle>
          <a:p>
            <a:r>
              <a:rPr lang="en-US" dirty="0"/>
              <a:t>[PRESENTATION TITLE]</a:t>
            </a:r>
          </a:p>
        </p:txBody>
      </p:sp>
      <p:sp>
        <p:nvSpPr>
          <p:cNvPr id="26" name="Text Placeholder 46"/>
          <p:cNvSpPr>
            <a:spLocks noGrp="1"/>
          </p:cNvSpPr>
          <p:nvPr>
            <p:ph type="body" sz="quarter" idx="14" hasCustomPrompt="1"/>
          </p:nvPr>
        </p:nvSpPr>
        <p:spPr>
          <a:xfrm>
            <a:off x="5018342" y="1530892"/>
            <a:ext cx="6550266" cy="313932"/>
          </a:xfrm>
        </p:spPr>
        <p:txBody>
          <a:bodyPr wrap="square" anchor="ctr">
            <a:spAutoFit/>
          </a:bodyPr>
          <a:lstStyle>
            <a:lvl1pPr marL="0" indent="0">
              <a:buNone/>
              <a:defRPr sz="1600" i="1" baseline="0">
                <a:solidFill>
                  <a:schemeClr val="tx2"/>
                </a:solidFill>
              </a:defRPr>
            </a:lvl1pPr>
          </a:lstStyle>
          <a:p>
            <a:r>
              <a:rPr lang="en-US" dirty="0"/>
              <a:t>[SUBTITLE]</a:t>
            </a:r>
          </a:p>
        </p:txBody>
      </p:sp>
      <p:sp>
        <p:nvSpPr>
          <p:cNvPr id="27" name="Text Placeholder 3"/>
          <p:cNvSpPr>
            <a:spLocks noGrp="1"/>
          </p:cNvSpPr>
          <p:nvPr>
            <p:ph type="body" sz="quarter" idx="15" hasCustomPrompt="1"/>
          </p:nvPr>
        </p:nvSpPr>
        <p:spPr>
          <a:xfrm>
            <a:off x="5018341" y="1216960"/>
            <a:ext cx="6550267" cy="313932"/>
          </a:xfrm>
        </p:spPr>
        <p:txBody>
          <a:bodyPr wrap="square" anchor="ctr">
            <a:spAutoFit/>
          </a:bodyPr>
          <a:lstStyle>
            <a:lvl1pPr marL="0" indent="0">
              <a:buNone/>
              <a:defRPr sz="1600" baseline="0">
                <a:solidFill>
                  <a:schemeClr val="accent1"/>
                </a:solidFill>
              </a:defRPr>
            </a:lvl1pPr>
          </a:lstStyle>
          <a:p>
            <a:r>
              <a:rPr lang="en-US" dirty="0"/>
              <a:t>Bennett Jones/Bennett Jones Academy [CHOOSE ONE]</a:t>
            </a:r>
          </a:p>
        </p:txBody>
      </p:sp>
      <p:cxnSp>
        <p:nvCxnSpPr>
          <p:cNvPr id="12" name="Straight Connector 11"/>
          <p:cNvCxnSpPr/>
          <p:nvPr userDrawn="1"/>
        </p:nvCxnSpPr>
        <p:spPr>
          <a:xfrm>
            <a:off x="4223792" y="1124744"/>
            <a:ext cx="0" cy="2448272"/>
          </a:xfrm>
          <a:prstGeom prst="line">
            <a:avLst/>
          </a:prstGeom>
          <a:ln>
            <a:solidFill>
              <a:srgbClr val="2DAF88"/>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20BEC6D-FEBC-4324-AD88-623B90D934E6}"/>
              </a:ext>
            </a:extLst>
          </p:cNvPr>
          <p:cNvPicPr>
            <a:picLocks noChangeAspect="1"/>
          </p:cNvPicPr>
          <p:nvPr userDrawn="1"/>
        </p:nvPicPr>
        <p:blipFill>
          <a:blip r:embed="rId2"/>
          <a:stretch>
            <a:fillRect/>
          </a:stretch>
        </p:blipFill>
        <p:spPr>
          <a:xfrm>
            <a:off x="1085216" y="958132"/>
            <a:ext cx="2426705" cy="295394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2 Col) E/Grey">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556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4594158"/>
      </p:ext>
    </p:extLst>
  </p:cSld>
  <p:clrMapOvr>
    <a:masterClrMapping/>
  </p:clrMapOvr>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Col) E/Whit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accent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2 Col) E/Whit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accent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6905344"/>
      </p:ext>
    </p:extLst>
  </p:cSld>
  <p:clrMapOvr>
    <a:masterClrMapping/>
  </p:clrMapOvr>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Light)">
    <p:spTree>
      <p:nvGrpSpPr>
        <p:cNvPr id="1" name=""/>
        <p:cNvGrpSpPr/>
        <p:nvPr/>
      </p:nvGrpSpPr>
      <p:grpSpPr>
        <a:xfrm>
          <a:off x="0" y="0"/>
          <a:ext cx="0" cy="0"/>
          <a:chOff x="0" y="0"/>
          <a:chExt cx="0" cy="0"/>
        </a:xfrm>
      </p:grpSpPr>
      <p:sp>
        <p:nvSpPr>
          <p:cNvPr id="13" name="Chevron 12"/>
          <p:cNvSpPr/>
          <p:nvPr userDrawn="1"/>
        </p:nvSpPr>
        <p:spPr>
          <a:xfrm rot="10800000" flipH="1">
            <a:off x="4187046" y="4824007"/>
            <a:ext cx="245428" cy="720080"/>
          </a:xfrm>
          <a:prstGeom prst="chevron">
            <a:avLst>
              <a:gd name="adj" fmla="val 635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p:cNvCxnSpPr/>
          <p:nvPr userDrawn="1"/>
        </p:nvCxnSpPr>
        <p:spPr>
          <a:xfrm>
            <a:off x="4223792" y="1210968"/>
            <a:ext cx="0" cy="24482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7666528" y="4812307"/>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3" name="Text Placeholder 21"/>
          <p:cNvSpPr>
            <a:spLocks noGrp="1"/>
          </p:cNvSpPr>
          <p:nvPr>
            <p:ph type="body" sz="quarter" idx="19" hasCustomPrompt="1"/>
          </p:nvPr>
        </p:nvSpPr>
        <p:spPr>
          <a:xfrm>
            <a:off x="5014913" y="2500095"/>
            <a:ext cx="5545583" cy="618631"/>
          </a:xfrm>
        </p:spPr>
        <p:txBody>
          <a:bodyPr anchor="t"/>
          <a:lstStyle>
            <a:lvl1pPr marL="0" indent="0">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Thank you</a:t>
            </a:r>
          </a:p>
        </p:txBody>
      </p:sp>
      <p:pic>
        <p:nvPicPr>
          <p:cNvPr id="16" name="Picture 15">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1080000" y="957600"/>
            <a:ext cx="2426350" cy="2953512"/>
          </a:xfrm>
          <a:prstGeom prst="rect">
            <a:avLst/>
          </a:prstGeom>
        </p:spPr>
      </p:pic>
      <p:sp>
        <p:nvSpPr>
          <p:cNvPr id="22" name="Text Placeholder 41"/>
          <p:cNvSpPr>
            <a:spLocks noGrp="1"/>
          </p:cNvSpPr>
          <p:nvPr>
            <p:ph type="body" sz="quarter" idx="12" hasCustomPrompt="1"/>
          </p:nvPr>
        </p:nvSpPr>
        <p:spPr>
          <a:xfrm>
            <a:off x="4604644" y="4934215"/>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24" name="Text Placeholder 41"/>
          <p:cNvSpPr>
            <a:spLocks noGrp="1"/>
          </p:cNvSpPr>
          <p:nvPr>
            <p:ph type="body" sz="quarter" idx="20" hasCustomPrompt="1"/>
          </p:nvPr>
        </p:nvSpPr>
        <p:spPr>
          <a:xfrm>
            <a:off x="7824192" y="4934215"/>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icture/Light)">
    <p:spTree>
      <p:nvGrpSpPr>
        <p:cNvPr id="1" name=""/>
        <p:cNvGrpSpPr/>
        <p:nvPr/>
      </p:nvGrpSpPr>
      <p:grpSpPr>
        <a:xfrm>
          <a:off x="0" y="0"/>
          <a:ext cx="0" cy="0"/>
          <a:chOff x="0" y="0"/>
          <a:chExt cx="0" cy="0"/>
        </a:xfrm>
      </p:grpSpPr>
      <p:sp>
        <p:nvSpPr>
          <p:cNvPr id="28" name="Picture Placeholder 2"/>
          <p:cNvSpPr>
            <a:spLocks noGrp="1"/>
          </p:cNvSpPr>
          <p:nvPr>
            <p:ph type="pic" sz="quarter" idx="20"/>
          </p:nvPr>
        </p:nvSpPr>
        <p:spPr>
          <a:xfrm>
            <a:off x="5159374" y="4395788"/>
            <a:ext cx="1440000" cy="1292400"/>
          </a:xfrm>
        </p:spPr>
        <p:txBody>
          <a:bodyPr>
            <a:noAutofit/>
          </a:bodyPr>
          <a:lstStyle>
            <a:lvl1pPr marL="0" indent="0">
              <a:buFontTx/>
              <a:buNone/>
              <a:defRPr sz="1600">
                <a:solidFill>
                  <a:schemeClr val="tx2"/>
                </a:solidFill>
              </a:defRPr>
            </a:lvl1pPr>
          </a:lstStyle>
          <a:p>
            <a:r>
              <a:rPr lang="en-US"/>
              <a:t>Click icon to add picture</a:t>
            </a:r>
          </a:p>
        </p:txBody>
      </p:sp>
      <p:cxnSp>
        <p:nvCxnSpPr>
          <p:cNvPr id="15" name="Straight Connector 14"/>
          <p:cNvCxnSpPr/>
          <p:nvPr userDrawn="1"/>
        </p:nvCxnSpPr>
        <p:spPr>
          <a:xfrm>
            <a:off x="4223792" y="1210968"/>
            <a:ext cx="0" cy="24482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7" name="Text Placeholder 21"/>
          <p:cNvSpPr>
            <a:spLocks noGrp="1"/>
          </p:cNvSpPr>
          <p:nvPr>
            <p:ph type="body" sz="quarter" idx="19" hasCustomPrompt="1"/>
          </p:nvPr>
        </p:nvSpPr>
        <p:spPr>
          <a:xfrm>
            <a:off x="5014913" y="2500095"/>
            <a:ext cx="5545583" cy="618631"/>
          </a:xfrm>
        </p:spPr>
        <p:txBody>
          <a:bodyPr anchor="t"/>
          <a:lstStyle>
            <a:lvl1pPr marL="0" indent="0">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Thank you</a:t>
            </a:r>
          </a:p>
        </p:txBody>
      </p:sp>
      <p:cxnSp>
        <p:nvCxnSpPr>
          <p:cNvPr id="23" name="Straight Connector 22">
            <a:extLst>
              <a:ext uri="{FF2B5EF4-FFF2-40B4-BE49-F238E27FC236}">
                <a16:creationId xmlns:a16="http://schemas.microsoft.com/office/drawing/2014/main" id="{22539375-7CB7-4017-A8E7-37036A8B63B4}"/>
              </a:ext>
            </a:extLst>
          </p:cNvPr>
          <p:cNvCxnSpPr>
            <a:cxnSpLocks/>
          </p:cNvCxnSpPr>
          <p:nvPr userDrawn="1"/>
        </p:nvCxnSpPr>
        <p:spPr>
          <a:xfrm flipH="1">
            <a:off x="7032104" y="5319194"/>
            <a:ext cx="374441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41"/>
          <p:cNvSpPr>
            <a:spLocks noGrp="1"/>
          </p:cNvSpPr>
          <p:nvPr>
            <p:ph type="body" sz="quarter" idx="12" hasCustomPrompt="1"/>
          </p:nvPr>
        </p:nvSpPr>
        <p:spPr>
          <a:xfrm>
            <a:off x="7014300" y="4429718"/>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2" name="Text Placeholder 41"/>
          <p:cNvSpPr>
            <a:spLocks noGrp="1"/>
          </p:cNvSpPr>
          <p:nvPr>
            <p:ph type="body" sz="quarter" idx="21" hasCustomPrompt="1"/>
          </p:nvPr>
        </p:nvSpPr>
        <p:spPr>
          <a:xfrm>
            <a:off x="7014300" y="5673138"/>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pic>
        <p:nvPicPr>
          <p:cNvPr id="19" name="Picture 18">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1080000" y="957600"/>
            <a:ext cx="2426350" cy="2953512"/>
          </a:xfrm>
          <a:prstGeom prst="rect">
            <a:avLst/>
          </a:prstGeom>
        </p:spPr>
      </p:pic>
      <p:sp>
        <p:nvSpPr>
          <p:cNvPr id="21" name="Rectangle 20"/>
          <p:cNvSpPr/>
          <p:nvPr userDrawn="1"/>
        </p:nvSpPr>
        <p:spPr>
          <a:xfrm>
            <a:off x="5160384" y="5690632"/>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3/Light)">
    <p:bg>
      <p:bgPr>
        <a:solidFill>
          <a:schemeClr val="bg1"/>
        </a:solidFill>
        <a:effectLst/>
      </p:bgPr>
    </p:bg>
    <p:spTree>
      <p:nvGrpSpPr>
        <p:cNvPr id="1" name=""/>
        <p:cNvGrpSpPr/>
        <p:nvPr/>
      </p:nvGrpSpPr>
      <p:grpSpPr>
        <a:xfrm>
          <a:off x="0" y="0"/>
          <a:ext cx="0" cy="0"/>
          <a:chOff x="0" y="0"/>
          <a:chExt cx="0" cy="0"/>
        </a:xfrm>
      </p:grpSpPr>
      <p:cxnSp>
        <p:nvCxnSpPr>
          <p:cNvPr id="26" name="Straight Connector 25"/>
          <p:cNvCxnSpPr>
            <a:cxnSpLocks/>
          </p:cNvCxnSpPr>
          <p:nvPr userDrawn="1"/>
        </p:nvCxnSpPr>
        <p:spPr>
          <a:xfrm>
            <a:off x="4223792" y="314950"/>
            <a:ext cx="0" cy="62281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userDrawn="1"/>
        </p:nvCxnSpPr>
        <p:spPr>
          <a:xfrm>
            <a:off x="8216219" y="1844824"/>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41"/>
          <p:cNvSpPr>
            <a:spLocks noGrp="1"/>
          </p:cNvSpPr>
          <p:nvPr>
            <p:ph type="body" sz="quarter" idx="13" hasCustomPrompt="1"/>
          </p:nvPr>
        </p:nvSpPr>
        <p:spPr>
          <a:xfrm>
            <a:off x="5154335" y="1948799"/>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0" name="Text Placeholder 41"/>
          <p:cNvSpPr>
            <a:spLocks noGrp="1"/>
          </p:cNvSpPr>
          <p:nvPr>
            <p:ph type="body" sz="quarter" idx="20" hasCustomPrompt="1"/>
          </p:nvPr>
        </p:nvSpPr>
        <p:spPr>
          <a:xfrm>
            <a:off x="8373883" y="1948799"/>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62" name="Straight Connector 61"/>
          <p:cNvCxnSpPr>
            <a:cxnSpLocks/>
          </p:cNvCxnSpPr>
          <p:nvPr userDrawn="1"/>
        </p:nvCxnSpPr>
        <p:spPr>
          <a:xfrm flipH="1">
            <a:off x="5159376" y="2830828"/>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userDrawn="1"/>
        </p:nvCxnSpPr>
        <p:spPr>
          <a:xfrm>
            <a:off x="8216219" y="3118860"/>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Text Placeholder 41"/>
          <p:cNvSpPr>
            <a:spLocks noGrp="1"/>
          </p:cNvSpPr>
          <p:nvPr>
            <p:ph type="body" sz="quarter" idx="21" hasCustomPrompt="1"/>
          </p:nvPr>
        </p:nvSpPr>
        <p:spPr>
          <a:xfrm>
            <a:off x="5154335" y="3222835"/>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5" name="Text Placeholder 41"/>
          <p:cNvSpPr>
            <a:spLocks noGrp="1"/>
          </p:cNvSpPr>
          <p:nvPr>
            <p:ph type="body" sz="quarter" idx="22" hasCustomPrompt="1"/>
          </p:nvPr>
        </p:nvSpPr>
        <p:spPr>
          <a:xfrm>
            <a:off x="8373883" y="3222835"/>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66" name="Straight Connector 65"/>
          <p:cNvCxnSpPr>
            <a:cxnSpLocks/>
          </p:cNvCxnSpPr>
          <p:nvPr userDrawn="1"/>
        </p:nvCxnSpPr>
        <p:spPr>
          <a:xfrm flipH="1">
            <a:off x="5159376" y="4104864"/>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userDrawn="1"/>
        </p:nvCxnSpPr>
        <p:spPr>
          <a:xfrm>
            <a:off x="8216219" y="4342996"/>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 Placeholder 41"/>
          <p:cNvSpPr>
            <a:spLocks noGrp="1"/>
          </p:cNvSpPr>
          <p:nvPr>
            <p:ph type="body" sz="quarter" idx="23" hasCustomPrompt="1"/>
          </p:nvPr>
        </p:nvSpPr>
        <p:spPr>
          <a:xfrm>
            <a:off x="5154335" y="4446971"/>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9" name="Text Placeholder 41"/>
          <p:cNvSpPr>
            <a:spLocks noGrp="1"/>
          </p:cNvSpPr>
          <p:nvPr>
            <p:ph type="body" sz="quarter" idx="24" hasCustomPrompt="1"/>
          </p:nvPr>
        </p:nvSpPr>
        <p:spPr>
          <a:xfrm>
            <a:off x="8373883" y="4446971"/>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70" name="Straight Connector 69"/>
          <p:cNvCxnSpPr>
            <a:cxnSpLocks/>
          </p:cNvCxnSpPr>
          <p:nvPr userDrawn="1"/>
        </p:nvCxnSpPr>
        <p:spPr>
          <a:xfrm flipH="1">
            <a:off x="5159376" y="5329000"/>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73" name="Text Placeholder 21"/>
          <p:cNvSpPr>
            <a:spLocks noGrp="1"/>
          </p:cNvSpPr>
          <p:nvPr>
            <p:ph type="body" sz="quarter" idx="19" hasCustomPrompt="1"/>
          </p:nvPr>
        </p:nvSpPr>
        <p:spPr>
          <a:xfrm>
            <a:off x="407368" y="5032401"/>
            <a:ext cx="3409058" cy="618631"/>
          </a:xfrm>
        </p:spPr>
        <p:txBody>
          <a:bodyPr anchor="t"/>
          <a:lstStyle>
            <a:lvl1pPr marL="0" indent="0" algn="ctr">
              <a:buFont typeface="Arial" charset="0"/>
              <a:buNone/>
              <a:defRPr sz="3800" i="0" baseline="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Thank you</a:t>
            </a:r>
          </a:p>
        </p:txBody>
      </p:sp>
      <p:pic>
        <p:nvPicPr>
          <p:cNvPr id="22" name="Picture 21">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900000" y="957600"/>
            <a:ext cx="2426350" cy="295351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3/Picture/Light)">
    <p:bg>
      <p:bgPr>
        <a:solidFill>
          <a:schemeClr val="bg1"/>
        </a:solidFill>
        <a:effectLst/>
      </p:bgPr>
    </p:bg>
    <p:spTree>
      <p:nvGrpSpPr>
        <p:cNvPr id="1" name=""/>
        <p:cNvGrpSpPr/>
        <p:nvPr/>
      </p:nvGrpSpPr>
      <p:grpSpPr>
        <a:xfrm>
          <a:off x="0" y="0"/>
          <a:ext cx="0" cy="0"/>
          <a:chOff x="0" y="0"/>
          <a:chExt cx="0" cy="0"/>
        </a:xfrm>
      </p:grpSpPr>
      <p:sp>
        <p:nvSpPr>
          <p:cNvPr id="34" name="Picture Placeholder 2"/>
          <p:cNvSpPr>
            <a:spLocks noGrp="1"/>
          </p:cNvSpPr>
          <p:nvPr>
            <p:ph type="pic" sz="quarter" idx="20"/>
          </p:nvPr>
        </p:nvSpPr>
        <p:spPr>
          <a:xfrm>
            <a:off x="5159376" y="1385481"/>
            <a:ext cx="1440000" cy="1292400"/>
          </a:xfrm>
        </p:spPr>
        <p:txBody>
          <a:bodyPr>
            <a:noAutofit/>
          </a:bodyPr>
          <a:lstStyle>
            <a:lvl1pPr marL="0" indent="0">
              <a:buFontTx/>
              <a:buNone/>
              <a:defRPr sz="1200">
                <a:solidFill>
                  <a:schemeClr val="bg2">
                    <a:lumMod val="90000"/>
                  </a:schemeClr>
                </a:solidFill>
              </a:defRPr>
            </a:lvl1pPr>
          </a:lstStyle>
          <a:p>
            <a:r>
              <a:rPr lang="en-US"/>
              <a:t>Click icon to add picture</a:t>
            </a:r>
          </a:p>
        </p:txBody>
      </p:sp>
      <p:sp>
        <p:nvSpPr>
          <p:cNvPr id="23" name="Picture Placeholder 2">
            <a:extLst>
              <a:ext uri="{FF2B5EF4-FFF2-40B4-BE49-F238E27FC236}">
                <a16:creationId xmlns:a16="http://schemas.microsoft.com/office/drawing/2014/main" id="{330A1296-7497-4DA9-917C-D30384EDAA8B}"/>
              </a:ext>
            </a:extLst>
          </p:cNvPr>
          <p:cNvSpPr>
            <a:spLocks noGrp="1"/>
          </p:cNvSpPr>
          <p:nvPr>
            <p:ph type="pic" sz="quarter" idx="33"/>
          </p:nvPr>
        </p:nvSpPr>
        <p:spPr>
          <a:xfrm>
            <a:off x="5159376" y="3141604"/>
            <a:ext cx="1440000" cy="1292400"/>
          </a:xfrm>
        </p:spPr>
        <p:txBody>
          <a:bodyPr>
            <a:noAutofit/>
          </a:bodyPr>
          <a:lstStyle>
            <a:lvl1pPr marL="0" indent="0">
              <a:buFontTx/>
              <a:buNone/>
              <a:defRPr sz="1200">
                <a:solidFill>
                  <a:schemeClr val="bg2">
                    <a:lumMod val="90000"/>
                  </a:schemeClr>
                </a:solidFill>
              </a:defRPr>
            </a:lvl1pPr>
          </a:lstStyle>
          <a:p>
            <a:r>
              <a:rPr lang="en-US"/>
              <a:t>Click icon to add picture</a:t>
            </a:r>
            <a:endParaRPr lang="en-US" dirty="0"/>
          </a:p>
        </p:txBody>
      </p:sp>
      <p:sp>
        <p:nvSpPr>
          <p:cNvPr id="28" name="Picture Placeholder 2">
            <a:extLst>
              <a:ext uri="{FF2B5EF4-FFF2-40B4-BE49-F238E27FC236}">
                <a16:creationId xmlns:a16="http://schemas.microsoft.com/office/drawing/2014/main" id="{0823AA8B-5003-49FA-BC03-1C2B8A0AC12A}"/>
              </a:ext>
            </a:extLst>
          </p:cNvPr>
          <p:cNvSpPr>
            <a:spLocks noGrp="1"/>
          </p:cNvSpPr>
          <p:nvPr>
            <p:ph type="pic" sz="quarter" idx="34"/>
          </p:nvPr>
        </p:nvSpPr>
        <p:spPr>
          <a:xfrm>
            <a:off x="5159376" y="4926832"/>
            <a:ext cx="1440000" cy="1292400"/>
          </a:xfrm>
        </p:spPr>
        <p:txBody>
          <a:bodyPr>
            <a:noAutofit/>
          </a:bodyPr>
          <a:lstStyle>
            <a:lvl1pPr marL="0" indent="0">
              <a:buFontTx/>
              <a:buNone/>
              <a:defRPr sz="1200">
                <a:solidFill>
                  <a:schemeClr val="bg2">
                    <a:lumMod val="90000"/>
                  </a:schemeClr>
                </a:solidFill>
              </a:defRPr>
            </a:lvl1pPr>
          </a:lstStyle>
          <a:p>
            <a:r>
              <a:rPr lang="en-US"/>
              <a:t>Click icon to add picture</a:t>
            </a:r>
            <a:endParaRPr lang="en-US" dirty="0"/>
          </a:p>
        </p:txBody>
      </p:sp>
      <p:cxnSp>
        <p:nvCxnSpPr>
          <p:cNvPr id="26" name="Straight Connector 25"/>
          <p:cNvCxnSpPr>
            <a:cxnSpLocks/>
          </p:cNvCxnSpPr>
          <p:nvPr userDrawn="1"/>
        </p:nvCxnSpPr>
        <p:spPr>
          <a:xfrm>
            <a:off x="4223792" y="314950"/>
            <a:ext cx="0" cy="62281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userDrawn="1"/>
        </p:nvCxnSpPr>
        <p:spPr>
          <a:xfrm flipH="1">
            <a:off x="5159376" y="2932788"/>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userDrawn="1"/>
        </p:nvCxnSpPr>
        <p:spPr>
          <a:xfrm flipH="1">
            <a:off x="5159376" y="4707246"/>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73" name="Text Placeholder 21"/>
          <p:cNvSpPr>
            <a:spLocks noGrp="1"/>
          </p:cNvSpPr>
          <p:nvPr>
            <p:ph type="body" sz="quarter" idx="19" hasCustomPrompt="1"/>
          </p:nvPr>
        </p:nvSpPr>
        <p:spPr>
          <a:xfrm>
            <a:off x="407368" y="5032401"/>
            <a:ext cx="3409058" cy="618631"/>
          </a:xfrm>
        </p:spPr>
        <p:txBody>
          <a:bodyPr anchor="t"/>
          <a:lstStyle>
            <a:lvl1pPr marL="0" indent="0" algn="ctr">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a:t>Thank you</a:t>
            </a:r>
          </a:p>
        </p:txBody>
      </p:sp>
      <p:sp>
        <p:nvSpPr>
          <p:cNvPr id="25" name="Text Placeholder 41"/>
          <p:cNvSpPr>
            <a:spLocks noGrp="1"/>
          </p:cNvSpPr>
          <p:nvPr>
            <p:ph type="body" sz="quarter" idx="25" hasCustomPrompt="1"/>
          </p:nvPr>
        </p:nvSpPr>
        <p:spPr>
          <a:xfrm>
            <a:off x="6953585" y="1414739"/>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27" name="Text Placeholder 41"/>
          <p:cNvSpPr>
            <a:spLocks noGrp="1"/>
          </p:cNvSpPr>
          <p:nvPr>
            <p:ph type="body" sz="quarter" idx="26" hasCustomPrompt="1"/>
          </p:nvPr>
        </p:nvSpPr>
        <p:spPr>
          <a:xfrm>
            <a:off x="6953586" y="2142810"/>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
        <p:nvSpPr>
          <p:cNvPr id="30" name="Text Placeholder 41"/>
          <p:cNvSpPr>
            <a:spLocks noGrp="1"/>
          </p:cNvSpPr>
          <p:nvPr>
            <p:ph type="body" sz="quarter" idx="27" hasCustomPrompt="1"/>
          </p:nvPr>
        </p:nvSpPr>
        <p:spPr>
          <a:xfrm>
            <a:off x="6953585" y="3187234"/>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1" name="Text Placeholder 41"/>
          <p:cNvSpPr>
            <a:spLocks noGrp="1"/>
          </p:cNvSpPr>
          <p:nvPr>
            <p:ph type="body" sz="quarter" idx="28" hasCustomPrompt="1"/>
          </p:nvPr>
        </p:nvSpPr>
        <p:spPr>
          <a:xfrm>
            <a:off x="6953586" y="3915305"/>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
        <p:nvSpPr>
          <p:cNvPr id="32" name="Text Placeholder 41"/>
          <p:cNvSpPr>
            <a:spLocks noGrp="1"/>
          </p:cNvSpPr>
          <p:nvPr>
            <p:ph type="body" sz="quarter" idx="29" hasCustomPrompt="1"/>
          </p:nvPr>
        </p:nvSpPr>
        <p:spPr>
          <a:xfrm>
            <a:off x="6953585" y="4961693"/>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3" name="Text Placeholder 41"/>
          <p:cNvSpPr>
            <a:spLocks noGrp="1"/>
          </p:cNvSpPr>
          <p:nvPr>
            <p:ph type="body" sz="quarter" idx="30" hasCustomPrompt="1"/>
          </p:nvPr>
        </p:nvSpPr>
        <p:spPr>
          <a:xfrm>
            <a:off x="6953586" y="5689764"/>
            <a:ext cx="2929659" cy="535531"/>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Information</a:t>
            </a:r>
          </a:p>
        </p:txBody>
      </p:sp>
      <p:pic>
        <p:nvPicPr>
          <p:cNvPr id="20" name="Picture 19">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900000" y="957600"/>
            <a:ext cx="2426350" cy="2953512"/>
          </a:xfrm>
          <a:prstGeom prst="rect">
            <a:avLst/>
          </a:prstGeom>
        </p:spPr>
      </p:pic>
      <p:sp>
        <p:nvSpPr>
          <p:cNvPr id="39" name="Rectangle 38">
            <a:extLst>
              <a:ext uri="{FF2B5EF4-FFF2-40B4-BE49-F238E27FC236}">
                <a16:creationId xmlns:a16="http://schemas.microsoft.com/office/drawing/2014/main" id="{4B7D3FC3-69E7-4243-B417-C3ABCE8F7C58}"/>
              </a:ext>
            </a:extLst>
          </p:cNvPr>
          <p:cNvSpPr/>
          <p:nvPr userDrawn="1"/>
        </p:nvSpPr>
        <p:spPr>
          <a:xfrm>
            <a:off x="5160384" y="2677792"/>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81246-6274-453E-8EE1-C96AAAB56787}"/>
              </a:ext>
            </a:extLst>
          </p:cNvPr>
          <p:cNvSpPr/>
          <p:nvPr userDrawn="1"/>
        </p:nvSpPr>
        <p:spPr>
          <a:xfrm>
            <a:off x="5160384" y="4433915"/>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D78AEAA-A5DE-4FC6-B073-38C0F65BAA34}"/>
              </a:ext>
            </a:extLst>
          </p:cNvPr>
          <p:cNvSpPr/>
          <p:nvPr userDrawn="1"/>
        </p:nvSpPr>
        <p:spPr>
          <a:xfrm>
            <a:off x="5160384" y="6219143"/>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 name="Title 17"/>
          <p:cNvSpPr>
            <a:spLocks noGrp="1"/>
          </p:cNvSpPr>
          <p:nvPr>
            <p:ph type="title"/>
          </p:nvPr>
        </p:nvSpPr>
        <p:spPr>
          <a:xfrm>
            <a:off x="914400" y="3973622"/>
            <a:ext cx="10363200" cy="415498"/>
          </a:xfrm>
        </p:spPr>
        <p:txBody>
          <a:bodyPr tIns="0"/>
          <a:lstStyle>
            <a:lvl1pPr>
              <a:lnSpc>
                <a:spcPct val="100000"/>
              </a:lnSpc>
              <a:defRPr sz="2400" baseline="0">
                <a:solidFill>
                  <a:schemeClr val="tx2"/>
                </a:solidFill>
              </a:defRPr>
            </a:lvl1pPr>
          </a:lstStyle>
          <a:p>
            <a:r>
              <a:rPr lang="en-US"/>
              <a:t>Click to edit Master title style</a:t>
            </a:r>
            <a:endParaRPr lang="en-US" dirty="0"/>
          </a:p>
        </p:txBody>
      </p:sp>
      <p:sp>
        <p:nvSpPr>
          <p:cNvPr id="20" name="Text Placeholder 19"/>
          <p:cNvSpPr>
            <a:spLocks noGrp="1"/>
          </p:cNvSpPr>
          <p:nvPr>
            <p:ph type="body" sz="quarter" idx="11"/>
          </p:nvPr>
        </p:nvSpPr>
        <p:spPr>
          <a:xfrm>
            <a:off x="914400" y="4572000"/>
            <a:ext cx="8656320" cy="1600200"/>
          </a:xfrm>
        </p:spPr>
        <p:txBody>
          <a:bodyPr>
            <a:noAutofit/>
          </a:bodyPr>
          <a:lstStyle>
            <a:lvl1pPr>
              <a:buFontTx/>
              <a:buNone/>
              <a:defRPr sz="1800" baseline="0">
                <a:solidFill>
                  <a:srgbClr val="5F5F5F"/>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4"/>
          <p:cNvSpPr>
            <a:spLocks noGrp="1"/>
          </p:cNvSpPr>
          <p:nvPr>
            <p:ph type="body" sz="quarter" idx="12"/>
          </p:nvPr>
        </p:nvSpPr>
        <p:spPr>
          <a:xfrm>
            <a:off x="609600" y="848504"/>
            <a:ext cx="8534400" cy="480131"/>
          </a:xfrm>
        </p:spPr>
        <p:txBody>
          <a:bodyPr anchor="ctr"/>
          <a:lstStyle>
            <a:lvl1pPr marL="0" indent="0">
              <a:buNone/>
              <a:defRPr sz="2800" baseline="0">
                <a:solidFill>
                  <a:schemeClr val="bg1"/>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2039037336"/>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2514600"/>
            <a:ext cx="11338560" cy="3429000"/>
          </a:xfrm>
        </p:spPr>
        <p:txBody>
          <a:bodyPr>
            <a:noAutofit/>
          </a:bodyPr>
          <a:lstStyle>
            <a:lvl1pPr>
              <a:buClr>
                <a:schemeClr val="tx1"/>
              </a:buClr>
              <a:defRPr sz="1400"/>
            </a:lvl1pPr>
            <a:lvl2pPr>
              <a:buClr>
                <a:schemeClr val="tx1"/>
              </a:buClr>
              <a:defRPr sz="1200"/>
            </a:lvl2pPr>
            <a:lvl3pPr>
              <a:buClr>
                <a:schemeClr val="tx1"/>
              </a:buClr>
              <a:defRPr sz="1100"/>
            </a:lvl3pPr>
            <a:lvl4pPr>
              <a:buClr>
                <a:schemeClr val="tx1"/>
              </a:buClr>
              <a:defRPr sz="1000"/>
            </a:lvl4pPr>
            <a:lvl5pPr>
              <a:buClr>
                <a:schemeClr val="tx1"/>
              </a:buCl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426720" y="2082918"/>
            <a:ext cx="11338560" cy="341632"/>
          </a:xfrm>
        </p:spPr>
        <p:txBody>
          <a:bodyPr/>
          <a:lstStyle>
            <a:lvl1pPr>
              <a:defRPr sz="18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sz="800"/>
            </a:lvl1pPr>
          </a:lstStyle>
          <a:p>
            <a:pPr>
              <a:defRPr/>
            </a:pPr>
            <a:r>
              <a:rPr lang="en-US" altLang="en-US"/>
              <a:t>October 8, 2014</a:t>
            </a:r>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3"/>
          <p:cNvSpPr>
            <a:spLocks noGrp="1"/>
          </p:cNvSpPr>
          <p:nvPr>
            <p:ph type="sldNum" sz="quarter" idx="12"/>
          </p:nvPr>
        </p:nvSpPr>
        <p:spPr>
          <a:xfrm>
            <a:off x="9753600" y="6553200"/>
            <a:ext cx="24384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3C7DD93A-818C-4C2D-B3A5-37CE4356A047}" type="slidenum">
              <a:rPr lang="en-US" altLang="en-US"/>
              <a:pPr>
                <a:defRPr/>
              </a:pPr>
              <a:t>‹#›</a:t>
            </a:fld>
            <a:endParaRPr lang="en-US" altLang="en-US"/>
          </a:p>
        </p:txBody>
      </p:sp>
    </p:spTree>
    <p:extLst>
      <p:ext uri="{BB962C8B-B14F-4D97-AF65-F5344CB8AC3E}">
        <p14:creationId xmlns:p14="http://schemas.microsoft.com/office/powerpoint/2010/main" val="1501031687"/>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7" name="Title 6"/>
          <p:cNvSpPr txBox="1">
            <a:spLocks/>
          </p:cNvSpPr>
          <p:nvPr userDrawn="1"/>
        </p:nvSpPr>
        <p:spPr>
          <a:xfrm>
            <a:off x="304800" y="430153"/>
            <a:ext cx="11338984" cy="400110"/>
          </a:xfrm>
          <a:prstGeom prst="rect">
            <a:avLst/>
          </a:prstGeom>
        </p:spPr>
        <p:txBody>
          <a:bodyPr anchor="b">
            <a:spAutoFit/>
          </a:bodyPr>
          <a:lstStyle>
            <a:lvl1pPr>
              <a:defRPr sz="2400" baseline="0">
                <a:solidFill>
                  <a:schemeClr val="bg1"/>
                </a:solidFill>
                <a:latin typeface="Arial" pitchFamily="34" charset="0"/>
                <a:cs typeface="Arial" pitchFamily="34" charset="0"/>
              </a:defRPr>
            </a:lvl1pPr>
          </a:lstStyle>
          <a:p>
            <a:pPr eaLnBrk="1" fontAlgn="auto" hangingPunct="1">
              <a:spcAft>
                <a:spcPts val="0"/>
              </a:spcAft>
              <a:defRPr/>
            </a:pPr>
            <a:r>
              <a:rPr lang="en-US" sz="2000" b="1" dirty="0">
                <a:ea typeface="+mj-ea"/>
              </a:rPr>
              <a:t>Transfer Pricing: Strategies to Minimize Customs and Tax Risks to Your Business</a:t>
            </a:r>
          </a:p>
        </p:txBody>
      </p:sp>
      <p:sp>
        <p:nvSpPr>
          <p:cNvPr id="3" name="Text Placeholder 2"/>
          <p:cNvSpPr>
            <a:spLocks noGrp="1"/>
          </p:cNvSpPr>
          <p:nvPr>
            <p:ph type="body" idx="1"/>
          </p:nvPr>
        </p:nvSpPr>
        <p:spPr>
          <a:xfrm>
            <a:off x="426720" y="1828801"/>
            <a:ext cx="5425440" cy="547743"/>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720" y="2452744"/>
            <a:ext cx="5425440" cy="1346010"/>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5999" y="1828801"/>
            <a:ext cx="5425440" cy="547743"/>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5999" y="2452744"/>
            <a:ext cx="5425440" cy="1346010"/>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r>
              <a:rPr lang="en-US" altLang="en-US"/>
              <a:t>October 8, 2014</a:t>
            </a:r>
          </a:p>
        </p:txBody>
      </p:sp>
      <p:sp>
        <p:nvSpPr>
          <p:cNvPr id="9" name="Footer Placeholder 7"/>
          <p:cNvSpPr>
            <a:spLocks noGrp="1"/>
          </p:cNvSpPr>
          <p:nvPr>
            <p:ph type="ftr" sz="quarter" idx="11"/>
          </p:nvPr>
        </p:nvSpPr>
        <p:spPr/>
        <p:txBody>
          <a:bodyPr/>
          <a:lstStyle>
            <a:lvl1pPr>
              <a:defRPr/>
            </a:lvl1pPr>
          </a:lstStyle>
          <a:p>
            <a:pPr>
              <a:defRPr/>
            </a:pPr>
            <a:endParaRPr lang="en-US" altLang="en-US"/>
          </a:p>
        </p:txBody>
      </p:sp>
      <p:sp>
        <p:nvSpPr>
          <p:cNvPr id="10" name="Slide Number Placeholder 3"/>
          <p:cNvSpPr>
            <a:spLocks noGrp="1"/>
          </p:cNvSpPr>
          <p:nvPr>
            <p:ph type="sldNum" sz="quarter" idx="12"/>
          </p:nvPr>
        </p:nvSpPr>
        <p:spPr>
          <a:xfrm>
            <a:off x="9753600" y="6553200"/>
            <a:ext cx="24384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01B1914A-0005-4FBB-8B77-715AD1FBB4B2}" type="slidenum">
              <a:rPr lang="en-US" altLang="en-US"/>
              <a:pPr>
                <a:defRPr/>
              </a:pPr>
              <a:t>‹#›</a:t>
            </a:fld>
            <a:endParaRPr lang="en-US" altLang="en-US"/>
          </a:p>
        </p:txBody>
      </p:sp>
    </p:spTree>
    <p:extLst>
      <p:ext uri="{BB962C8B-B14F-4D97-AF65-F5344CB8AC3E}">
        <p14:creationId xmlns:p14="http://schemas.microsoft.com/office/powerpoint/2010/main" val="260985673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2F0415-E8E5-4100-9D28-692EBB2C635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spAutoFit/>
          </a:bodyPr>
          <a:lstStyle>
            <a:lvl1pPr>
              <a:defRPr sz="4400">
                <a:solidFill>
                  <a:schemeClr val="bg1"/>
                </a:solidFill>
              </a:defRPr>
            </a:lvl1pPr>
          </a:lstStyle>
          <a:p>
            <a:r>
              <a:rPr lang="en-US" dirty="0"/>
              <a:t>[SECTION TITLE]</a:t>
            </a:r>
          </a:p>
        </p:txBody>
      </p:sp>
      <p:sp>
        <p:nvSpPr>
          <p:cNvPr id="28" name="Text Placeholder 46"/>
          <p:cNvSpPr>
            <a:spLocks noGrp="1"/>
          </p:cNvSpPr>
          <p:nvPr>
            <p:ph type="body" sz="quarter" idx="14" hasCustomPrompt="1"/>
          </p:nvPr>
        </p:nvSpPr>
        <p:spPr>
          <a:xfrm>
            <a:off x="2468354" y="2463023"/>
            <a:ext cx="7516078" cy="313932"/>
          </a:xfrm>
        </p:spPr>
        <p:txBody>
          <a:bodyPr wrap="square" anchor="ctr">
            <a:spAutoFit/>
          </a:bodyPr>
          <a:lstStyle>
            <a:lvl1pPr marL="0" indent="0">
              <a:buNone/>
              <a:defRPr sz="1600" i="1" baseline="0">
                <a:solidFill>
                  <a:schemeClr val="bg1"/>
                </a:solidFill>
              </a:defRPr>
            </a:lvl1pPr>
          </a:lstStyle>
          <a:p>
            <a:r>
              <a:rPr lang="en-US" dirty="0"/>
              <a:t>[PRESENTATION TITLE]</a:t>
            </a:r>
          </a:p>
        </p:txBody>
      </p:sp>
      <p:sp>
        <p:nvSpPr>
          <p:cNvPr id="29" name="Text Placeholder 3"/>
          <p:cNvSpPr>
            <a:spLocks noGrp="1"/>
          </p:cNvSpPr>
          <p:nvPr>
            <p:ph type="body" sz="quarter" idx="15" hasCustomPrompt="1"/>
          </p:nvPr>
        </p:nvSpPr>
        <p:spPr>
          <a:xfrm>
            <a:off x="2468353" y="2149091"/>
            <a:ext cx="7516079" cy="313932"/>
          </a:xfrm>
        </p:spPr>
        <p:txBody>
          <a:bodyPr wrap="square" anchor="ctr">
            <a:spAutoFit/>
          </a:bodyPr>
          <a:lstStyle>
            <a:lvl1pPr marL="0" indent="0">
              <a:buNone/>
              <a:defRPr sz="1600" baseline="0">
                <a:solidFill>
                  <a:schemeClr val="accent1"/>
                </a:solidFill>
              </a:defRPr>
            </a:lvl1pPr>
          </a:lstStyle>
          <a:p>
            <a:r>
              <a:rPr lang="en-US" dirty="0"/>
              <a:t>Bennett Jones/Bennett Jones Academy [CHOOSE ONE]</a:t>
            </a:r>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5" name="Picture 14">
            <a:extLst>
              <a:ext uri="{FF2B5EF4-FFF2-40B4-BE49-F238E27FC236}">
                <a16:creationId xmlns:a16="http://schemas.microsoft.com/office/drawing/2014/main" id="{B66A93E2-FED8-404D-B45D-DD4BF3CF4D1C}"/>
              </a:ext>
            </a:extLst>
          </p:cNvPr>
          <p:cNvPicPr>
            <a:picLocks noChangeAspect="1"/>
          </p:cNvPicPr>
          <p:nvPr userDrawn="1"/>
        </p:nvPicPr>
        <p:blipFill>
          <a:blip r:embed="rId4"/>
          <a:stretch>
            <a:fillRect/>
          </a:stretch>
        </p:blipFill>
        <p:spPr>
          <a:xfrm>
            <a:off x="8968554" y="5907645"/>
            <a:ext cx="1960559" cy="813837"/>
          </a:xfrm>
          <a:prstGeom prst="rect">
            <a:avLst/>
          </a:prstGeom>
        </p:spPr>
      </p:pic>
    </p:spTree>
    <p:extLst>
      <p:ext uri="{BB962C8B-B14F-4D97-AF65-F5344CB8AC3E}">
        <p14:creationId xmlns:p14="http://schemas.microsoft.com/office/powerpoint/2010/main" val="51456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661117"/>
            <a:ext cx="10058400" cy="70173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2232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2232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BFFCBE1-54E2-48C3-A486-A4BB20649E2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351DA8F-FC50-4CF8-9271-012DFA51D635}"/>
              </a:ext>
            </a:extLst>
          </p:cNvPr>
          <p:cNvSpPr>
            <a:spLocks noGrp="1"/>
          </p:cNvSpPr>
          <p:nvPr>
            <p:ph type="ftr" sz="quarter" idx="11"/>
          </p:nvPr>
        </p:nvSpPr>
        <p:spPr/>
        <p:txBody>
          <a:bodyPr/>
          <a:lstStyle>
            <a:lvl1pPr>
              <a:defRPr/>
            </a:lvl1pPr>
          </a:lstStyle>
          <a:p>
            <a:pPr>
              <a:defRPr/>
            </a:pPr>
            <a:r>
              <a:rPr lang="en-US" altLang="en-US"/>
              <a:t>Tuttle Law Offices (c) 2016</a:t>
            </a:r>
          </a:p>
        </p:txBody>
      </p:sp>
      <p:sp>
        <p:nvSpPr>
          <p:cNvPr id="7" name="Slide Number Placeholder 5">
            <a:extLst>
              <a:ext uri="{FF2B5EF4-FFF2-40B4-BE49-F238E27FC236}">
                <a16:creationId xmlns:a16="http://schemas.microsoft.com/office/drawing/2014/main" id="{33E5F093-BDD3-4474-AFE3-BDBB4B900651}"/>
              </a:ext>
            </a:extLst>
          </p:cNvPr>
          <p:cNvSpPr>
            <a:spLocks noGrp="1"/>
          </p:cNvSpPr>
          <p:nvPr>
            <p:ph type="sldNum" sz="quarter" idx="12"/>
          </p:nvPr>
        </p:nvSpPr>
        <p:spPr/>
        <p:txBody>
          <a:bodyPr/>
          <a:lstStyle>
            <a:lvl1pPr>
              <a:defRPr/>
            </a:lvl1pPr>
          </a:lstStyle>
          <a:p>
            <a:pPr>
              <a:defRPr/>
            </a:pPr>
            <a:fld id="{123BCD09-F46A-4F13-8E87-82F3F41B55F7}" type="slidenum">
              <a:rPr lang="en-US" altLang="en-US"/>
              <a:pPr>
                <a:defRPr/>
              </a:pPr>
              <a:t>‹#›</a:t>
            </a:fld>
            <a:endParaRPr lang="en-US" altLang="en-US"/>
          </a:p>
        </p:txBody>
      </p:sp>
    </p:spTree>
    <p:extLst>
      <p:ext uri="{BB962C8B-B14F-4D97-AF65-F5344CB8AC3E}">
        <p14:creationId xmlns:p14="http://schemas.microsoft.com/office/powerpoint/2010/main" val="3894679494"/>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EEC6D7D-7FCE-4823-9710-1418B09E6CA6}"/>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EBDED6A2-86CD-47A4-9F87-C54D934D51AC}"/>
              </a:ext>
            </a:extLst>
          </p:cNvPr>
          <p:cNvSpPr>
            <a:spLocks noGrp="1"/>
          </p:cNvSpPr>
          <p:nvPr>
            <p:ph type="ftr" sz="quarter" idx="11"/>
          </p:nvPr>
        </p:nvSpPr>
        <p:spPr/>
        <p:txBody>
          <a:bodyPr/>
          <a:lstStyle>
            <a:lvl1pPr>
              <a:defRPr/>
            </a:lvl1pPr>
          </a:lstStyle>
          <a:p>
            <a:pPr>
              <a:defRPr/>
            </a:pPr>
            <a:r>
              <a:rPr lang="en-US" altLang="en-US"/>
              <a:t>Tuttle Law Offices (c) 2016</a:t>
            </a:r>
          </a:p>
        </p:txBody>
      </p:sp>
      <p:sp>
        <p:nvSpPr>
          <p:cNvPr id="5" name="Slide Number Placeholder 5">
            <a:extLst>
              <a:ext uri="{FF2B5EF4-FFF2-40B4-BE49-F238E27FC236}">
                <a16:creationId xmlns:a16="http://schemas.microsoft.com/office/drawing/2014/main" id="{04255F7F-651B-4668-901D-475C54DB8195}"/>
              </a:ext>
            </a:extLst>
          </p:cNvPr>
          <p:cNvSpPr>
            <a:spLocks noGrp="1"/>
          </p:cNvSpPr>
          <p:nvPr>
            <p:ph type="sldNum" sz="quarter" idx="12"/>
          </p:nvPr>
        </p:nvSpPr>
        <p:spPr/>
        <p:txBody>
          <a:bodyPr/>
          <a:lstStyle>
            <a:lvl1pPr>
              <a:defRPr/>
            </a:lvl1pPr>
          </a:lstStyle>
          <a:p>
            <a:pPr>
              <a:defRPr/>
            </a:pPr>
            <a:fld id="{1B96F83F-7C01-4B26-81A4-E8505660C133}" type="slidenum">
              <a:rPr lang="en-US" altLang="en-US"/>
              <a:pPr>
                <a:defRPr/>
              </a:pPr>
              <a:t>‹#›</a:t>
            </a:fld>
            <a:endParaRPr lang="en-US" altLang="en-US"/>
          </a:p>
        </p:txBody>
      </p:sp>
    </p:spTree>
    <p:extLst>
      <p:ext uri="{BB962C8B-B14F-4D97-AF65-F5344CB8AC3E}">
        <p14:creationId xmlns:p14="http://schemas.microsoft.com/office/powerpoint/2010/main" val="843404327"/>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178857-D7D5-44BA-AE93-24F52AEBDD4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p:cNvSpPr>
            <a:spLocks noGrp="1"/>
          </p:cNvSpPr>
          <p:nvPr>
            <p:ph type="body" sz="quarter" idx="19"/>
          </p:nvPr>
        </p:nvSpPr>
        <p:spPr>
          <a:xfrm>
            <a:off x="2468563" y="2422253"/>
            <a:ext cx="8380412" cy="2010807"/>
          </a:xfrm>
        </p:spPr>
        <p:txBody>
          <a:bodyPr anchor="ctr"/>
          <a:lstStyle>
            <a:lvl1pPr marL="228600" indent="-228600">
              <a:buSzPct val="80000"/>
              <a:buFontTx/>
              <a:buBlip>
                <a:blip r:embed="rId4"/>
              </a:buBlip>
              <a:defRPr sz="3600">
                <a:solidFill>
                  <a:schemeClr val="bg1"/>
                </a:solidFill>
              </a:defRPr>
            </a:lvl1pPr>
            <a:lvl2pPr marL="685800" indent="-228600">
              <a:buSzPct val="80000"/>
              <a:buFontTx/>
              <a:buBlip>
                <a:blip r:embed="rId4"/>
              </a:buBlip>
              <a:defRPr sz="2800">
                <a:solidFill>
                  <a:schemeClr val="bg1"/>
                </a:solidFill>
              </a:defRPr>
            </a:lvl2pPr>
            <a:lvl3pPr marL="1143000" indent="-228600">
              <a:buSzPct val="80000"/>
              <a:buFontTx/>
              <a:buBlip>
                <a:blip r:embed="rId4"/>
              </a:buBlip>
              <a:defRPr>
                <a:solidFill>
                  <a:schemeClr val="bg1"/>
                </a:solidFill>
              </a:defRPr>
            </a:lvl3pPr>
            <a:lvl4pPr marL="1600200" indent="-228600">
              <a:buSzPct val="80000"/>
              <a:buFontTx/>
              <a:buBlip>
                <a:blip r:embed="rId4"/>
              </a:buBlip>
              <a:defRPr>
                <a:solidFill>
                  <a:schemeClr val="bg1"/>
                </a:solidFill>
              </a:defRPr>
            </a:lvl4pPr>
            <a:lvl5pPr marL="2057400" indent="-228600">
              <a:buSzPct val="80000"/>
              <a:buFontTx/>
              <a:buBlip>
                <a:blip r:embed="rId4"/>
              </a:buBlip>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spAutoFit/>
          </a:bodyPr>
          <a:lstStyle>
            <a:lvl1pPr>
              <a:defRPr sz="4400">
                <a:solidFill>
                  <a:srgbClr val="1D2529"/>
                </a:solidFill>
              </a:defRPr>
            </a:lvl1pPr>
          </a:lstStyle>
          <a:p>
            <a:r>
              <a:rPr lang="en-US" dirty="0"/>
              <a:t>[SECTION TITLE]</a:t>
            </a:r>
          </a:p>
        </p:txBody>
      </p:sp>
      <p:sp>
        <p:nvSpPr>
          <p:cNvPr id="28" name="Text Placeholder 46"/>
          <p:cNvSpPr>
            <a:spLocks noGrp="1"/>
          </p:cNvSpPr>
          <p:nvPr>
            <p:ph type="body" sz="quarter" idx="14" hasCustomPrompt="1"/>
          </p:nvPr>
        </p:nvSpPr>
        <p:spPr>
          <a:xfrm>
            <a:off x="2468354" y="2463023"/>
            <a:ext cx="7516078" cy="313932"/>
          </a:xfrm>
        </p:spPr>
        <p:txBody>
          <a:bodyPr wrap="square" anchor="ctr">
            <a:spAutoFit/>
          </a:bodyPr>
          <a:lstStyle>
            <a:lvl1pPr marL="0" indent="0">
              <a:buNone/>
              <a:defRPr sz="1600" i="1" baseline="0">
                <a:solidFill>
                  <a:srgbClr val="1D2529"/>
                </a:solidFill>
              </a:defRPr>
            </a:lvl1pPr>
          </a:lstStyle>
          <a:p>
            <a:r>
              <a:rPr lang="en-US" dirty="0"/>
              <a:t>[PRESENTATION TITLE]</a:t>
            </a:r>
          </a:p>
        </p:txBody>
      </p:sp>
      <p:sp>
        <p:nvSpPr>
          <p:cNvPr id="29" name="Text Placeholder 3"/>
          <p:cNvSpPr>
            <a:spLocks noGrp="1"/>
          </p:cNvSpPr>
          <p:nvPr>
            <p:ph type="body" sz="quarter" idx="15" hasCustomPrompt="1"/>
          </p:nvPr>
        </p:nvSpPr>
        <p:spPr>
          <a:xfrm>
            <a:off x="2468353" y="2149091"/>
            <a:ext cx="7516079" cy="313932"/>
          </a:xfrm>
        </p:spPr>
        <p:txBody>
          <a:bodyPr wrap="square" anchor="ctr">
            <a:spAutoFit/>
          </a:bodyPr>
          <a:lstStyle>
            <a:lvl1pPr marL="0" indent="0">
              <a:buNone/>
              <a:defRPr sz="1600" baseline="0">
                <a:solidFill>
                  <a:schemeClr val="accent1"/>
                </a:solidFill>
              </a:defRPr>
            </a:lvl1pPr>
          </a:lstStyle>
          <a:p>
            <a:r>
              <a:rPr lang="en-US" dirty="0"/>
              <a:t>Bennett Jones/Bennett Jones Academy [CHOOSE ONE]</a:t>
            </a:r>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182990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spAutoFit/>
          </a:bodyPr>
          <a:lstStyle>
            <a:lvl1pPr>
              <a:defRPr sz="4400">
                <a:solidFill>
                  <a:srgbClr val="1D2529"/>
                </a:solidFill>
              </a:defRPr>
            </a:lvl1pPr>
          </a:lstStyle>
          <a:p>
            <a:r>
              <a:rPr lang="en-US" dirty="0"/>
              <a:t>[SECTION TITLE]</a:t>
            </a:r>
          </a:p>
        </p:txBody>
      </p:sp>
      <p:sp>
        <p:nvSpPr>
          <p:cNvPr id="28" name="Text Placeholder 46"/>
          <p:cNvSpPr>
            <a:spLocks noGrp="1"/>
          </p:cNvSpPr>
          <p:nvPr>
            <p:ph type="body" sz="quarter" idx="14" hasCustomPrompt="1"/>
          </p:nvPr>
        </p:nvSpPr>
        <p:spPr>
          <a:xfrm>
            <a:off x="2468354" y="2463023"/>
            <a:ext cx="7516078" cy="313932"/>
          </a:xfrm>
        </p:spPr>
        <p:txBody>
          <a:bodyPr wrap="square" anchor="ctr">
            <a:spAutoFit/>
          </a:bodyPr>
          <a:lstStyle>
            <a:lvl1pPr marL="0" indent="0">
              <a:buNone/>
              <a:defRPr sz="1600" i="1" baseline="0">
                <a:solidFill>
                  <a:srgbClr val="1D2529"/>
                </a:solidFill>
              </a:defRPr>
            </a:lvl1pPr>
          </a:lstStyle>
          <a:p>
            <a:r>
              <a:rPr lang="en-US" dirty="0"/>
              <a:t>[PRESENTATION TITLE]</a:t>
            </a:r>
          </a:p>
        </p:txBody>
      </p:sp>
      <p:sp>
        <p:nvSpPr>
          <p:cNvPr id="29" name="Text Placeholder 3"/>
          <p:cNvSpPr>
            <a:spLocks noGrp="1"/>
          </p:cNvSpPr>
          <p:nvPr>
            <p:ph type="body" sz="quarter" idx="15" hasCustomPrompt="1"/>
          </p:nvPr>
        </p:nvSpPr>
        <p:spPr>
          <a:xfrm>
            <a:off x="2468353" y="2149091"/>
            <a:ext cx="7516079" cy="313932"/>
          </a:xfrm>
        </p:spPr>
        <p:txBody>
          <a:bodyPr wrap="square" anchor="ctr">
            <a:spAutoFit/>
          </a:bodyPr>
          <a:lstStyle>
            <a:lvl1pPr marL="0" indent="0">
              <a:buNone/>
              <a:defRPr sz="1600" baseline="0">
                <a:solidFill>
                  <a:schemeClr val="accent1"/>
                </a:solidFill>
              </a:defRPr>
            </a:lvl1pPr>
          </a:lstStyle>
          <a:p>
            <a:r>
              <a:rPr lang="en-US" dirty="0"/>
              <a:t>Bennett Jones/Bennett Jones Academy [CHOOSE ONE]</a:t>
            </a:r>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2" name="Picture Placeholder 2"/>
          <p:cNvSpPr>
            <a:spLocks noGrp="1"/>
          </p:cNvSpPr>
          <p:nvPr>
            <p:ph type="pic" sz="quarter" idx="20"/>
          </p:nvPr>
        </p:nvSpPr>
        <p:spPr>
          <a:xfrm>
            <a:off x="2495600" y="4361788"/>
            <a:ext cx="1440000" cy="1292400"/>
          </a:xfrm>
        </p:spPr>
        <p:txBody>
          <a:bodyPr>
            <a:noAutofit/>
          </a:bodyPr>
          <a:lstStyle>
            <a:lvl1pPr marL="0" indent="0">
              <a:buFontTx/>
              <a:buNone/>
              <a:defRPr sz="1200">
                <a:solidFill>
                  <a:schemeClr val="bg2">
                    <a:lumMod val="90000"/>
                  </a:schemeClr>
                </a:solidFill>
              </a:defRPr>
            </a:lvl1pPr>
          </a:lstStyle>
          <a:p>
            <a:r>
              <a:rPr lang="en-US"/>
              <a:t>Click icon to add picture</a:t>
            </a:r>
          </a:p>
        </p:txBody>
      </p:sp>
      <p:sp>
        <p:nvSpPr>
          <p:cNvPr id="14" name="Rectangle 13">
            <a:extLst>
              <a:ext uri="{FF2B5EF4-FFF2-40B4-BE49-F238E27FC236}">
                <a16:creationId xmlns:a16="http://schemas.microsoft.com/office/drawing/2014/main" id="{4B7D3FC3-69E7-4243-B417-C3ABCE8F7C58}"/>
              </a:ext>
            </a:extLst>
          </p:cNvPr>
          <p:cNvSpPr/>
          <p:nvPr userDrawn="1"/>
        </p:nvSpPr>
        <p:spPr>
          <a:xfrm>
            <a:off x="2496608" y="5654099"/>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1"/>
          <p:cNvSpPr>
            <a:spLocks noGrp="1"/>
          </p:cNvSpPr>
          <p:nvPr>
            <p:ph type="body" sz="quarter" idx="36" hasCustomPrompt="1"/>
          </p:nvPr>
        </p:nvSpPr>
        <p:spPr>
          <a:xfrm>
            <a:off x="2483193" y="5786248"/>
            <a:ext cx="1812607" cy="570103"/>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cxnSp>
        <p:nvCxnSpPr>
          <p:cNvPr id="16" name="Straight Connector 15"/>
          <p:cNvCxnSpPr>
            <a:cxnSpLocks/>
          </p:cNvCxnSpPr>
          <p:nvPr userDrawn="1"/>
        </p:nvCxnSpPr>
        <p:spPr>
          <a:xfrm>
            <a:off x="4799856" y="4264803"/>
            <a:ext cx="0" cy="20915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icture Placeholder 2"/>
          <p:cNvSpPr>
            <a:spLocks noGrp="1"/>
          </p:cNvSpPr>
          <p:nvPr>
            <p:ph type="pic" sz="quarter" idx="37"/>
          </p:nvPr>
        </p:nvSpPr>
        <p:spPr>
          <a:xfrm>
            <a:off x="5250848" y="4361934"/>
            <a:ext cx="1440000" cy="1292400"/>
          </a:xfrm>
        </p:spPr>
        <p:txBody>
          <a:bodyPr>
            <a:noAutofit/>
          </a:bodyPr>
          <a:lstStyle>
            <a:lvl1pPr marL="0" indent="0">
              <a:buFontTx/>
              <a:buNone/>
              <a:defRPr sz="1200">
                <a:solidFill>
                  <a:schemeClr val="bg2">
                    <a:lumMod val="90000"/>
                  </a:schemeClr>
                </a:solidFill>
              </a:defRPr>
            </a:lvl1pPr>
          </a:lstStyle>
          <a:p>
            <a:r>
              <a:rPr lang="en-US"/>
              <a:t>Click icon to add picture</a:t>
            </a:r>
          </a:p>
        </p:txBody>
      </p:sp>
      <p:sp>
        <p:nvSpPr>
          <p:cNvPr id="18" name="Rectangle 17">
            <a:extLst>
              <a:ext uri="{FF2B5EF4-FFF2-40B4-BE49-F238E27FC236}">
                <a16:creationId xmlns:a16="http://schemas.microsoft.com/office/drawing/2014/main" id="{4B7D3FC3-69E7-4243-B417-C3ABCE8F7C58}"/>
              </a:ext>
            </a:extLst>
          </p:cNvPr>
          <p:cNvSpPr/>
          <p:nvPr userDrawn="1"/>
        </p:nvSpPr>
        <p:spPr>
          <a:xfrm>
            <a:off x="5251856" y="5654245"/>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1"/>
          <p:cNvSpPr>
            <a:spLocks noGrp="1"/>
          </p:cNvSpPr>
          <p:nvPr>
            <p:ph type="body" sz="quarter" idx="38" hasCustomPrompt="1"/>
          </p:nvPr>
        </p:nvSpPr>
        <p:spPr>
          <a:xfrm>
            <a:off x="5238441" y="5786394"/>
            <a:ext cx="1812607" cy="570103"/>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Tree>
    <p:extLst>
      <p:ext uri="{BB962C8B-B14F-4D97-AF65-F5344CB8AC3E}">
        <p14:creationId xmlns:p14="http://schemas.microsoft.com/office/powerpoint/2010/main" val="161889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spAutoFit/>
          </a:bodyPr>
          <a:lstStyle>
            <a:lvl1pPr>
              <a:defRPr sz="4400">
                <a:solidFill>
                  <a:srgbClr val="1D2529"/>
                </a:solidFill>
              </a:defRPr>
            </a:lvl1pPr>
          </a:lstStyle>
          <a:p>
            <a:r>
              <a:rPr lang="en-US" dirty="0"/>
              <a:t>[SECTION TITLE]</a:t>
            </a:r>
          </a:p>
        </p:txBody>
      </p:sp>
      <p:sp>
        <p:nvSpPr>
          <p:cNvPr id="28" name="Text Placeholder 46"/>
          <p:cNvSpPr>
            <a:spLocks noGrp="1"/>
          </p:cNvSpPr>
          <p:nvPr>
            <p:ph type="body" sz="quarter" idx="14" hasCustomPrompt="1"/>
          </p:nvPr>
        </p:nvSpPr>
        <p:spPr>
          <a:xfrm>
            <a:off x="2468354" y="2463023"/>
            <a:ext cx="7516078" cy="313932"/>
          </a:xfrm>
        </p:spPr>
        <p:txBody>
          <a:bodyPr wrap="square" anchor="ctr">
            <a:spAutoFit/>
          </a:bodyPr>
          <a:lstStyle>
            <a:lvl1pPr marL="0" indent="0">
              <a:buNone/>
              <a:defRPr sz="1600" i="1" baseline="0">
                <a:solidFill>
                  <a:srgbClr val="1D2529"/>
                </a:solidFill>
              </a:defRPr>
            </a:lvl1pPr>
          </a:lstStyle>
          <a:p>
            <a:r>
              <a:rPr lang="en-US" dirty="0"/>
              <a:t>[PRESENTATION TITLE]</a:t>
            </a:r>
          </a:p>
        </p:txBody>
      </p:sp>
      <p:sp>
        <p:nvSpPr>
          <p:cNvPr id="29" name="Text Placeholder 3"/>
          <p:cNvSpPr>
            <a:spLocks noGrp="1"/>
          </p:cNvSpPr>
          <p:nvPr>
            <p:ph type="body" sz="quarter" idx="15" hasCustomPrompt="1"/>
          </p:nvPr>
        </p:nvSpPr>
        <p:spPr>
          <a:xfrm>
            <a:off x="2468353" y="2149091"/>
            <a:ext cx="7516079" cy="313932"/>
          </a:xfrm>
        </p:spPr>
        <p:txBody>
          <a:bodyPr wrap="square" anchor="ctr">
            <a:spAutoFit/>
          </a:bodyPr>
          <a:lstStyle>
            <a:lvl1pPr marL="0" indent="0">
              <a:buNone/>
              <a:defRPr sz="1600" baseline="0">
                <a:solidFill>
                  <a:schemeClr val="accent1"/>
                </a:solidFill>
              </a:defRPr>
            </a:lvl1pPr>
          </a:lstStyle>
          <a:p>
            <a:r>
              <a:rPr lang="en-US" dirty="0"/>
              <a:t>Bennett Jones/Bennett Jones Academy [CHOOSE ONE]</a:t>
            </a:r>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2" name="Picture Placeholder 2"/>
          <p:cNvSpPr>
            <a:spLocks noGrp="1"/>
          </p:cNvSpPr>
          <p:nvPr>
            <p:ph type="pic" sz="quarter" idx="20"/>
          </p:nvPr>
        </p:nvSpPr>
        <p:spPr>
          <a:xfrm>
            <a:off x="2495600" y="4361788"/>
            <a:ext cx="1440000" cy="1292400"/>
          </a:xfrm>
        </p:spPr>
        <p:txBody>
          <a:bodyPr>
            <a:noAutofit/>
          </a:bodyPr>
          <a:lstStyle>
            <a:lvl1pPr marL="0" indent="0">
              <a:buFontTx/>
              <a:buNone/>
              <a:defRPr sz="1200">
                <a:solidFill>
                  <a:schemeClr val="bg2">
                    <a:lumMod val="90000"/>
                  </a:schemeClr>
                </a:solidFill>
              </a:defRPr>
            </a:lvl1pPr>
          </a:lstStyle>
          <a:p>
            <a:r>
              <a:rPr lang="en-US"/>
              <a:t>Click icon to add picture</a:t>
            </a:r>
          </a:p>
        </p:txBody>
      </p:sp>
      <p:sp>
        <p:nvSpPr>
          <p:cNvPr id="14" name="Rectangle 13">
            <a:extLst>
              <a:ext uri="{FF2B5EF4-FFF2-40B4-BE49-F238E27FC236}">
                <a16:creationId xmlns:a16="http://schemas.microsoft.com/office/drawing/2014/main" id="{4B7D3FC3-69E7-4243-B417-C3ABCE8F7C58}"/>
              </a:ext>
            </a:extLst>
          </p:cNvPr>
          <p:cNvSpPr/>
          <p:nvPr userDrawn="1"/>
        </p:nvSpPr>
        <p:spPr>
          <a:xfrm>
            <a:off x="2496608" y="5654099"/>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1"/>
          <p:cNvSpPr>
            <a:spLocks noGrp="1"/>
          </p:cNvSpPr>
          <p:nvPr>
            <p:ph type="body" sz="quarter" idx="36" hasCustomPrompt="1"/>
          </p:nvPr>
        </p:nvSpPr>
        <p:spPr>
          <a:xfrm>
            <a:off x="2483193" y="5786248"/>
            <a:ext cx="1812607" cy="570103"/>
          </a:xfrm>
        </p:spPr>
        <p:txBody>
          <a:bodyPr anchor="ctr">
            <a:noAutofit/>
          </a:bodyPr>
          <a:lstStyle>
            <a:lvl1pPr marL="0" indent="0">
              <a:spcBef>
                <a:spcPts val="0"/>
              </a:spcBef>
              <a:buFont typeface="Arial" charset="0"/>
              <a:buNone/>
              <a:defRPr sz="1600" baseline="0">
                <a:solidFill>
                  <a:schemeClr val="tx2"/>
                </a:solidFill>
              </a:defRPr>
            </a:lvl1pPr>
          </a:lstStyle>
          <a:p>
            <a:r>
              <a:rPr lang="en-US" dirty="0"/>
              <a:t>Contact Person</a:t>
            </a:r>
          </a:p>
        </p:txBody>
      </p:sp>
    </p:spTree>
    <p:extLst>
      <p:ext uri="{BB962C8B-B14F-4D97-AF65-F5344CB8AC3E}">
        <p14:creationId xmlns:p14="http://schemas.microsoft.com/office/powerpoint/2010/main" val="349699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Intro">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3" name="Text Placeholder 2"/>
          <p:cNvSpPr>
            <a:spLocks noGrp="1"/>
          </p:cNvSpPr>
          <p:nvPr>
            <p:ph type="body" sz="quarter" idx="19"/>
          </p:nvPr>
        </p:nvSpPr>
        <p:spPr>
          <a:xfrm>
            <a:off x="2468563" y="2422253"/>
            <a:ext cx="8380412" cy="2010807"/>
          </a:xfrm>
        </p:spPr>
        <p:txBody>
          <a:bodyPr anchor="ctr"/>
          <a:lstStyle>
            <a:lvl1pPr marL="228600" indent="-228600">
              <a:buSzPct val="80000"/>
              <a:buFontTx/>
              <a:buBlip>
                <a:blip r:embed="rId2"/>
              </a:buBlip>
              <a:defRPr sz="3600">
                <a:solidFill>
                  <a:srgbClr val="1D2529"/>
                </a:solidFill>
              </a:defRPr>
            </a:lvl1pPr>
            <a:lvl2pPr marL="685800" indent="-228600">
              <a:buSzPct val="80000"/>
              <a:buFontTx/>
              <a:buBlip>
                <a:blip r:embed="rId2"/>
              </a:buBlip>
              <a:defRPr sz="2800">
                <a:solidFill>
                  <a:srgbClr val="1D2529"/>
                </a:solidFill>
              </a:defRPr>
            </a:lvl2pPr>
            <a:lvl3pPr marL="1143000" indent="-228600">
              <a:buSzPct val="80000"/>
              <a:buFontTx/>
              <a:buBlip>
                <a:blip r:embed="rId2"/>
              </a:buBlip>
              <a:defRPr>
                <a:solidFill>
                  <a:srgbClr val="1D2529"/>
                </a:solidFill>
              </a:defRPr>
            </a:lvl3pPr>
            <a:lvl4pPr marL="1600200" indent="-228600">
              <a:buSzPct val="80000"/>
              <a:buFontTx/>
              <a:buBlip>
                <a:blip r:embed="rId2"/>
              </a:buBlip>
              <a:defRPr>
                <a:solidFill>
                  <a:srgbClr val="1D2529"/>
                </a:solidFill>
              </a:defRPr>
            </a:lvl4pPr>
            <a:lvl5pPr marL="2057400" indent="-228600">
              <a:buSzPct val="80000"/>
              <a:buFontTx/>
              <a:buBlip>
                <a:blip r:embed="rId2"/>
              </a:buBlip>
              <a:defRPr>
                <a:solidFill>
                  <a:srgbClr val="1D252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logo">
            <a:extLst>
              <a:ext uri="{FF2B5EF4-FFF2-40B4-BE49-F238E27FC236}">
                <a16:creationId xmlns:a16="http://schemas.microsoft.com/office/drawing/2014/main" id="{75989859-AA45-4BC6-9014-8A909266B5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342956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userDrawn="1"/>
        </p:nvPicPr>
        <p:blipFill>
          <a:blip r:embed="rId4"/>
          <a:stretch>
            <a:fillRect/>
          </a:stretch>
        </p:blipFill>
        <p:spPr>
          <a:xfrm>
            <a:off x="8968554" y="5907645"/>
            <a:ext cx="1960559" cy="813837"/>
          </a:xfrm>
          <a:prstGeom prst="rect">
            <a:avLst/>
          </a:prstGeom>
        </p:spPr>
      </p:pic>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149072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7041"/>
            <a:ext cx="10515600" cy="701731"/>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1844608"/>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2A6E6-357A-204A-8141-87424A8157F6}" type="slidenum">
              <a:rPr lang="en-US" smtClean="0"/>
              <a:t>‹#›</a:t>
            </a:fld>
            <a:endParaRPr lang="en-US"/>
          </a:p>
        </p:txBody>
      </p:sp>
    </p:spTree>
    <p:extLst>
      <p:ext uri="{BB962C8B-B14F-4D97-AF65-F5344CB8AC3E}">
        <p14:creationId xmlns:p14="http://schemas.microsoft.com/office/powerpoint/2010/main" val="13649355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711" r:id="rId5"/>
    <p:sldLayoutId id="2147483714" r:id="rId6"/>
    <p:sldLayoutId id="2147483715" r:id="rId7"/>
    <p:sldLayoutId id="2147483712" r:id="rId8"/>
    <p:sldLayoutId id="2147483678" r:id="rId9"/>
    <p:sldLayoutId id="2147483713" r:id="rId10"/>
    <p:sldLayoutId id="2147483716" r:id="rId11"/>
    <p:sldLayoutId id="2147483717" r:id="rId12"/>
    <p:sldLayoutId id="2147483693" r:id="rId13"/>
    <p:sldLayoutId id="2147483718" r:id="rId14"/>
    <p:sldLayoutId id="2147483694" r:id="rId15"/>
    <p:sldLayoutId id="2147483719" r:id="rId16"/>
    <p:sldLayoutId id="2147483695" r:id="rId17"/>
    <p:sldLayoutId id="2147483720" r:id="rId18"/>
    <p:sldLayoutId id="2147483696" r:id="rId19"/>
    <p:sldLayoutId id="2147483722" r:id="rId20"/>
    <p:sldLayoutId id="2147483698" r:id="rId21"/>
    <p:sldLayoutId id="2147483721" r:id="rId22"/>
    <p:sldLayoutId id="2147483701" r:id="rId23"/>
    <p:sldLayoutId id="2147483703" r:id="rId24"/>
    <p:sldLayoutId id="2147483705" r:id="rId25"/>
    <p:sldLayoutId id="2147483707" r:id="rId26"/>
    <p:sldLayoutId id="2147483723" r:id="rId27"/>
    <p:sldLayoutId id="2147483724" r:id="rId28"/>
    <p:sldLayoutId id="2147483725" r:id="rId29"/>
    <p:sldLayoutId id="2147483726" r:id="rId30"/>
    <p:sldLayoutId id="2147483728" r:id="rId31"/>
  </p:sldLayoutIdLst>
  <p:hf hdr="0" ftr="0" dt="0"/>
  <p:txStyles>
    <p:titleStyle>
      <a:lvl1pPr algn="l" defTabSz="914400" rtl="0" eaLnBrk="1" latinLnBrk="0" hangingPunct="1">
        <a:lnSpc>
          <a:spcPct val="90000"/>
        </a:lnSpc>
        <a:spcBef>
          <a:spcPct val="0"/>
        </a:spcBef>
        <a:buNone/>
        <a:defRPr sz="4400" kern="1200">
          <a:solidFill>
            <a:schemeClr val="tx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SzPct val="80000"/>
        <a:buFontTx/>
        <a:buBlip>
          <a:blip r:embed="rId33"/>
        </a:buBlip>
        <a:defRPr sz="28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SzPct val="80000"/>
        <a:buFontTx/>
        <a:buBlip>
          <a:blip r:embed="rId33"/>
        </a:buBlip>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SzPct val="80000"/>
        <a:buFontTx/>
        <a:buBlip>
          <a:blip r:embed="rId33"/>
        </a:buBlip>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SzPct val="80000"/>
        <a:buFontTx/>
        <a:buBlip>
          <a:blip r:embed="rId33"/>
        </a:buBlip>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SzPct val="80000"/>
        <a:buFontTx/>
        <a:buBlip>
          <a:blip r:embed="rId33"/>
        </a:buBlip>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pos="7680" userDrawn="1">
          <p15:clr>
            <a:srgbClr val="F26B43"/>
          </p15:clr>
        </p15:guide>
        <p15:guide id="4"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1.xml"/><Relationship Id="rId4" Type="http://schemas.openxmlformats.org/officeDocument/2006/relationships/hyperlink" Target="http://www.cbsa-asfc.gc.ca/publications/dm-md/d13/d13-4-5-eng.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2747319" y="3616777"/>
            <a:ext cx="7648575" cy="286232"/>
          </a:xfrm>
        </p:spPr>
        <p:txBody>
          <a:bodyPr/>
          <a:lstStyle/>
          <a:p>
            <a:pPr marL="0" indent="0">
              <a:buNone/>
            </a:pPr>
            <a:r>
              <a:rPr lang="en-US" sz="1400" dirty="0">
                <a:solidFill>
                  <a:schemeClr val="accent1">
                    <a:lumMod val="20000"/>
                    <a:lumOff val="80000"/>
                  </a:schemeClr>
                </a:solidFill>
              </a:rPr>
              <a:t>October 24, 2017</a:t>
            </a:r>
          </a:p>
        </p:txBody>
      </p:sp>
      <p:sp>
        <p:nvSpPr>
          <p:cNvPr id="3" name="Text Placeholder 2"/>
          <p:cNvSpPr>
            <a:spLocks noGrp="1"/>
          </p:cNvSpPr>
          <p:nvPr>
            <p:ph type="body" sz="quarter" idx="4294967295"/>
          </p:nvPr>
        </p:nvSpPr>
        <p:spPr>
          <a:xfrm>
            <a:off x="2743200" y="1600917"/>
            <a:ext cx="6615112" cy="424732"/>
          </a:xfrm>
        </p:spPr>
        <p:txBody>
          <a:bodyPr/>
          <a:lstStyle/>
          <a:p>
            <a:r>
              <a:rPr lang="en-US" sz="2400" i="1" dirty="0">
                <a:solidFill>
                  <a:schemeClr val="bg2"/>
                </a:solidFill>
              </a:rPr>
              <a:t>ICPA Fall Conference </a:t>
            </a:r>
          </a:p>
        </p:txBody>
      </p:sp>
      <p:sp>
        <p:nvSpPr>
          <p:cNvPr id="6" name="Text Placeholder 5"/>
          <p:cNvSpPr>
            <a:spLocks noGrp="1"/>
          </p:cNvSpPr>
          <p:nvPr>
            <p:ph type="body" sz="quarter" idx="4294967295"/>
          </p:nvPr>
        </p:nvSpPr>
        <p:spPr>
          <a:xfrm>
            <a:off x="8137526" y="4433060"/>
            <a:ext cx="3382962" cy="369332"/>
          </a:xfrm>
        </p:spPr>
        <p:txBody>
          <a:bodyPr/>
          <a:lstStyle/>
          <a:p>
            <a:r>
              <a:rPr lang="en-US" sz="2000" dirty="0">
                <a:solidFill>
                  <a:schemeClr val="bg1"/>
                </a:solidFill>
              </a:rPr>
              <a:t>Darrel Pearson</a:t>
            </a:r>
          </a:p>
        </p:txBody>
      </p:sp>
      <p:sp>
        <p:nvSpPr>
          <p:cNvPr id="2" name="Title 1"/>
          <p:cNvSpPr>
            <a:spLocks noGrp="1"/>
          </p:cNvSpPr>
          <p:nvPr>
            <p:ph type="title" idx="4294967295"/>
          </p:nvPr>
        </p:nvSpPr>
        <p:spPr>
          <a:xfrm>
            <a:off x="2737022" y="2001782"/>
            <a:ext cx="8083378" cy="1588127"/>
          </a:xfrm>
        </p:spPr>
        <p:txBody>
          <a:bodyPr/>
          <a:lstStyle/>
          <a:p>
            <a:r>
              <a:rPr lang="en-US" altLang="en-US" sz="3600" b="1" dirty="0">
                <a:solidFill>
                  <a:schemeClr val="bg1"/>
                </a:solidFill>
                <a:ea typeface="ＭＳ Ｐゴシック" panose="020B0600070205080204" pitchFamily="34" charset="-128"/>
              </a:rPr>
              <a:t>U.S. and Canada </a:t>
            </a:r>
            <a:br>
              <a:rPr lang="en-US" altLang="en-US" sz="3600" b="1" dirty="0">
                <a:solidFill>
                  <a:schemeClr val="bg1"/>
                </a:solidFill>
                <a:ea typeface="ＭＳ Ｐゴシック" panose="020B0600070205080204" pitchFamily="34" charset="-128"/>
              </a:rPr>
            </a:br>
            <a:r>
              <a:rPr lang="en-US" altLang="en-US" sz="3600" b="1" dirty="0">
                <a:solidFill>
                  <a:schemeClr val="bg1"/>
                </a:solidFill>
                <a:ea typeface="ＭＳ Ｐゴシック" panose="020B0600070205080204" pitchFamily="34" charset="-128"/>
              </a:rPr>
              <a:t>Cross-Border Transfer Pricing</a:t>
            </a:r>
            <a:endParaRPr lang="en-US" sz="3600" dirty="0">
              <a:solidFill>
                <a:schemeClr val="bg1"/>
              </a:solidFill>
            </a:endParaRPr>
          </a:p>
        </p:txBody>
      </p:sp>
      <p:pic>
        <p:nvPicPr>
          <p:cNvPr id="4" name="Picture 3"/>
          <p:cNvPicPr>
            <a:picLocks noChangeAspect="1"/>
          </p:cNvPicPr>
          <p:nvPr/>
        </p:nvPicPr>
        <p:blipFill>
          <a:blip r:embed="rId2"/>
          <a:stretch>
            <a:fillRect/>
          </a:stretch>
        </p:blipFill>
        <p:spPr>
          <a:xfrm>
            <a:off x="8156061" y="4824692"/>
            <a:ext cx="1963082" cy="816935"/>
          </a:xfrm>
          <a:prstGeom prst="rect">
            <a:avLst/>
          </a:prstGeom>
        </p:spPr>
      </p:pic>
      <p:sp>
        <p:nvSpPr>
          <p:cNvPr id="9" name="Text Placeholder 5"/>
          <p:cNvSpPr txBox="1">
            <a:spLocks/>
          </p:cNvSpPr>
          <p:nvPr/>
        </p:nvSpPr>
        <p:spPr>
          <a:xfrm>
            <a:off x="5105400" y="4455360"/>
            <a:ext cx="3382962" cy="369332"/>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SzPct val="80000"/>
              <a:buFontTx/>
              <a:buBlip>
                <a:blip r:embed="rId3"/>
              </a:buBlip>
              <a:defRPr sz="28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SzPct val="80000"/>
              <a:buFontTx/>
              <a:buBlip>
                <a:blip r:embed="rId3"/>
              </a:buBlip>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SzPct val="80000"/>
              <a:buFontTx/>
              <a:buBlip>
                <a:blip r:embed="rId3"/>
              </a:buBlip>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SzPct val="80000"/>
              <a:buFontTx/>
              <a:buBlip>
                <a:blip r:embed="rId3"/>
              </a:buBlip>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SzPct val="80000"/>
              <a:buFontTx/>
              <a:buBlip>
                <a:blip r:embed="rId3"/>
              </a:buBlip>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solidFill>
                  <a:schemeClr val="bg1"/>
                </a:solidFill>
              </a:rPr>
              <a:t>George Tuttle III</a:t>
            </a:r>
          </a:p>
        </p:txBody>
      </p:sp>
    </p:spTree>
    <p:extLst>
      <p:ext uri="{BB962C8B-B14F-4D97-AF65-F5344CB8AC3E}">
        <p14:creationId xmlns:p14="http://schemas.microsoft.com/office/powerpoint/2010/main" val="38167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lstStyle/>
          <a:p>
            <a:pPr marL="449263" indent="-449263"/>
            <a:r>
              <a:rPr lang="en-US" altLang="en-US" sz="2400" b="1" dirty="0">
                <a:ea typeface="ＭＳ Ｐゴシック" panose="020B0600070205080204" pitchFamily="34" charset="-128"/>
              </a:rPr>
              <a:t>7. Management or Administration Fees (Canada)</a:t>
            </a:r>
          </a:p>
        </p:txBody>
      </p:sp>
      <p:sp>
        <p:nvSpPr>
          <p:cNvPr id="23554" name="Content Placeholder 1"/>
          <p:cNvSpPr>
            <a:spLocks noGrp="1"/>
          </p:cNvSpPr>
          <p:nvPr>
            <p:ph sz="half" idx="1"/>
          </p:nvPr>
        </p:nvSpPr>
        <p:spPr>
          <a:xfrm>
            <a:off x="475488" y="1447801"/>
            <a:ext cx="11237136" cy="4648199"/>
          </a:xfrm>
        </p:spPr>
        <p:txBody>
          <a:bodyPr/>
          <a:lstStyle/>
          <a:p>
            <a:pPr lvl="0">
              <a:spcAft>
                <a:spcPts val="1200"/>
              </a:spcAft>
            </a:pPr>
            <a:r>
              <a:rPr lang="en-US" sz="1400" dirty="0"/>
              <a:t>Payment for services such as planning, direction, control, coordination, systems or other functions at a managerial level (e.g. departments such as legal, accounting, data processing, employee relations) can be excluded from the price paid or payable, </a:t>
            </a:r>
            <a:r>
              <a:rPr lang="en-US" sz="1400" i="1" u="sng" dirty="0"/>
              <a:t>only if : </a:t>
            </a:r>
          </a:p>
          <a:p>
            <a:pPr lvl="1">
              <a:spcAft>
                <a:spcPts val="400"/>
              </a:spcAft>
              <a:buFont typeface="+mj-lt"/>
              <a:buAutoNum type="arabicPeriod"/>
            </a:pPr>
            <a:r>
              <a:rPr lang="en-US" sz="1500" b="1" dirty="0"/>
              <a:t>The services are rendered for the operation of the business in Canada</a:t>
            </a:r>
          </a:p>
          <a:p>
            <a:pPr lvl="2">
              <a:spcBef>
                <a:spcPts val="0"/>
              </a:spcBef>
            </a:pPr>
            <a:r>
              <a:rPr lang="en-US" sz="1300" dirty="0"/>
              <a:t>Maintain evidence to establish the nature of the services</a:t>
            </a:r>
          </a:p>
          <a:p>
            <a:pPr lvl="2">
              <a:spcBef>
                <a:spcPts val="0"/>
              </a:spcBef>
              <a:spcAft>
                <a:spcPts val="1200"/>
              </a:spcAft>
            </a:pPr>
            <a:r>
              <a:rPr lang="en-US" sz="1300" dirty="0"/>
              <a:t>Maintain evidence to prove that the services were provided for the operation of the business in Canada</a:t>
            </a:r>
          </a:p>
          <a:p>
            <a:pPr lvl="1">
              <a:spcAft>
                <a:spcPts val="400"/>
              </a:spcAft>
              <a:buFont typeface="+mj-lt"/>
              <a:buAutoNum type="arabicPeriod"/>
            </a:pPr>
            <a:r>
              <a:rPr lang="en-US" sz="1500" b="1" dirty="0"/>
              <a:t>The amount of the charge is an arm’s length charge</a:t>
            </a:r>
          </a:p>
          <a:p>
            <a:pPr lvl="2">
              <a:spcBef>
                <a:spcPts val="0"/>
              </a:spcBef>
            </a:pPr>
            <a:r>
              <a:rPr lang="en-US" sz="1300" dirty="0"/>
              <a:t>Customs officials are more likely to challenge excessive charges - Should not exceed industry standards </a:t>
            </a:r>
          </a:p>
          <a:p>
            <a:pPr lvl="2">
              <a:spcBef>
                <a:spcPts val="0"/>
              </a:spcBef>
            </a:pPr>
            <a:r>
              <a:rPr lang="en-US" sz="1300" dirty="0"/>
              <a:t>Allocation basis should result in costs being shared in proportion to the benefits received </a:t>
            </a:r>
          </a:p>
          <a:p>
            <a:pPr lvl="3">
              <a:spcBef>
                <a:spcPts val="0"/>
              </a:spcBef>
            </a:pPr>
            <a:r>
              <a:rPr lang="en-US" sz="1300" dirty="0"/>
              <a:t>i.e. based on time spent on duties performed for each subsidiary, actual use of services, etc. </a:t>
            </a:r>
          </a:p>
          <a:p>
            <a:pPr lvl="2">
              <a:spcBef>
                <a:spcPts val="0"/>
              </a:spcBef>
              <a:spcAft>
                <a:spcPts val="1200"/>
              </a:spcAft>
            </a:pPr>
            <a:r>
              <a:rPr lang="en-US" sz="1300" dirty="0"/>
              <a:t>If the amount of the charge is determined after the fact, it is more likely to be challenged by the CBSA</a:t>
            </a:r>
          </a:p>
          <a:p>
            <a:pPr lvl="1">
              <a:buFont typeface="+mj-lt"/>
              <a:buAutoNum type="arabicPeriod"/>
            </a:pPr>
            <a:r>
              <a:rPr lang="en-US" sz="1500" b="1" dirty="0"/>
              <a:t>The services provided are justified for the operation of the business in Canada  </a:t>
            </a:r>
          </a:p>
          <a:p>
            <a:pPr lvl="2"/>
            <a:r>
              <a:rPr lang="en-US" sz="1300" dirty="0"/>
              <a:t>Must be able to establish that a charge is justified for the specific service performed – that the services actually delivered a benefit to the importer in Canada</a:t>
            </a:r>
          </a:p>
          <a:p>
            <a:pPr marL="914400" lvl="2" indent="0">
              <a:buNone/>
            </a:pPr>
            <a:endParaRPr lang="en-US" sz="1300" dirty="0"/>
          </a:p>
          <a:p>
            <a:pPr lvl="0"/>
            <a:r>
              <a:rPr lang="en-US" sz="1400" dirty="0"/>
              <a:t>Customs authorities in Canada take issue with a company charging management fees based on a percentage of net sales, since this allocation will not necessarily reflect real costs. The company must be able to demonstrate that the amount of the charge is reasonable for the services rendered and reflects actual usage</a:t>
            </a:r>
          </a:p>
          <a:p>
            <a:pPr marL="355600" indent="0">
              <a:buNone/>
              <a:tabLst>
                <a:tab pos="0" algn="l"/>
              </a:tabLst>
              <a:defRPr/>
            </a:pPr>
            <a:endParaRPr lang="en-US" sz="1600" b="1" dirty="0"/>
          </a:p>
          <a:p>
            <a:pPr marL="355600" indent="0">
              <a:buNone/>
              <a:tabLst>
                <a:tab pos="0" algn="l"/>
              </a:tabLst>
              <a:defRPr/>
            </a:pPr>
            <a:endParaRPr lang="en-US" sz="1600" b="1" dirty="0"/>
          </a:p>
        </p:txBody>
      </p:sp>
      <p:sp>
        <p:nvSpPr>
          <p:cNvPr id="23556"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9514843A-DB0F-40E0-9843-63040DAA2833}" type="slidenum">
              <a:rPr lang="en-US" altLang="en-US" smtClean="0">
                <a:solidFill>
                  <a:schemeClr val="tx1"/>
                </a:solidFill>
                <a:latin typeface="Arial" panose="020B0604020202020204" pitchFamily="34" charset="0"/>
              </a:rPr>
              <a:pPr>
                <a:spcBef>
                  <a:spcPct val="0"/>
                </a:spcBef>
                <a:buClrTx/>
                <a:buFontTx/>
                <a:buNone/>
              </a:pPr>
              <a:t>10</a:t>
            </a:fld>
            <a:endParaRPr lang="en-US" altLang="en-US">
              <a:solidFill>
                <a:schemeClr val="tx1"/>
              </a:solidFill>
              <a:latin typeface="Arial" panose="020B0604020202020204" pitchFamily="34" charset="0"/>
            </a:endParaRPr>
          </a:p>
        </p:txBody>
      </p:sp>
      <p:pic>
        <p:nvPicPr>
          <p:cNvPr id="5" nam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spTree>
    <p:extLst>
      <p:ext uri="{BB962C8B-B14F-4D97-AF65-F5344CB8AC3E}">
        <p14:creationId xmlns:p14="http://schemas.microsoft.com/office/powerpoint/2010/main" val="4562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lstStyle/>
          <a:p>
            <a:pPr>
              <a:spcBef>
                <a:spcPts val="1600"/>
              </a:spcBef>
            </a:pPr>
            <a:r>
              <a:rPr lang="en-US" altLang="en-US" sz="2400" b="1" dirty="0">
                <a:ea typeface="ＭＳ Ｐゴシック" panose="020B0600070205080204" pitchFamily="34" charset="-128"/>
              </a:rPr>
              <a:t>8. Best Practices for Compliance Managers and In-House Counsel</a:t>
            </a:r>
          </a:p>
        </p:txBody>
      </p:sp>
      <p:sp>
        <p:nvSpPr>
          <p:cNvPr id="24578" name="Content Placeholder 1"/>
          <p:cNvSpPr>
            <a:spLocks noGrp="1"/>
          </p:cNvSpPr>
          <p:nvPr>
            <p:ph sz="half" idx="1"/>
          </p:nvPr>
        </p:nvSpPr>
        <p:spPr>
          <a:xfrm>
            <a:off x="475488" y="1676400"/>
            <a:ext cx="11237136" cy="4489434"/>
          </a:xfrm>
        </p:spPr>
        <p:txBody>
          <a:bodyPr/>
          <a:lstStyle/>
          <a:p>
            <a:pPr lvl="1">
              <a:spcBef>
                <a:spcPts val="1200"/>
              </a:spcBef>
              <a:spcAft>
                <a:spcPts val="1200"/>
              </a:spcAft>
              <a:buFont typeface="+mj-lt"/>
              <a:buAutoNum type="arabicPeriod"/>
            </a:pPr>
            <a:r>
              <a:rPr lang="en-US" sz="1800" dirty="0"/>
              <a:t>Unified approach to transfer pricing (income tax and customs valuation should both be taken into account)</a:t>
            </a:r>
          </a:p>
          <a:p>
            <a:pPr lvl="1">
              <a:spcBef>
                <a:spcPts val="1200"/>
              </a:spcBef>
              <a:spcAft>
                <a:spcPts val="1200"/>
              </a:spcAft>
              <a:buFont typeface="+mj-lt"/>
              <a:buAutoNum type="arabicPeriod"/>
            </a:pPr>
            <a:r>
              <a:rPr lang="en-US" sz="1800" dirty="0"/>
              <a:t>Sufficiently granular transfer pricing studies (but not enough on their own)</a:t>
            </a:r>
          </a:p>
          <a:p>
            <a:pPr lvl="1">
              <a:spcBef>
                <a:spcPts val="1200"/>
              </a:spcBef>
              <a:spcAft>
                <a:spcPts val="1200"/>
              </a:spcAft>
              <a:buFont typeface="+mj-lt"/>
              <a:buAutoNum type="arabicPeriod"/>
            </a:pPr>
            <a:r>
              <a:rPr lang="en-US" sz="1800" dirty="0"/>
              <a:t>Maintain detailed transfer pricing studies, legal agreements, customs/shipping paperwork, tax filings, commercial documents, accounting records</a:t>
            </a:r>
          </a:p>
          <a:p>
            <a:pPr lvl="1">
              <a:spcBef>
                <a:spcPts val="1200"/>
              </a:spcBef>
              <a:spcAft>
                <a:spcPts val="1200"/>
              </a:spcAft>
              <a:buFont typeface="+mj-lt"/>
              <a:buAutoNum type="arabicPeriod"/>
            </a:pPr>
            <a:r>
              <a:rPr lang="en-US" sz="1800" dirty="0"/>
              <a:t>System of monitoring and correction for adjustments  </a:t>
            </a:r>
          </a:p>
          <a:p>
            <a:pPr lvl="1">
              <a:spcBef>
                <a:spcPts val="1200"/>
              </a:spcBef>
              <a:spcAft>
                <a:spcPts val="1200"/>
              </a:spcAft>
              <a:buFont typeface="+mj-lt"/>
              <a:buAutoNum type="arabicPeriod"/>
            </a:pPr>
            <a:r>
              <a:rPr lang="en-US" sz="1800" dirty="0"/>
              <a:t>Unbundling of dutiable from non-dutiable expenses (legal agreements covering purchases of goods, management services, royalties, and other related party payments)</a:t>
            </a:r>
          </a:p>
          <a:p>
            <a:pPr lvl="1">
              <a:spcBef>
                <a:spcPts val="1200"/>
              </a:spcBef>
              <a:spcAft>
                <a:spcPts val="1200"/>
              </a:spcAft>
              <a:buFont typeface="+mj-lt"/>
              <a:buAutoNum type="arabicPeriod"/>
            </a:pPr>
            <a:r>
              <a:rPr lang="en-US" sz="1800" dirty="0"/>
              <a:t>Allocation of management or administrative fees based on usage </a:t>
            </a:r>
          </a:p>
          <a:p>
            <a:endParaRPr lang="en-US" altLang="en-US" b="1" dirty="0">
              <a:solidFill>
                <a:srgbClr val="FF0000"/>
              </a:solidFill>
              <a:ea typeface="ＭＳ Ｐゴシック" panose="020B0600070205080204" pitchFamily="34" charset="-128"/>
            </a:endParaRPr>
          </a:p>
        </p:txBody>
      </p:sp>
      <p:sp>
        <p:nvSpPr>
          <p:cNvPr id="24580"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B992CECC-0BEC-4794-8668-B7CD5E4637FE}" type="slidenum">
              <a:rPr lang="en-US" altLang="en-US" smtClean="0">
                <a:solidFill>
                  <a:schemeClr val="tx1"/>
                </a:solidFill>
                <a:latin typeface="Arial" panose="020B0604020202020204" pitchFamily="34" charset="0"/>
              </a:rPr>
              <a:pPr>
                <a:spcBef>
                  <a:spcPct val="0"/>
                </a:spcBef>
                <a:buClrTx/>
                <a:buFontTx/>
                <a:buNone/>
              </a:pPr>
              <a:t>11</a:t>
            </a:fld>
            <a:endParaRPr lang="en-US" altLang="en-US">
              <a:solidFill>
                <a:schemeClr val="tx1"/>
              </a:solidFill>
              <a:latin typeface="Arial" panose="020B0604020202020204" pitchFamily="34" charset="0"/>
            </a:endParaRPr>
          </a:p>
        </p:txBody>
      </p:sp>
      <p:pic>
        <p:nvPicPr>
          <p:cNvPr id="5" nam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spTree>
    <p:extLst>
      <p:ext uri="{BB962C8B-B14F-4D97-AF65-F5344CB8AC3E}">
        <p14:creationId xmlns:p14="http://schemas.microsoft.com/office/powerpoint/2010/main" val="23004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A537-F416-46A1-96CE-B16C12C6D52D}"/>
              </a:ext>
            </a:extLst>
          </p:cNvPr>
          <p:cNvSpPr>
            <a:spLocks noGrp="1"/>
          </p:cNvSpPr>
          <p:nvPr>
            <p:ph type="title"/>
          </p:nvPr>
        </p:nvSpPr>
        <p:spPr>
          <a:xfrm>
            <a:off x="723013" y="391773"/>
            <a:ext cx="10757333" cy="535531"/>
          </a:xfrm>
        </p:spPr>
        <p:txBody>
          <a:bodyPr/>
          <a:lstStyle/>
          <a:p>
            <a:r>
              <a:rPr lang="en-US" dirty="0"/>
              <a:t>WTO – Customs Valuation Agreement</a:t>
            </a:r>
          </a:p>
        </p:txBody>
      </p:sp>
      <p:sp>
        <p:nvSpPr>
          <p:cNvPr id="3" name="Content Placeholder 2">
            <a:extLst>
              <a:ext uri="{FF2B5EF4-FFF2-40B4-BE49-F238E27FC236}">
                <a16:creationId xmlns:a16="http://schemas.microsoft.com/office/drawing/2014/main" id="{394165CF-9323-4F1B-9753-CEAC568A8FD1}"/>
              </a:ext>
            </a:extLst>
          </p:cNvPr>
          <p:cNvSpPr>
            <a:spLocks noGrp="1"/>
          </p:cNvSpPr>
          <p:nvPr>
            <p:ph sz="half" idx="1"/>
          </p:nvPr>
        </p:nvSpPr>
        <p:spPr>
          <a:xfrm>
            <a:off x="228600" y="1326679"/>
            <a:ext cx="4038600" cy="4933658"/>
          </a:xfrm>
        </p:spPr>
        <p:txBody>
          <a:bodyPr/>
          <a:lstStyle/>
          <a:p>
            <a:pPr>
              <a:buClr>
                <a:schemeClr val="accent1">
                  <a:lumMod val="60000"/>
                  <a:lumOff val="40000"/>
                </a:schemeClr>
              </a:buClr>
              <a:buFont typeface="Wingdings" panose="05000000000000000000" pitchFamily="2" charset="2"/>
              <a:buChar char="v"/>
            </a:pPr>
            <a:r>
              <a:rPr lang="en-US" sz="1800" dirty="0"/>
              <a:t>WTO --International body of 160 plus countries</a:t>
            </a:r>
          </a:p>
          <a:p>
            <a:pPr>
              <a:buClr>
                <a:schemeClr val="accent1">
                  <a:lumMod val="60000"/>
                  <a:lumOff val="40000"/>
                </a:schemeClr>
              </a:buClr>
              <a:buFont typeface="Wingdings" panose="05000000000000000000" pitchFamily="2" charset="2"/>
              <a:buChar char="v"/>
            </a:pPr>
            <a:r>
              <a:rPr lang="en-US" sz="1800" dirty="0"/>
              <a:t>Establishes uniform guidelines for valuation of imported goods</a:t>
            </a:r>
          </a:p>
          <a:p>
            <a:pPr>
              <a:buClr>
                <a:schemeClr val="accent1">
                  <a:lumMod val="60000"/>
                  <a:lumOff val="40000"/>
                </a:schemeClr>
              </a:buClr>
              <a:buFont typeface="Wingdings" panose="05000000000000000000" pitchFamily="2" charset="2"/>
              <a:buChar char="v"/>
            </a:pPr>
            <a:r>
              <a:rPr lang="en-US" sz="1800" dirty="0"/>
              <a:t>Most but not all participants agree to follow Article VII Rules</a:t>
            </a:r>
          </a:p>
          <a:p>
            <a:pPr>
              <a:buClr>
                <a:schemeClr val="accent1">
                  <a:lumMod val="60000"/>
                  <a:lumOff val="40000"/>
                </a:schemeClr>
              </a:buClr>
              <a:buFont typeface="Wingdings" panose="05000000000000000000" pitchFamily="2" charset="2"/>
              <a:buChar char="v"/>
            </a:pPr>
            <a:r>
              <a:rPr lang="en-US" sz="1800" dirty="0"/>
              <a:t>Publishes Guidelines and interpretations of value rules</a:t>
            </a:r>
          </a:p>
          <a:p>
            <a:pPr>
              <a:buClr>
                <a:schemeClr val="accent1">
                  <a:lumMod val="60000"/>
                  <a:lumOff val="40000"/>
                </a:schemeClr>
              </a:buClr>
              <a:buFont typeface="Wingdings" panose="05000000000000000000" pitchFamily="2" charset="2"/>
              <a:buChar char="v"/>
            </a:pPr>
            <a:r>
              <a:rPr lang="en-US" sz="1800" dirty="0"/>
              <a:t>Each participating country adopts the rules through domestic legislation</a:t>
            </a:r>
          </a:p>
          <a:p>
            <a:pPr>
              <a:buClr>
                <a:schemeClr val="accent1">
                  <a:lumMod val="60000"/>
                  <a:lumOff val="40000"/>
                </a:schemeClr>
              </a:buClr>
              <a:buFont typeface="Wingdings" panose="05000000000000000000" pitchFamily="2" charset="2"/>
              <a:buChar char="v"/>
            </a:pPr>
            <a:r>
              <a:rPr lang="en-US" sz="2000" dirty="0"/>
              <a:t>Generally free to apply and interpret rules</a:t>
            </a:r>
          </a:p>
          <a:p>
            <a:pPr>
              <a:buClr>
                <a:schemeClr val="accent1">
                  <a:lumMod val="60000"/>
                  <a:lumOff val="40000"/>
                </a:schemeClr>
              </a:buClr>
              <a:buFont typeface="Wingdings" panose="05000000000000000000" pitchFamily="2" charset="2"/>
              <a:buChar char="v"/>
            </a:pPr>
            <a:endParaRPr lang="en-US" sz="2000" dirty="0"/>
          </a:p>
        </p:txBody>
      </p:sp>
      <p:sp>
        <p:nvSpPr>
          <p:cNvPr id="4" name="Slide Number Placeholder 3">
            <a:extLst>
              <a:ext uri="{FF2B5EF4-FFF2-40B4-BE49-F238E27FC236}">
                <a16:creationId xmlns:a16="http://schemas.microsoft.com/office/drawing/2014/main" id="{3FAC3AED-1815-42DE-99ED-2A5B8D8F1000}"/>
              </a:ext>
            </a:extLst>
          </p:cNvPr>
          <p:cNvSpPr>
            <a:spLocks noGrp="1"/>
          </p:cNvSpPr>
          <p:nvPr>
            <p:ph type="sldNum" sz="quarter" idx="18"/>
          </p:nvPr>
        </p:nvSpPr>
        <p:spPr/>
        <p:txBody>
          <a:bodyPr/>
          <a:lstStyle/>
          <a:p>
            <a:fld id="{8E22A6E6-357A-204A-8141-87424A8157F6}" type="slidenum">
              <a:rPr lang="en-US" smtClean="0"/>
              <a:pPr/>
              <a:t>12</a:t>
            </a:fld>
            <a:endParaRPr lang="en-US" dirty="0"/>
          </a:p>
        </p:txBody>
      </p:sp>
      <p:pic>
        <p:nvPicPr>
          <p:cNvPr id="6" name="Picture 5">
            <a:extLst>
              <a:ext uri="{FF2B5EF4-FFF2-40B4-BE49-F238E27FC236}">
                <a16:creationId xmlns:a16="http://schemas.microsoft.com/office/drawing/2014/main" id="{5B09F722-BDBB-43E1-B660-03EB06C5C901}"/>
              </a:ext>
            </a:extLst>
          </p:cNvPr>
          <p:cNvPicPr>
            <a:picLocks noChangeAspect="1"/>
          </p:cNvPicPr>
          <p:nvPr/>
        </p:nvPicPr>
        <p:blipFill>
          <a:blip r:embed="rId2"/>
          <a:stretch>
            <a:fillRect/>
          </a:stretch>
        </p:blipFill>
        <p:spPr>
          <a:xfrm>
            <a:off x="4572000" y="1326679"/>
            <a:ext cx="7377633" cy="5417356"/>
          </a:xfrm>
          <a:prstGeom prst="rect">
            <a:avLst/>
          </a:prstGeom>
          <a:ln w="19050">
            <a:solidFill>
              <a:srgbClr val="2DAF88"/>
            </a:solidFill>
          </a:ln>
        </p:spPr>
      </p:pic>
      <p:sp>
        <p:nvSpPr>
          <p:cNvPr id="7" name="Rectangle 6">
            <a:extLst>
              <a:ext uri="{FF2B5EF4-FFF2-40B4-BE49-F238E27FC236}">
                <a16:creationId xmlns:a16="http://schemas.microsoft.com/office/drawing/2014/main" id="{7D1D98EF-1849-4574-BB80-48F5B6101D48}"/>
              </a:ext>
            </a:extLst>
          </p:cNvPr>
          <p:cNvSpPr/>
          <p:nvPr/>
        </p:nvSpPr>
        <p:spPr>
          <a:xfrm>
            <a:off x="304800" y="5820705"/>
            <a:ext cx="3810000" cy="923330"/>
          </a:xfrm>
          <a:prstGeom prst="rect">
            <a:avLst/>
          </a:prstGeom>
        </p:spPr>
        <p:txBody>
          <a:bodyPr wrap="square">
            <a:spAutoFit/>
          </a:bodyPr>
          <a:lstStyle/>
          <a:p>
            <a:r>
              <a:rPr lang="en-US" dirty="0"/>
              <a:t>http://www.wcoomd.org/en/topics/valuation/overview/wto-valuation-agreement.aspx</a:t>
            </a:r>
          </a:p>
        </p:txBody>
      </p:sp>
      <p:pic>
        <p:nvPicPr>
          <p:cNvPr id="5" name="Picture 4">
            <a:extLst>
              <a:ext uri="{FF2B5EF4-FFF2-40B4-BE49-F238E27FC236}">
                <a16:creationId xmlns:a16="http://schemas.microsoft.com/office/drawing/2014/main" id="{772A626C-820C-44A7-BC79-B5B419D17AA3}"/>
              </a:ext>
            </a:extLst>
          </p:cNvPr>
          <p:cNvPicPr>
            <a:picLocks noChangeAspect="1"/>
          </p:cNvPicPr>
          <p:nvPr/>
        </p:nvPicPr>
        <p:blipFill>
          <a:blip r:embed="rId3"/>
          <a:stretch>
            <a:fillRect/>
          </a:stretch>
        </p:blipFill>
        <p:spPr>
          <a:xfrm>
            <a:off x="10060773" y="215371"/>
            <a:ext cx="1437641" cy="888333"/>
          </a:xfrm>
          <a:prstGeom prst="rect">
            <a:avLst/>
          </a:prstGeom>
        </p:spPr>
      </p:pic>
    </p:spTree>
    <p:extLst>
      <p:ext uri="{BB962C8B-B14F-4D97-AF65-F5344CB8AC3E}">
        <p14:creationId xmlns:p14="http://schemas.microsoft.com/office/powerpoint/2010/main" val="3982491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3A48-7B2C-47F3-B203-1451AC31C17B}"/>
              </a:ext>
            </a:extLst>
          </p:cNvPr>
          <p:cNvSpPr>
            <a:spLocks noGrp="1"/>
          </p:cNvSpPr>
          <p:nvPr>
            <p:ph type="title"/>
          </p:nvPr>
        </p:nvSpPr>
        <p:spPr>
          <a:xfrm>
            <a:off x="448236" y="134471"/>
            <a:ext cx="5876364" cy="879849"/>
          </a:xfrm>
        </p:spPr>
        <p:txBody>
          <a:bodyPr/>
          <a:lstStyle/>
          <a:p>
            <a:pPr>
              <a:defRPr/>
            </a:pPr>
            <a:r>
              <a:rPr lang="en-US" sz="3177" dirty="0"/>
              <a:t>WCO Transfer Pricing Guidance</a:t>
            </a:r>
          </a:p>
        </p:txBody>
      </p:sp>
      <p:pic>
        <p:nvPicPr>
          <p:cNvPr id="16387" name="Content Placeholder 6">
            <a:extLst>
              <a:ext uri="{FF2B5EF4-FFF2-40B4-BE49-F238E27FC236}">
                <a16:creationId xmlns:a16="http://schemas.microsoft.com/office/drawing/2014/main" id="{1C62124C-76CC-45E9-BF73-DD215AD56F8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48236" y="1128993"/>
            <a:ext cx="5765426" cy="5112684"/>
          </a:xfrm>
        </p:spPr>
      </p:pic>
      <p:pic>
        <p:nvPicPr>
          <p:cNvPr id="16388" name="Content Placeholder 7">
            <a:extLst>
              <a:ext uri="{FF2B5EF4-FFF2-40B4-BE49-F238E27FC236}">
                <a16:creationId xmlns:a16="http://schemas.microsoft.com/office/drawing/2014/main" id="{D8C4CBEF-E24C-49BC-8E84-75854FCFA8F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99412" y="134471"/>
            <a:ext cx="4370294" cy="6160434"/>
          </a:xfrm>
        </p:spPr>
      </p:pic>
      <p:sp>
        <p:nvSpPr>
          <p:cNvPr id="5" name="Footer Placeholder 4">
            <a:extLst>
              <a:ext uri="{FF2B5EF4-FFF2-40B4-BE49-F238E27FC236}">
                <a16:creationId xmlns:a16="http://schemas.microsoft.com/office/drawing/2014/main" id="{787AE3A8-D90C-4462-A9AF-67258954E1AF}"/>
              </a:ext>
            </a:extLst>
          </p:cNvPr>
          <p:cNvSpPr>
            <a:spLocks noGrp="1"/>
          </p:cNvSpPr>
          <p:nvPr>
            <p:ph type="ftr" sz="quarter" idx="11"/>
          </p:nvPr>
        </p:nvSpPr>
        <p:spPr/>
        <p:txBody>
          <a:bodyPr/>
          <a:lstStyle/>
          <a:p>
            <a:pPr>
              <a:defRPr/>
            </a:pPr>
            <a:r>
              <a:rPr lang="en-US" altLang="en-US"/>
              <a:t>Tuttle Law Offices (c) 2016</a:t>
            </a:r>
          </a:p>
        </p:txBody>
      </p:sp>
      <p:sp>
        <p:nvSpPr>
          <p:cNvPr id="6" name="Slide Number Placeholder 5">
            <a:extLst>
              <a:ext uri="{FF2B5EF4-FFF2-40B4-BE49-F238E27FC236}">
                <a16:creationId xmlns:a16="http://schemas.microsoft.com/office/drawing/2014/main" id="{21CE0BED-7610-46AE-934E-2C7C281B044D}"/>
              </a:ext>
            </a:extLst>
          </p:cNvPr>
          <p:cNvSpPr>
            <a:spLocks noGrp="1"/>
          </p:cNvSpPr>
          <p:nvPr>
            <p:ph type="sldNum" sz="quarter" idx="12"/>
          </p:nvPr>
        </p:nvSpPr>
        <p:spPr/>
        <p:txBody>
          <a:bodyPr/>
          <a:lstStyle/>
          <a:p>
            <a:pPr>
              <a:defRPr/>
            </a:pPr>
            <a:fld id="{CBA78A6E-1140-44D7-A35B-3C2579C2576D}" type="slidenum">
              <a:rPr lang="en-US" altLang="en-US" smtClean="0"/>
              <a:pPr>
                <a:defRPr/>
              </a:pPr>
              <a:t>13</a:t>
            </a:fld>
            <a:endParaRPr lang="en-US" altLang="en-US"/>
          </a:p>
        </p:txBody>
      </p:sp>
    </p:spTree>
    <p:extLst>
      <p:ext uri="{BB962C8B-B14F-4D97-AF65-F5344CB8AC3E}">
        <p14:creationId xmlns:p14="http://schemas.microsoft.com/office/powerpoint/2010/main" val="448770588"/>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C4C2-1AA2-4FA8-A7BA-854B8CDF5BB5}"/>
              </a:ext>
            </a:extLst>
          </p:cNvPr>
          <p:cNvSpPr>
            <a:spLocks noGrp="1"/>
          </p:cNvSpPr>
          <p:nvPr>
            <p:ph type="title"/>
          </p:nvPr>
        </p:nvSpPr>
        <p:spPr>
          <a:xfrm>
            <a:off x="1128199" y="586614"/>
            <a:ext cx="10058680" cy="508318"/>
          </a:xfrm>
        </p:spPr>
        <p:txBody>
          <a:bodyPr/>
          <a:lstStyle/>
          <a:p>
            <a:pPr>
              <a:defRPr/>
            </a:pPr>
            <a:r>
              <a:rPr lang="en-US" sz="4000" dirty="0"/>
              <a:t>Transaction Value -- US vs. Canada</a:t>
            </a:r>
          </a:p>
        </p:txBody>
      </p:sp>
      <p:sp>
        <p:nvSpPr>
          <p:cNvPr id="3" name="Footer Placeholder 2">
            <a:extLst>
              <a:ext uri="{FF2B5EF4-FFF2-40B4-BE49-F238E27FC236}">
                <a16:creationId xmlns:a16="http://schemas.microsoft.com/office/drawing/2014/main" id="{228E7534-D7B4-476E-A35E-C91463C34799}"/>
              </a:ext>
            </a:extLst>
          </p:cNvPr>
          <p:cNvSpPr>
            <a:spLocks noGrp="1"/>
          </p:cNvSpPr>
          <p:nvPr>
            <p:ph type="ftr" sz="quarter" idx="11"/>
          </p:nvPr>
        </p:nvSpPr>
        <p:spPr/>
        <p:txBody>
          <a:bodyPr/>
          <a:lstStyle/>
          <a:p>
            <a:pPr>
              <a:defRPr/>
            </a:pPr>
            <a:r>
              <a:rPr lang="en-US" altLang="en-US"/>
              <a:t>Tuttle Law Offices (c) 2016</a:t>
            </a:r>
          </a:p>
        </p:txBody>
      </p:sp>
      <p:sp>
        <p:nvSpPr>
          <p:cNvPr id="4" name="Slide Number Placeholder 3">
            <a:extLst>
              <a:ext uri="{FF2B5EF4-FFF2-40B4-BE49-F238E27FC236}">
                <a16:creationId xmlns:a16="http://schemas.microsoft.com/office/drawing/2014/main" id="{66F070E7-9091-4769-8550-3517A4ED27A5}"/>
              </a:ext>
            </a:extLst>
          </p:cNvPr>
          <p:cNvSpPr>
            <a:spLocks noGrp="1"/>
          </p:cNvSpPr>
          <p:nvPr>
            <p:ph type="sldNum" sz="quarter" idx="12"/>
          </p:nvPr>
        </p:nvSpPr>
        <p:spPr/>
        <p:txBody>
          <a:bodyPr/>
          <a:lstStyle/>
          <a:p>
            <a:pPr>
              <a:defRPr/>
            </a:pPr>
            <a:fld id="{2D7D37EC-48E6-468D-A553-3967683326D9}" type="slidenum">
              <a:rPr lang="en-US" altLang="en-US" smtClean="0"/>
              <a:pPr>
                <a:defRPr/>
              </a:pPr>
              <a:t>14</a:t>
            </a:fld>
            <a:endParaRPr lang="en-US" altLang="en-US"/>
          </a:p>
        </p:txBody>
      </p:sp>
      <p:pic>
        <p:nvPicPr>
          <p:cNvPr id="15365" name="Picture 4">
            <a:extLst>
              <a:ext uri="{FF2B5EF4-FFF2-40B4-BE49-F238E27FC236}">
                <a16:creationId xmlns:a16="http://schemas.microsoft.com/office/drawing/2014/main" id="{948985BF-E59C-4B19-AD73-C8B85140B0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80" y="1350363"/>
            <a:ext cx="3606719" cy="4750555"/>
          </a:xfrm>
          <a:prstGeom prst="rect">
            <a:avLst/>
          </a:prstGeom>
          <a:noFill/>
          <a:ln w="19050">
            <a:solidFill>
              <a:srgbClr val="011653"/>
            </a:solidFill>
            <a:miter lim="800000"/>
            <a:headEnd/>
            <a:tailEnd/>
          </a:ln>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15366" name="Picture 6">
            <a:extLst>
              <a:ext uri="{FF2B5EF4-FFF2-40B4-BE49-F238E27FC236}">
                <a16:creationId xmlns:a16="http://schemas.microsoft.com/office/drawing/2014/main" id="{DC285536-255B-4F92-8013-3E9C2B4DA8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62501"/>
            <a:ext cx="7678831" cy="4227419"/>
          </a:xfrm>
          <a:prstGeom prst="rect">
            <a:avLst/>
          </a:prstGeom>
          <a:noFill/>
          <a:ln w="19050">
            <a:solidFill>
              <a:schemeClr val="tx1"/>
            </a:solidFill>
            <a:miter lim="800000"/>
            <a:headEnd/>
            <a:tailEnd/>
          </a:ln>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15367" name="Rectangle 7">
            <a:extLst>
              <a:ext uri="{FF2B5EF4-FFF2-40B4-BE49-F238E27FC236}">
                <a16:creationId xmlns:a16="http://schemas.microsoft.com/office/drawing/2014/main" id="{D17FD124-EE1B-44E1-AA23-8BEA3F7D68FB}"/>
              </a:ext>
            </a:extLst>
          </p:cNvPr>
          <p:cNvSpPr>
            <a:spLocks noChangeArrowheads="1"/>
          </p:cNvSpPr>
          <p:nvPr/>
        </p:nvSpPr>
        <p:spPr bwMode="auto">
          <a:xfrm>
            <a:off x="6095999" y="3528453"/>
            <a:ext cx="5530103"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88" dirty="0">
                <a:hlinkClick r:id="rId4"/>
              </a:rPr>
              <a:t>http://www.cbsa-asfc.gc.ca/publications/dm-md/d13/d13-4-5-eng.html</a:t>
            </a:r>
            <a:r>
              <a:rPr lang="en-US" altLang="en-US" sz="1588" dirty="0"/>
              <a:t> </a:t>
            </a:r>
          </a:p>
        </p:txBody>
      </p:sp>
    </p:spTree>
    <p:extLst>
      <p:ext uri="{BB962C8B-B14F-4D97-AF65-F5344CB8AC3E}">
        <p14:creationId xmlns:p14="http://schemas.microsoft.com/office/powerpoint/2010/main" val="1671030981"/>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7"/>
          <p:cNvSpPr>
            <a:spLocks noGrp="1"/>
          </p:cNvSpPr>
          <p:nvPr>
            <p:ph type="title"/>
          </p:nvPr>
        </p:nvSpPr>
        <p:spPr>
          <a:xfrm>
            <a:off x="723013" y="447172"/>
            <a:ext cx="10757333" cy="424732"/>
          </a:xfrm>
        </p:spPr>
        <p:txBody>
          <a:bodyPr/>
          <a:lstStyle/>
          <a:p>
            <a:pPr eaLnBrk="1" hangingPunct="1"/>
            <a:r>
              <a:rPr lang="en-US" altLang="en-US" sz="2400" b="1" dirty="0">
                <a:ea typeface="ＭＳ Ｐゴシック" panose="020B0600070205080204" pitchFamily="34" charset="-128"/>
              </a:rPr>
              <a:t>1.  Customs Valuation: Basic Concepts </a:t>
            </a:r>
          </a:p>
        </p:txBody>
      </p:sp>
      <p:sp>
        <p:nvSpPr>
          <p:cNvPr id="15361" name="Content Placeholder 26"/>
          <p:cNvSpPr>
            <a:spLocks noGrp="1"/>
          </p:cNvSpPr>
          <p:nvPr>
            <p:ph sz="half" idx="1"/>
          </p:nvPr>
        </p:nvSpPr>
        <p:spPr>
          <a:xfrm>
            <a:off x="300142" y="1600200"/>
            <a:ext cx="11237136" cy="5480988"/>
          </a:xfrm>
        </p:spPr>
        <p:txBody>
          <a:bodyPr/>
          <a:lstStyle/>
          <a:p>
            <a:pPr>
              <a:buFont typeface="Wingdings" panose="05000000000000000000" pitchFamily="2" charset="2"/>
              <a:buChar char="v"/>
              <a:defRPr/>
            </a:pPr>
            <a:r>
              <a:rPr lang="en-US" altLang="en-US" sz="2000" dirty="0">
                <a:ea typeface="ＭＳ Ｐゴシック" panose="020B0600070205080204" pitchFamily="34" charset="-128"/>
              </a:rPr>
              <a:t>WTO Article 1</a:t>
            </a:r>
          </a:p>
          <a:p>
            <a:pPr lvl="1">
              <a:spcBef>
                <a:spcPts val="1800"/>
              </a:spcBef>
              <a:buFont typeface="Wingdings" panose="05000000000000000000" pitchFamily="2" charset="2"/>
              <a:buChar char="§"/>
              <a:defRPr/>
            </a:pPr>
            <a:r>
              <a:rPr lang="en-US" altLang="en-US" sz="1800" dirty="0">
                <a:ea typeface="ＭＳ Ｐゴシック" panose="020B0600070205080204" pitchFamily="34" charset="-128"/>
              </a:rPr>
              <a:t>1.     The customs value of imported goods shall be the </a:t>
            </a:r>
            <a:r>
              <a:rPr lang="en-US" altLang="en-US" sz="1800" dirty="0">
                <a:solidFill>
                  <a:srgbClr val="FF0000"/>
                </a:solidFill>
                <a:ea typeface="ＭＳ Ｐゴシック" panose="020B0600070205080204" pitchFamily="34" charset="-128"/>
              </a:rPr>
              <a:t>transaction value</a:t>
            </a:r>
            <a:r>
              <a:rPr lang="en-US" altLang="en-US" sz="1800" dirty="0">
                <a:ea typeface="ＭＳ Ｐゴシック" panose="020B0600070205080204" pitchFamily="34" charset="-128"/>
              </a:rPr>
              <a:t>, that is the price actually paid or payable for the goods when sold for export to the country of importation … provided:</a:t>
            </a:r>
          </a:p>
          <a:p>
            <a:pPr marL="1309688" lvl="1" indent="0">
              <a:spcBef>
                <a:spcPts val="1800"/>
              </a:spcBef>
              <a:buNone/>
              <a:defRPr/>
            </a:pPr>
            <a:r>
              <a:rPr lang="en-US" altLang="en-US" sz="1800" dirty="0">
                <a:ea typeface="ＭＳ Ｐゴシック" panose="020B0600070205080204" pitchFamily="34" charset="-128"/>
              </a:rPr>
              <a:t>(d) buyer and seller are not related, or where the buyer and seller are related, that the transaction value is acceptable for customs purposes under the provisions of paragraph 2.   </a:t>
            </a:r>
          </a:p>
          <a:p>
            <a:pPr lvl="1">
              <a:spcBef>
                <a:spcPts val="1800"/>
              </a:spcBef>
              <a:buFont typeface="Wingdings" panose="05000000000000000000" pitchFamily="2" charset="2"/>
              <a:buChar char="§"/>
              <a:defRPr/>
            </a:pPr>
            <a:r>
              <a:rPr lang="en-US" altLang="en-US" sz="1800" dirty="0">
                <a:ea typeface="ＭＳ Ｐゴシック" panose="020B0600070205080204" pitchFamily="34" charset="-128"/>
              </a:rPr>
              <a:t>2.     (a) … the fact that the buyer and the seller are related within the meaning of Article 15 shall not in itself be grounds for regarding the transaction value as unacceptable. </a:t>
            </a:r>
          </a:p>
          <a:p>
            <a:pPr marL="857250" lvl="1" indent="0">
              <a:spcBef>
                <a:spcPts val="1800"/>
              </a:spcBef>
              <a:buNone/>
              <a:defRPr/>
            </a:pPr>
            <a:r>
              <a:rPr lang="en-US" altLang="en-US" sz="1800" dirty="0">
                <a:ea typeface="ＭＳ Ｐゴシック" panose="020B0600070205080204" pitchFamily="34" charset="-128"/>
              </a:rPr>
              <a:t> In such case the </a:t>
            </a:r>
            <a:r>
              <a:rPr lang="en-US" altLang="en-US" sz="1800" dirty="0">
                <a:solidFill>
                  <a:srgbClr val="FF0000"/>
                </a:solidFill>
                <a:ea typeface="ＭＳ Ｐゴシック" panose="020B0600070205080204" pitchFamily="34" charset="-128"/>
              </a:rPr>
              <a:t>circumstances surrounding the sale </a:t>
            </a:r>
            <a:r>
              <a:rPr lang="en-US" altLang="en-US" sz="1800" dirty="0">
                <a:ea typeface="ＭＳ Ｐゴシック" panose="020B0600070205080204" pitchFamily="34" charset="-128"/>
              </a:rPr>
              <a:t>shall be examined and the transaction value shall be accepted provided that the relationship did not influence the price. </a:t>
            </a:r>
          </a:p>
          <a:p>
            <a:pPr eaLnBrk="1" hangingPunct="1">
              <a:defRPr/>
            </a:pPr>
            <a:endParaRPr lang="en-US" altLang="en-US" sz="1600" dirty="0">
              <a:ea typeface="ＭＳ Ｐゴシック" panose="020B0600070205080204" pitchFamily="34" charset="-128"/>
            </a:endParaRPr>
          </a:p>
          <a:p>
            <a:pPr eaLnBrk="1" hangingPunct="1">
              <a:defRPr/>
            </a:pPr>
            <a:endParaRPr lang="en-US" altLang="en-US" sz="1600" dirty="0">
              <a:ea typeface="ＭＳ Ｐゴシック" panose="020B0600070205080204" pitchFamily="34" charset="-128"/>
            </a:endParaRPr>
          </a:p>
          <a:p>
            <a:pPr eaLnBrk="1" hangingPunct="1">
              <a:defRPr/>
            </a:pPr>
            <a:endParaRPr lang="en-US" altLang="en-US" sz="1600" dirty="0">
              <a:ea typeface="ＭＳ Ｐゴシック" panose="020B0600070205080204" pitchFamily="34" charset="-128"/>
            </a:endParaRPr>
          </a:p>
          <a:p>
            <a:pPr lvl="1" eaLnBrk="1" hangingPunct="1">
              <a:defRPr/>
            </a:pPr>
            <a:endParaRPr lang="en-US" altLang="en-US" dirty="0">
              <a:ea typeface="ＭＳ Ｐゴシック" panose="020B0600070205080204" pitchFamily="34" charset="-128"/>
            </a:endParaRPr>
          </a:p>
        </p:txBody>
      </p:sp>
      <p:sp>
        <p:nvSpPr>
          <p:cNvPr id="17412" name="Slide Number Placeholder 2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27E7ADDC-E45A-4ECD-BC03-08D1DA5BA293}" type="slidenum">
              <a:rPr lang="en-US" altLang="en-US" smtClean="0">
                <a:solidFill>
                  <a:schemeClr val="tx1"/>
                </a:solidFill>
                <a:latin typeface="Arial" panose="020B0604020202020204" pitchFamily="34" charset="0"/>
              </a:rPr>
              <a:pPr>
                <a:spcBef>
                  <a:spcPct val="0"/>
                </a:spcBef>
                <a:buClrTx/>
                <a:buFontTx/>
                <a:buNone/>
              </a:pPr>
              <a:t>15</a:t>
            </a:fld>
            <a:endParaRPr lang="en-US" altLang="en-US">
              <a:solidFill>
                <a:schemeClr val="tx1"/>
              </a:solidFill>
              <a:latin typeface="Arial" panose="020B0604020202020204" pitchFamily="34" charset="0"/>
            </a:endParaRPr>
          </a:p>
        </p:txBody>
      </p:sp>
      <p:pic>
        <p:nvPicPr>
          <p:cNvPr id="2" name="Picture 1">
            <a:extLst>
              <a:ext uri="{FF2B5EF4-FFF2-40B4-BE49-F238E27FC236}">
                <a16:creationId xmlns:a16="http://schemas.microsoft.com/office/drawing/2014/main" id="{ED560001-C024-4AF5-800A-3F3947A9BB89}"/>
              </a:ext>
            </a:extLst>
          </p:cNvPr>
          <p:cNvPicPr>
            <a:picLocks noChangeAspect="1"/>
          </p:cNvPicPr>
          <p:nvPr/>
        </p:nvPicPr>
        <p:blipFill>
          <a:blip r:embed="rId2"/>
          <a:stretch>
            <a:fillRect/>
          </a:stretch>
        </p:blipFill>
        <p:spPr>
          <a:xfrm>
            <a:off x="10006604" y="186628"/>
            <a:ext cx="1530674" cy="945819"/>
          </a:xfrm>
          <a:prstGeom prst="rect">
            <a:avLst/>
          </a:prstGeom>
        </p:spPr>
      </p:pic>
    </p:spTree>
    <p:extLst>
      <p:ext uri="{BB962C8B-B14F-4D97-AF65-F5344CB8AC3E}">
        <p14:creationId xmlns:p14="http://schemas.microsoft.com/office/powerpoint/2010/main" val="204141013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282A-9828-47E8-A04A-4720A3C3BC71}"/>
              </a:ext>
            </a:extLst>
          </p:cNvPr>
          <p:cNvSpPr>
            <a:spLocks noGrp="1"/>
          </p:cNvSpPr>
          <p:nvPr>
            <p:ph type="title"/>
          </p:nvPr>
        </p:nvSpPr>
        <p:spPr>
          <a:xfrm>
            <a:off x="723013" y="447172"/>
            <a:ext cx="10757333" cy="424732"/>
          </a:xfrm>
        </p:spPr>
        <p:txBody>
          <a:bodyPr/>
          <a:lstStyle/>
          <a:p>
            <a:r>
              <a:rPr lang="en-US" sz="2400" b="1" dirty="0"/>
              <a:t>1.  Customs Valuation: Basic Concepts (US)</a:t>
            </a:r>
          </a:p>
        </p:txBody>
      </p:sp>
      <p:sp>
        <p:nvSpPr>
          <p:cNvPr id="5" name="Content Placeholder 4">
            <a:extLst>
              <a:ext uri="{FF2B5EF4-FFF2-40B4-BE49-F238E27FC236}">
                <a16:creationId xmlns:a16="http://schemas.microsoft.com/office/drawing/2014/main" id="{33ECC606-92F3-4D13-BF07-F42D618C0211}"/>
              </a:ext>
            </a:extLst>
          </p:cNvPr>
          <p:cNvSpPr>
            <a:spLocks noGrp="1"/>
          </p:cNvSpPr>
          <p:nvPr>
            <p:ph sz="half" idx="1"/>
          </p:nvPr>
        </p:nvSpPr>
        <p:spPr>
          <a:xfrm>
            <a:off x="304800" y="1524000"/>
            <a:ext cx="5105400" cy="5173724"/>
          </a:xfrm>
        </p:spPr>
        <p:txBody>
          <a:bodyPr/>
          <a:lstStyle/>
          <a:p>
            <a:pPr marL="457200" indent="-457200">
              <a:buFont typeface="Wingdings" panose="05000000000000000000" pitchFamily="2" charset="2"/>
              <a:buChar char="v"/>
            </a:pPr>
            <a:r>
              <a:rPr lang="en-US" sz="2000" dirty="0">
                <a:solidFill>
                  <a:srgbClr val="FF0000"/>
                </a:solidFill>
              </a:rPr>
              <a:t>Transaction Value</a:t>
            </a:r>
            <a:r>
              <a:rPr lang="en-US" sz="2000" dirty="0"/>
              <a:t> requires a “sale” between two or more parties for exportation to the United States.</a:t>
            </a:r>
          </a:p>
          <a:p>
            <a:pPr marL="800100" lvl="1" indent="-342900" defTabSz="1035050" fontAlgn="base">
              <a:spcBef>
                <a:spcPts val="225"/>
              </a:spcBef>
              <a:spcAft>
                <a:spcPts val="450"/>
              </a:spcAft>
              <a:buClr>
                <a:srgbClr val="E48312"/>
              </a:buClr>
              <a:buSzTx/>
              <a:buFont typeface="Courier New" panose="02070309020205020404" pitchFamily="49" charset="0"/>
              <a:buChar char="o"/>
            </a:pPr>
            <a:r>
              <a:rPr lang="en-US" altLang="en-US" dirty="0">
                <a:solidFill>
                  <a:srgbClr val="404040"/>
                </a:solidFill>
                <a:latin typeface="Calibri" panose="020F0502020204030204"/>
                <a:ea typeface="+mn-ea"/>
                <a:cs typeface="+mn-cs"/>
              </a:rPr>
              <a:t>Defined as:</a:t>
            </a:r>
          </a:p>
          <a:p>
            <a:pPr marL="800100" lvl="1" indent="-342900" defTabSz="1035050" fontAlgn="base">
              <a:spcBef>
                <a:spcPts val="225"/>
              </a:spcBef>
              <a:spcAft>
                <a:spcPts val="450"/>
              </a:spcAft>
              <a:buClr>
                <a:srgbClr val="E48312"/>
              </a:buClr>
              <a:buSzTx/>
              <a:buNone/>
            </a:pPr>
            <a:r>
              <a:rPr lang="en-US" altLang="en-US" sz="2000" dirty="0">
                <a:solidFill>
                  <a:srgbClr val="404040"/>
                </a:solidFill>
                <a:latin typeface="Calibri" panose="020F0502020204030204"/>
                <a:ea typeface="+mn-ea"/>
                <a:cs typeface="+mn-cs"/>
              </a:rPr>
              <a:t>	“transaction value of imported merchandise is the </a:t>
            </a:r>
            <a:r>
              <a:rPr lang="en-US" altLang="en-US" sz="2000" b="1" u="sng" dirty="0">
                <a:solidFill>
                  <a:srgbClr val="0340EB"/>
                </a:solidFill>
                <a:latin typeface="Calibri" panose="020F0502020204030204"/>
                <a:ea typeface="+mn-ea"/>
                <a:cs typeface="+mn-cs"/>
              </a:rPr>
              <a:t>price actually paid or payable</a:t>
            </a:r>
            <a:r>
              <a:rPr lang="en-US" altLang="en-US" sz="2000" dirty="0">
                <a:solidFill>
                  <a:srgbClr val="404040"/>
                </a:solidFill>
                <a:latin typeface="Calibri" panose="020F0502020204030204"/>
                <a:ea typeface="+mn-ea"/>
                <a:cs typeface="+mn-cs"/>
              </a:rPr>
              <a:t> . . .  when</a:t>
            </a:r>
            <a:r>
              <a:rPr lang="en-US" altLang="en-US" sz="2000" b="1" u="sng" dirty="0">
                <a:solidFill>
                  <a:srgbClr val="404040"/>
                </a:solidFill>
                <a:latin typeface="Calibri" panose="020F0502020204030204"/>
                <a:ea typeface="+mn-ea"/>
                <a:cs typeface="+mn-cs"/>
              </a:rPr>
              <a:t> </a:t>
            </a:r>
            <a:r>
              <a:rPr lang="en-US" altLang="en-US" sz="2000" b="1" u="sng" dirty="0">
                <a:solidFill>
                  <a:srgbClr val="0340EB"/>
                </a:solidFill>
                <a:latin typeface="Calibri" panose="020F0502020204030204"/>
                <a:ea typeface="+mn-ea"/>
                <a:cs typeface="+mn-cs"/>
              </a:rPr>
              <a:t>sold for exportation to the United States</a:t>
            </a:r>
            <a:r>
              <a:rPr lang="en-US" altLang="en-US" sz="2000" dirty="0">
                <a:solidFill>
                  <a:srgbClr val="404040"/>
                </a:solidFill>
                <a:latin typeface="Calibri" panose="020F0502020204030204"/>
                <a:ea typeface="+mn-ea"/>
                <a:cs typeface="+mn-cs"/>
              </a:rPr>
              <a:t>”</a:t>
            </a:r>
          </a:p>
          <a:p>
            <a:pPr marL="803275" lvl="1" indent="-346075" defTabSz="1035050" fontAlgn="base">
              <a:spcBef>
                <a:spcPts val="1800"/>
              </a:spcBef>
              <a:buClr>
                <a:srgbClr val="E48312"/>
              </a:buClr>
              <a:buSzTx/>
              <a:buFont typeface="Courier New" panose="02070309020205020404" pitchFamily="49" charset="0"/>
              <a:buChar char="o"/>
            </a:pPr>
            <a:r>
              <a:rPr lang="en-US" altLang="en-US" sz="2000" dirty="0">
                <a:solidFill>
                  <a:srgbClr val="404040"/>
                </a:solidFill>
                <a:latin typeface="Calibri" panose="020F0502020204030204"/>
                <a:ea typeface="+mn-ea"/>
                <a:cs typeface="+mn-cs"/>
              </a:rPr>
              <a:t>Plus any </a:t>
            </a:r>
            <a:r>
              <a:rPr lang="en-US" altLang="en-US" sz="2000" u="sng" dirty="0">
                <a:solidFill>
                  <a:srgbClr val="FF0000"/>
                </a:solidFill>
                <a:latin typeface="Calibri" panose="020F0502020204030204"/>
                <a:ea typeface="+mn-ea"/>
                <a:cs typeface="+mn-cs"/>
              </a:rPr>
              <a:t>statutory additions</a:t>
            </a:r>
            <a:r>
              <a:rPr lang="en-US" altLang="en-US" sz="2000" dirty="0">
                <a:solidFill>
                  <a:srgbClr val="404040"/>
                </a:solidFill>
                <a:latin typeface="Calibri" panose="020F0502020204030204"/>
                <a:ea typeface="+mn-ea"/>
                <a:cs typeface="+mn-cs"/>
              </a:rPr>
              <a:t>, such as assists, royalties, proceeds of sale, etc.</a:t>
            </a:r>
          </a:p>
          <a:p>
            <a:pPr defTabSz="1035050" fontAlgn="base">
              <a:spcBef>
                <a:spcPts val="1200"/>
              </a:spcBef>
              <a:buClr>
                <a:srgbClr val="E48312"/>
              </a:buClr>
              <a:buSzTx/>
              <a:buFont typeface="Wingdings" panose="05000000000000000000" pitchFamily="2" charset="2"/>
              <a:buChar char="v"/>
            </a:pPr>
            <a:r>
              <a:rPr lang="en-US" altLang="en-US" sz="2000" dirty="0">
                <a:solidFill>
                  <a:srgbClr val="404040"/>
                </a:solidFill>
                <a:latin typeface="Calibri" panose="020F0502020204030204"/>
                <a:ea typeface="+mn-ea"/>
                <a:cs typeface="+mn-cs"/>
              </a:rPr>
              <a:t> 19 USC 1401a(b)</a:t>
            </a:r>
          </a:p>
          <a:p>
            <a:pPr marL="519113" lvl="0" indent="-519113" defTabSz="1035050" fontAlgn="base">
              <a:lnSpc>
                <a:spcPct val="100000"/>
              </a:lnSpc>
              <a:spcBef>
                <a:spcPts val="1200"/>
              </a:spcBef>
              <a:spcAft>
                <a:spcPct val="0"/>
              </a:spcAft>
              <a:buClr>
                <a:srgbClr val="E48312"/>
              </a:buClr>
              <a:buSzPct val="100000"/>
              <a:buFont typeface="Wingdings" panose="05000000000000000000" pitchFamily="2" charset="2"/>
              <a:buChar char="v"/>
            </a:pPr>
            <a:r>
              <a:rPr lang="en-US" altLang="en-US" sz="2000" dirty="0">
                <a:solidFill>
                  <a:srgbClr val="404040"/>
                </a:solidFill>
                <a:latin typeface="Calibri" panose="020F0502020204030204"/>
                <a:ea typeface="+mn-ea"/>
                <a:cs typeface="+mn-cs"/>
              </a:rPr>
              <a:t>19 CFR 152.103</a:t>
            </a:r>
          </a:p>
          <a:p>
            <a:pPr marL="519113" lvl="0" indent="-519113" defTabSz="1035050" fontAlgn="base">
              <a:lnSpc>
                <a:spcPct val="100000"/>
              </a:lnSpc>
              <a:spcBef>
                <a:spcPts val="1200"/>
              </a:spcBef>
              <a:spcAft>
                <a:spcPct val="0"/>
              </a:spcAft>
              <a:buClr>
                <a:srgbClr val="E48312"/>
              </a:buClr>
              <a:buSzPct val="100000"/>
              <a:buFont typeface="Wingdings" panose="05000000000000000000" pitchFamily="2" charset="2"/>
              <a:buChar char="v"/>
            </a:pPr>
            <a:r>
              <a:rPr lang="en-US" altLang="en-US" sz="2000" dirty="0">
                <a:solidFill>
                  <a:srgbClr val="404040"/>
                </a:solidFill>
                <a:latin typeface="Calibri" panose="020F0502020204030204"/>
                <a:ea typeface="+mn-ea"/>
                <a:cs typeface="+mn-cs"/>
              </a:rPr>
              <a:t>CBP Informed Compliance Publication Valuation Encyclopedia</a:t>
            </a:r>
          </a:p>
          <a:p>
            <a:pPr marL="457200" indent="-457200">
              <a:buFont typeface="Wingdings" panose="05000000000000000000" pitchFamily="2" charset="2"/>
              <a:buChar char="v"/>
            </a:pPr>
            <a:endParaRPr lang="en-US" dirty="0"/>
          </a:p>
        </p:txBody>
      </p:sp>
      <p:sp>
        <p:nvSpPr>
          <p:cNvPr id="4" name="Slide Number Placeholder 3">
            <a:extLst>
              <a:ext uri="{FF2B5EF4-FFF2-40B4-BE49-F238E27FC236}">
                <a16:creationId xmlns:a16="http://schemas.microsoft.com/office/drawing/2014/main" id="{5DDCAE88-CDF2-4D9C-8660-122ED42B3E89}"/>
              </a:ext>
            </a:extLst>
          </p:cNvPr>
          <p:cNvSpPr>
            <a:spLocks noGrp="1"/>
          </p:cNvSpPr>
          <p:nvPr>
            <p:ph type="sldNum" sz="quarter" idx="18"/>
          </p:nvPr>
        </p:nvSpPr>
        <p:spPr/>
        <p:txBody>
          <a:bodyPr/>
          <a:lstStyle/>
          <a:p>
            <a:fld id="{8E22A6E6-357A-204A-8141-87424A8157F6}" type="slidenum">
              <a:rPr lang="en-US" smtClean="0"/>
              <a:pPr/>
              <a:t>16</a:t>
            </a:fld>
            <a:endParaRPr lang="en-US" dirty="0"/>
          </a:p>
        </p:txBody>
      </p:sp>
      <p:pic>
        <p:nvPicPr>
          <p:cNvPr id="3" name="Picture 2">
            <a:extLst>
              <a:ext uri="{FF2B5EF4-FFF2-40B4-BE49-F238E27FC236}">
                <a16:creationId xmlns:a16="http://schemas.microsoft.com/office/drawing/2014/main" id="{F28319F1-1119-4DA8-BAB4-18AB6B113C93}"/>
              </a:ext>
            </a:extLst>
          </p:cNvPr>
          <p:cNvPicPr>
            <a:picLocks noChangeAspect="1"/>
          </p:cNvPicPr>
          <p:nvPr/>
        </p:nvPicPr>
        <p:blipFill>
          <a:blip r:embed="rId2"/>
          <a:stretch>
            <a:fillRect/>
          </a:stretch>
        </p:blipFill>
        <p:spPr>
          <a:xfrm>
            <a:off x="6023471" y="1295400"/>
            <a:ext cx="4300576" cy="5504174"/>
          </a:xfrm>
          <a:prstGeom prst="rect">
            <a:avLst/>
          </a:prstGeom>
        </p:spPr>
      </p:pic>
      <p:pic>
        <p:nvPicPr>
          <p:cNvPr id="6" name="Picture 5">
            <a:extLst>
              <a:ext uri="{FF2B5EF4-FFF2-40B4-BE49-F238E27FC236}">
                <a16:creationId xmlns:a16="http://schemas.microsoft.com/office/drawing/2014/main" id="{D5A73470-F89B-4790-A9C1-61A7BA8C416F}"/>
              </a:ext>
            </a:extLst>
          </p:cNvPr>
          <p:cNvPicPr>
            <a:picLocks noChangeAspect="1"/>
          </p:cNvPicPr>
          <p:nvPr/>
        </p:nvPicPr>
        <p:blipFill>
          <a:blip r:embed="rId3"/>
          <a:stretch>
            <a:fillRect/>
          </a:stretch>
        </p:blipFill>
        <p:spPr>
          <a:xfrm>
            <a:off x="7162800" y="1807000"/>
            <a:ext cx="4351908" cy="1926799"/>
          </a:xfrm>
          <a:prstGeom prst="rect">
            <a:avLst/>
          </a:prstGeom>
          <a:ln w="19050">
            <a:solidFill>
              <a:schemeClr val="accent1"/>
            </a:solidFill>
          </a:ln>
          <a:effectLst>
            <a:outerShdw blurRad="50800" dist="38100" dir="13500000" algn="br" rotWithShape="0">
              <a:prstClr val="black">
                <a:alpha val="40000"/>
              </a:prstClr>
            </a:outerShdw>
          </a:effectLst>
        </p:spPr>
      </p:pic>
      <p:pic>
        <p:nvPicPr>
          <p:cNvPr id="7" name="Picture 6">
            <a:extLst>
              <a:ext uri="{FF2B5EF4-FFF2-40B4-BE49-F238E27FC236}">
                <a16:creationId xmlns:a16="http://schemas.microsoft.com/office/drawing/2014/main" id="{77D407B1-C77F-4F25-B02C-5C16BB809AF5}"/>
              </a:ext>
            </a:extLst>
          </p:cNvPr>
          <p:cNvPicPr>
            <a:picLocks noChangeAspect="1"/>
          </p:cNvPicPr>
          <p:nvPr/>
        </p:nvPicPr>
        <p:blipFill>
          <a:blip r:embed="rId4"/>
          <a:stretch>
            <a:fillRect/>
          </a:stretch>
        </p:blipFill>
        <p:spPr>
          <a:xfrm>
            <a:off x="10324047" y="170175"/>
            <a:ext cx="1451062" cy="896626"/>
          </a:xfrm>
          <a:prstGeom prst="rect">
            <a:avLst/>
          </a:prstGeom>
        </p:spPr>
      </p:pic>
    </p:spTree>
    <p:extLst>
      <p:ext uri="{BB962C8B-B14F-4D97-AF65-F5344CB8AC3E}">
        <p14:creationId xmlns:p14="http://schemas.microsoft.com/office/powerpoint/2010/main" val="295232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2C75-7099-49FF-9A19-C8B1C9948E9E}"/>
              </a:ext>
            </a:extLst>
          </p:cNvPr>
          <p:cNvSpPr>
            <a:spLocks noGrp="1"/>
          </p:cNvSpPr>
          <p:nvPr>
            <p:ph type="title"/>
          </p:nvPr>
        </p:nvSpPr>
        <p:spPr>
          <a:xfrm>
            <a:off x="723013" y="419473"/>
            <a:ext cx="10757333" cy="480131"/>
          </a:xfrm>
        </p:spPr>
        <p:txBody>
          <a:bodyPr/>
          <a:lstStyle/>
          <a:p>
            <a:r>
              <a:rPr lang="en-US" sz="2800" b="1" dirty="0"/>
              <a:t>1.  Customs Valuation: Basic Concepts (US)</a:t>
            </a:r>
          </a:p>
        </p:txBody>
      </p:sp>
      <p:sp>
        <p:nvSpPr>
          <p:cNvPr id="3" name="Content Placeholder 2">
            <a:extLst>
              <a:ext uri="{FF2B5EF4-FFF2-40B4-BE49-F238E27FC236}">
                <a16:creationId xmlns:a16="http://schemas.microsoft.com/office/drawing/2014/main" id="{A24403C5-534F-4FE6-B5B3-3B6ED8CD32FD}"/>
              </a:ext>
            </a:extLst>
          </p:cNvPr>
          <p:cNvSpPr>
            <a:spLocks noGrp="1"/>
          </p:cNvSpPr>
          <p:nvPr>
            <p:ph sz="half" idx="1"/>
          </p:nvPr>
        </p:nvSpPr>
        <p:spPr>
          <a:xfrm>
            <a:off x="475488" y="1447799"/>
            <a:ext cx="11237136" cy="4920049"/>
          </a:xfrm>
        </p:spPr>
        <p:txBody>
          <a:bodyPr/>
          <a:lstStyle/>
          <a:p>
            <a:pPr marL="571500" lvl="0" indent="-571500" defTabSz="1036290">
              <a:lnSpc>
                <a:spcPct val="80000"/>
              </a:lnSpc>
              <a:spcBef>
                <a:spcPct val="50000"/>
              </a:spcBef>
              <a:buClr>
                <a:srgbClr val="E48312"/>
              </a:buClr>
              <a:buSzPct val="100000"/>
              <a:buFont typeface="Wingdings" panose="05000000000000000000" pitchFamily="2" charset="2"/>
              <a:buChar char="v"/>
              <a:defRPr/>
            </a:pPr>
            <a:r>
              <a:rPr lang="en-US" altLang="en-US" sz="3099" dirty="0">
                <a:solidFill>
                  <a:srgbClr val="000000">
                    <a:lumMod val="75000"/>
                    <a:lumOff val="25000"/>
                  </a:srgbClr>
                </a:solidFill>
                <a:latin typeface="Calibri" panose="020F0502020204030204"/>
                <a:ea typeface="+mn-ea"/>
                <a:cs typeface="+mn-cs"/>
              </a:rPr>
              <a:t>When are parties related? </a:t>
            </a:r>
            <a:r>
              <a:rPr lang="en-US" altLang="en-US" sz="2800" dirty="0">
                <a:solidFill>
                  <a:srgbClr val="000000">
                    <a:lumMod val="75000"/>
                    <a:lumOff val="25000"/>
                  </a:srgbClr>
                </a:solidFill>
                <a:latin typeface="Calibri" panose="020F0502020204030204"/>
                <a:ea typeface="+mn-ea"/>
                <a:cs typeface="+mn-cs"/>
              </a:rPr>
              <a:t>(19 U.S.C. 1401a(f)) </a:t>
            </a:r>
            <a:endParaRPr lang="en-US" altLang="en-US" sz="3099" dirty="0">
              <a:solidFill>
                <a:srgbClr val="000000">
                  <a:lumMod val="75000"/>
                  <a:lumOff val="25000"/>
                </a:srgbClr>
              </a:solidFill>
              <a:latin typeface="Calibri" panose="020F0502020204030204"/>
              <a:ea typeface="+mn-ea"/>
              <a:cs typeface="+mn-cs"/>
            </a:endParaRPr>
          </a:p>
          <a:p>
            <a:pPr marL="800100" lvl="1" indent="-342900" defTabSz="1036290">
              <a:lnSpc>
                <a:spcPct val="80000"/>
              </a:lnSpc>
              <a:spcBef>
                <a:spcPct val="50000"/>
              </a:spcBef>
              <a:spcAft>
                <a:spcPts val="453"/>
              </a:spcAft>
              <a:buClr>
                <a:srgbClr val="E48312"/>
              </a:buClr>
              <a:buSzTx/>
              <a:buFont typeface="Courier New" panose="02070309020205020404" pitchFamily="49" charset="0"/>
              <a:buChar char="o"/>
              <a:defRPr/>
            </a:pPr>
            <a:r>
              <a:rPr lang="en-US" altLang="en-US" sz="1800" dirty="0">
                <a:solidFill>
                  <a:srgbClr val="000000">
                    <a:lumMod val="75000"/>
                    <a:lumOff val="25000"/>
                  </a:srgbClr>
                </a:solidFill>
                <a:latin typeface="Calibri" panose="020F0502020204030204"/>
                <a:ea typeface="+mn-ea"/>
                <a:cs typeface="+mn-cs"/>
              </a:rPr>
              <a:t>(A) Members of the same family.</a:t>
            </a:r>
          </a:p>
          <a:p>
            <a:pPr marL="800100" lvl="1" indent="-342900" defTabSz="1036290">
              <a:lnSpc>
                <a:spcPct val="80000"/>
              </a:lnSpc>
              <a:spcBef>
                <a:spcPct val="50000"/>
              </a:spcBef>
              <a:spcAft>
                <a:spcPts val="453"/>
              </a:spcAft>
              <a:buClr>
                <a:srgbClr val="E48312"/>
              </a:buClr>
              <a:buSzTx/>
              <a:buFont typeface="Courier New" panose="02070309020205020404" pitchFamily="49" charset="0"/>
              <a:buChar char="o"/>
              <a:defRPr/>
            </a:pPr>
            <a:r>
              <a:rPr lang="en-US" altLang="en-US" sz="1800" dirty="0">
                <a:solidFill>
                  <a:srgbClr val="000000">
                    <a:lumMod val="75000"/>
                    <a:lumOff val="25000"/>
                  </a:srgbClr>
                </a:solidFill>
                <a:latin typeface="Calibri" panose="020F0502020204030204"/>
                <a:ea typeface="+mn-ea"/>
                <a:cs typeface="+mn-cs"/>
              </a:rPr>
              <a:t>(B) Any officer or director of an organization and such organization.</a:t>
            </a:r>
          </a:p>
          <a:p>
            <a:pPr marL="800100" lvl="1" indent="-342900" defTabSz="1036290">
              <a:lnSpc>
                <a:spcPct val="80000"/>
              </a:lnSpc>
              <a:spcBef>
                <a:spcPct val="50000"/>
              </a:spcBef>
              <a:spcAft>
                <a:spcPts val="453"/>
              </a:spcAft>
              <a:buClr>
                <a:srgbClr val="E48312"/>
              </a:buClr>
              <a:buSzTx/>
              <a:buFont typeface="Courier New" panose="02070309020205020404" pitchFamily="49" charset="0"/>
              <a:buChar char="o"/>
              <a:defRPr/>
            </a:pPr>
            <a:r>
              <a:rPr lang="en-US" altLang="en-US" sz="1800" dirty="0">
                <a:solidFill>
                  <a:srgbClr val="000000">
                    <a:lumMod val="75000"/>
                    <a:lumOff val="25000"/>
                  </a:srgbClr>
                </a:solidFill>
                <a:latin typeface="Calibri" panose="020F0502020204030204"/>
                <a:ea typeface="+mn-ea"/>
                <a:cs typeface="+mn-cs"/>
              </a:rPr>
              <a:t>(C) An officer or director of an organization and an officer or director of another organization, if each such individual is also an officer or director in the other organization.</a:t>
            </a:r>
          </a:p>
          <a:p>
            <a:pPr marL="800100" lvl="1" indent="-342900" defTabSz="1036290">
              <a:lnSpc>
                <a:spcPct val="80000"/>
              </a:lnSpc>
              <a:spcBef>
                <a:spcPct val="50000"/>
              </a:spcBef>
              <a:spcAft>
                <a:spcPts val="453"/>
              </a:spcAft>
              <a:buClr>
                <a:srgbClr val="E48312"/>
              </a:buClr>
              <a:buSzTx/>
              <a:buFont typeface="Courier New" panose="02070309020205020404" pitchFamily="49" charset="0"/>
              <a:buChar char="o"/>
              <a:defRPr/>
            </a:pPr>
            <a:r>
              <a:rPr lang="en-US" altLang="en-US" sz="1800" dirty="0">
                <a:solidFill>
                  <a:srgbClr val="000000">
                    <a:lumMod val="75000"/>
                    <a:lumOff val="25000"/>
                  </a:srgbClr>
                </a:solidFill>
                <a:latin typeface="Calibri" panose="020F0502020204030204"/>
                <a:ea typeface="+mn-ea"/>
                <a:cs typeface="+mn-cs"/>
              </a:rPr>
              <a:t>(D) Partners.</a:t>
            </a:r>
          </a:p>
          <a:p>
            <a:pPr marL="800100" lvl="1" indent="-342900" defTabSz="1036290">
              <a:lnSpc>
                <a:spcPct val="80000"/>
              </a:lnSpc>
              <a:spcBef>
                <a:spcPct val="50000"/>
              </a:spcBef>
              <a:spcAft>
                <a:spcPts val="453"/>
              </a:spcAft>
              <a:buClr>
                <a:srgbClr val="E48312"/>
              </a:buClr>
              <a:buSzTx/>
              <a:buFont typeface="Courier New" panose="02070309020205020404" pitchFamily="49" charset="0"/>
              <a:buChar char="o"/>
              <a:defRPr/>
            </a:pPr>
            <a:r>
              <a:rPr lang="en-US" altLang="en-US" sz="1800" dirty="0">
                <a:solidFill>
                  <a:srgbClr val="000000">
                    <a:lumMod val="75000"/>
                    <a:lumOff val="25000"/>
                  </a:srgbClr>
                </a:solidFill>
                <a:latin typeface="Calibri" panose="020F0502020204030204"/>
                <a:ea typeface="+mn-ea"/>
                <a:cs typeface="+mn-cs"/>
              </a:rPr>
              <a:t>(E) Employer and employee.</a:t>
            </a:r>
          </a:p>
          <a:p>
            <a:pPr marL="800100" lvl="1" indent="-342900" defTabSz="1036290">
              <a:lnSpc>
                <a:spcPct val="80000"/>
              </a:lnSpc>
              <a:spcBef>
                <a:spcPct val="50000"/>
              </a:spcBef>
              <a:spcAft>
                <a:spcPts val="453"/>
              </a:spcAft>
              <a:buClr>
                <a:srgbClr val="E48312"/>
              </a:buClr>
              <a:buSzTx/>
              <a:buFont typeface="Courier New" panose="02070309020205020404" pitchFamily="49" charset="0"/>
              <a:buChar char="o"/>
              <a:defRPr/>
            </a:pPr>
            <a:r>
              <a:rPr lang="en-US" altLang="en-US" dirty="0">
                <a:solidFill>
                  <a:srgbClr val="000000">
                    <a:lumMod val="75000"/>
                    <a:lumOff val="25000"/>
                  </a:srgbClr>
                </a:solidFill>
                <a:latin typeface="Calibri" panose="020F0502020204030204"/>
                <a:ea typeface="+mn-ea"/>
                <a:cs typeface="+mn-cs"/>
              </a:rPr>
              <a:t>(F) Any person (i.e., </a:t>
            </a:r>
            <a:r>
              <a:rPr lang="en-US" altLang="en-US" dirty="0">
                <a:solidFill>
                  <a:srgbClr val="FF0000"/>
                </a:solidFill>
                <a:latin typeface="Calibri" panose="020F0502020204030204"/>
                <a:ea typeface="+mn-ea"/>
                <a:cs typeface="+mn-cs"/>
              </a:rPr>
              <a:t>entity</a:t>
            </a:r>
            <a:r>
              <a:rPr lang="en-US" altLang="en-US" dirty="0">
                <a:solidFill>
                  <a:srgbClr val="000000">
                    <a:lumMod val="75000"/>
                    <a:lumOff val="25000"/>
                  </a:srgbClr>
                </a:solidFill>
                <a:latin typeface="Calibri" panose="020F0502020204030204"/>
                <a:ea typeface="+mn-ea"/>
                <a:cs typeface="+mn-cs"/>
              </a:rPr>
              <a:t>) directly or indirectly owning, controlling, or holding with power to vote, </a:t>
            </a:r>
            <a:r>
              <a:rPr lang="en-US" altLang="en-US" u="sng" dirty="0">
                <a:solidFill>
                  <a:srgbClr val="F12705"/>
                </a:solidFill>
                <a:latin typeface="Calibri" panose="020F0502020204030204"/>
                <a:ea typeface="+mn-ea"/>
                <a:cs typeface="+mn-cs"/>
              </a:rPr>
              <a:t>5 percent or more of the outstanding voting stock</a:t>
            </a:r>
            <a:r>
              <a:rPr lang="en-US" altLang="en-US" dirty="0">
                <a:solidFill>
                  <a:srgbClr val="000000">
                    <a:lumMod val="75000"/>
                    <a:lumOff val="25000"/>
                  </a:srgbClr>
                </a:solidFill>
                <a:latin typeface="Calibri" panose="020F0502020204030204"/>
                <a:ea typeface="+mn-ea"/>
                <a:cs typeface="+mn-cs"/>
              </a:rPr>
              <a:t> or shares of any organization and such organization.</a:t>
            </a:r>
          </a:p>
          <a:p>
            <a:pPr marL="800100" lvl="1" indent="-342900" defTabSz="1036290">
              <a:lnSpc>
                <a:spcPct val="80000"/>
              </a:lnSpc>
              <a:spcBef>
                <a:spcPct val="50000"/>
              </a:spcBef>
              <a:spcAft>
                <a:spcPts val="453"/>
              </a:spcAft>
              <a:buClr>
                <a:srgbClr val="E48312"/>
              </a:buClr>
              <a:buSzTx/>
              <a:buFont typeface="Courier New" panose="02070309020205020404" pitchFamily="49" charset="0"/>
              <a:buChar char="o"/>
              <a:defRPr/>
            </a:pPr>
            <a:r>
              <a:rPr lang="en-US" altLang="en-US" dirty="0">
                <a:solidFill>
                  <a:srgbClr val="000000">
                    <a:lumMod val="75000"/>
                    <a:lumOff val="25000"/>
                  </a:srgbClr>
                </a:solidFill>
                <a:latin typeface="Calibri" panose="020F0502020204030204"/>
                <a:ea typeface="+mn-ea"/>
                <a:cs typeface="+mn-cs"/>
              </a:rPr>
              <a:t>(G) Two or more persons directly or indirectly controlling, controlled by, or under common control with, any person (i.e., sister companies).</a:t>
            </a:r>
          </a:p>
        </p:txBody>
      </p:sp>
      <p:sp>
        <p:nvSpPr>
          <p:cNvPr id="4" name="Slide Number Placeholder 3">
            <a:extLst>
              <a:ext uri="{FF2B5EF4-FFF2-40B4-BE49-F238E27FC236}">
                <a16:creationId xmlns:a16="http://schemas.microsoft.com/office/drawing/2014/main" id="{DE41A903-C56C-495C-8D60-015A08DFE813}"/>
              </a:ext>
            </a:extLst>
          </p:cNvPr>
          <p:cNvSpPr>
            <a:spLocks noGrp="1"/>
          </p:cNvSpPr>
          <p:nvPr>
            <p:ph type="sldNum" sz="quarter" idx="18"/>
          </p:nvPr>
        </p:nvSpPr>
        <p:spPr/>
        <p:txBody>
          <a:bodyPr/>
          <a:lstStyle/>
          <a:p>
            <a:fld id="{8E22A6E6-357A-204A-8141-87424A8157F6}" type="slidenum">
              <a:rPr lang="en-US" smtClean="0"/>
              <a:pPr/>
              <a:t>17</a:t>
            </a:fld>
            <a:endParaRPr lang="en-US" dirty="0"/>
          </a:p>
        </p:txBody>
      </p:sp>
      <p:pic>
        <p:nvPicPr>
          <p:cNvPr id="5" name="Picture 4">
            <a:extLst>
              <a:ext uri="{FF2B5EF4-FFF2-40B4-BE49-F238E27FC236}">
                <a16:creationId xmlns:a16="http://schemas.microsoft.com/office/drawing/2014/main" id="{F532F851-216F-4CE5-AB9B-24B56348682C}"/>
              </a:ext>
            </a:extLst>
          </p:cNvPr>
          <p:cNvPicPr>
            <a:picLocks noChangeAspect="1"/>
          </p:cNvPicPr>
          <p:nvPr/>
        </p:nvPicPr>
        <p:blipFill>
          <a:blip r:embed="rId2"/>
          <a:stretch>
            <a:fillRect/>
          </a:stretch>
        </p:blipFill>
        <p:spPr>
          <a:xfrm>
            <a:off x="10210800" y="45830"/>
            <a:ext cx="1585137" cy="979472"/>
          </a:xfrm>
          <a:prstGeom prst="rect">
            <a:avLst/>
          </a:prstGeom>
        </p:spPr>
      </p:pic>
    </p:spTree>
    <p:extLst>
      <p:ext uri="{BB962C8B-B14F-4D97-AF65-F5344CB8AC3E}">
        <p14:creationId xmlns:p14="http://schemas.microsoft.com/office/powerpoint/2010/main" val="618134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p:txBody>
          <a:bodyPr/>
          <a:lstStyle/>
          <a:p>
            <a:pPr eaLnBrk="1" hangingPunct="1"/>
            <a:r>
              <a:rPr lang="en-US" altLang="en-US" sz="2400" b="1" dirty="0">
                <a:ea typeface="ＭＳ Ｐゴシック" panose="020B0600070205080204" pitchFamily="34" charset="-128"/>
              </a:rPr>
              <a:t>2. Treatment of Related Parties (US)</a:t>
            </a:r>
          </a:p>
        </p:txBody>
      </p:sp>
      <p:sp>
        <p:nvSpPr>
          <p:cNvPr id="18436"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A7C05524-6B15-4D6B-80C9-B5FE9229F52B}" type="slidenum">
              <a:rPr lang="en-US" altLang="en-US" smtClean="0">
                <a:solidFill>
                  <a:schemeClr val="tx1"/>
                </a:solidFill>
                <a:latin typeface="Arial" panose="020B0604020202020204" pitchFamily="34" charset="0"/>
              </a:rPr>
              <a:pPr>
                <a:spcBef>
                  <a:spcPct val="0"/>
                </a:spcBef>
                <a:buClrTx/>
                <a:buFontTx/>
                <a:buNone/>
              </a:pPr>
              <a:t>18</a:t>
            </a:fld>
            <a:endParaRPr lang="en-US" altLang="en-US">
              <a:solidFill>
                <a:schemeClr val="tx1"/>
              </a:solidFill>
              <a:latin typeface="Arial" panose="020B0604020202020204" pitchFamily="34" charset="0"/>
            </a:endParaRPr>
          </a:p>
        </p:txBody>
      </p:sp>
      <p:sp>
        <p:nvSpPr>
          <p:cNvPr id="2" name="Rectangle 1">
            <a:extLst>
              <a:ext uri="{FF2B5EF4-FFF2-40B4-BE49-F238E27FC236}">
                <a16:creationId xmlns:a16="http://schemas.microsoft.com/office/drawing/2014/main" id="{6DB1AD6F-59A9-4CF8-998D-E7C38E53B95D}"/>
              </a:ext>
            </a:extLst>
          </p:cNvPr>
          <p:cNvSpPr/>
          <p:nvPr/>
        </p:nvSpPr>
        <p:spPr>
          <a:xfrm>
            <a:off x="228600" y="1292455"/>
            <a:ext cx="11618556" cy="4753737"/>
          </a:xfrm>
          <a:prstGeom prst="rect">
            <a:avLst/>
          </a:prstGeom>
        </p:spPr>
        <p:txBody>
          <a:bodyPr wrap="square">
            <a:spAutoFit/>
          </a:bodyPr>
          <a:lstStyle/>
          <a:p>
            <a:pPr marL="561323" marR="0" lvl="0" indent="-561323" defTabSz="1140638" eaLnBrk="0" fontAlgn="base" latinLnBrk="0" hangingPunct="0">
              <a:lnSpc>
                <a:spcPct val="100000"/>
              </a:lnSpc>
              <a:spcBef>
                <a:spcPct val="80000"/>
              </a:spcBef>
              <a:spcAft>
                <a:spcPts val="0"/>
              </a:spcAft>
              <a:buClr>
                <a:srgbClr val="E48312"/>
              </a:buClr>
              <a:buSzPct val="100000"/>
              <a:buFont typeface="Wingdings" panose="05000000000000000000" pitchFamily="2" charset="2"/>
              <a:buChar char="v"/>
              <a:tabLst/>
              <a:defRPr/>
            </a:pPr>
            <a:r>
              <a:rPr kumimoji="0" lang="en-US" altLang="en-US" sz="3627" b="0" i="0" u="none" strike="noStrike" kern="0" cap="none" spc="0" normalizeH="0" baseline="0" noProof="0" dirty="0">
                <a:ln>
                  <a:noFill/>
                </a:ln>
                <a:solidFill>
                  <a:srgbClr val="404040"/>
                </a:solidFill>
                <a:effectLst/>
                <a:uLnTx/>
                <a:uFillTx/>
              </a:rPr>
              <a:t>What is a “</a:t>
            </a:r>
            <a:r>
              <a:rPr kumimoji="0" lang="en-US" altLang="en-US" sz="3627" b="0" i="0" u="none" strike="noStrike" kern="0" cap="none" spc="0" normalizeH="0" baseline="0" noProof="0" dirty="0">
                <a:ln>
                  <a:noFill/>
                </a:ln>
                <a:solidFill>
                  <a:srgbClr val="0070C0"/>
                </a:solidFill>
                <a:effectLst/>
                <a:uLnTx/>
                <a:uFillTx/>
              </a:rPr>
              <a:t>sale</a:t>
            </a:r>
            <a:r>
              <a:rPr kumimoji="0" lang="en-US" altLang="en-US" sz="3627" b="0" i="0" u="none" strike="noStrike" kern="0" cap="none" spc="0" normalizeH="0" baseline="0" noProof="0" dirty="0">
                <a:ln>
                  <a:noFill/>
                </a:ln>
                <a:solidFill>
                  <a:srgbClr val="404040"/>
                </a:solidFill>
                <a:effectLst/>
                <a:uLnTx/>
                <a:uFillTx/>
              </a:rPr>
              <a:t>”?</a:t>
            </a:r>
          </a:p>
          <a:p>
            <a:pPr marL="1131643" marR="0" lvl="1" indent="-561323" defTabSz="1140638" eaLnBrk="0" fontAlgn="base" latinLnBrk="0" hangingPunct="0">
              <a:lnSpc>
                <a:spcPct val="90000"/>
              </a:lnSpc>
              <a:spcBef>
                <a:spcPts val="1800"/>
              </a:spcBef>
              <a:spcAft>
                <a:spcPts val="450"/>
              </a:spcAft>
              <a:buClr>
                <a:srgbClr val="E48312"/>
              </a:buClr>
              <a:buSzTx/>
              <a:buFont typeface="Courier New" panose="02070309020205020404" pitchFamily="49" charset="0"/>
              <a:buChar char="o"/>
              <a:tabLst/>
              <a:defRPr/>
            </a:pPr>
            <a:r>
              <a:rPr kumimoji="0" lang="en-US" altLang="en-US" sz="2720" b="0" i="0" u="none" strike="noStrike" kern="0" cap="none" spc="0" normalizeH="0" baseline="0" noProof="0" dirty="0">
                <a:ln>
                  <a:noFill/>
                </a:ln>
                <a:solidFill>
                  <a:srgbClr val="404040"/>
                </a:solidFill>
                <a:effectLst/>
                <a:uLnTx/>
                <a:uFillTx/>
              </a:rPr>
              <a:t>A "sale" is defined as a </a:t>
            </a:r>
            <a:r>
              <a:rPr kumimoji="0" lang="en-US" altLang="en-US" sz="2720" b="1" i="0" u="sng" strike="noStrike" kern="0" cap="none" spc="0" normalizeH="0" baseline="0" noProof="0" dirty="0">
                <a:ln>
                  <a:noFill/>
                </a:ln>
                <a:solidFill>
                  <a:srgbClr val="637052"/>
                </a:solidFill>
                <a:effectLst/>
                <a:uLnTx/>
                <a:uFillTx/>
              </a:rPr>
              <a:t>transfer of ownership</a:t>
            </a:r>
            <a:r>
              <a:rPr kumimoji="0" lang="en-US" altLang="en-US" sz="2720" b="0" i="0" u="none" strike="noStrike" kern="0" cap="none" spc="0" normalizeH="0" baseline="0" noProof="0" dirty="0">
                <a:ln>
                  <a:noFill/>
                </a:ln>
                <a:solidFill>
                  <a:srgbClr val="404040"/>
                </a:solidFill>
                <a:effectLst/>
                <a:uLnTx/>
                <a:uFillTx/>
              </a:rPr>
              <a:t> in property from one party to another for a </a:t>
            </a:r>
            <a:r>
              <a:rPr kumimoji="0" lang="en-US" altLang="en-US" sz="2720" b="1" i="0" u="sng" strike="noStrike" kern="0" cap="none" spc="0" normalizeH="0" baseline="0" noProof="0" dirty="0">
                <a:ln>
                  <a:noFill/>
                </a:ln>
                <a:solidFill>
                  <a:srgbClr val="637052"/>
                </a:solidFill>
                <a:effectLst/>
                <a:uLnTx/>
                <a:uFillTx/>
              </a:rPr>
              <a:t>price</a:t>
            </a:r>
            <a:r>
              <a:rPr kumimoji="0" lang="en-US" altLang="en-US" sz="2720" b="0" i="0" u="none" strike="noStrike" kern="0" cap="none" spc="0" normalizeH="0" baseline="0" noProof="0" dirty="0">
                <a:ln>
                  <a:noFill/>
                </a:ln>
                <a:solidFill>
                  <a:srgbClr val="404040"/>
                </a:solidFill>
                <a:effectLst/>
                <a:uLnTx/>
                <a:uFillTx/>
              </a:rPr>
              <a:t> or </a:t>
            </a:r>
            <a:r>
              <a:rPr kumimoji="0" lang="en-US" altLang="en-US" sz="2720" b="1" i="0" u="sng" strike="noStrike" kern="0" cap="none" spc="0" normalizeH="0" baseline="0" noProof="0" dirty="0">
                <a:ln>
                  <a:noFill/>
                </a:ln>
                <a:solidFill>
                  <a:srgbClr val="637052"/>
                </a:solidFill>
                <a:effectLst/>
                <a:uLnTx/>
                <a:uFillTx/>
              </a:rPr>
              <a:t>other consideration</a:t>
            </a:r>
            <a:r>
              <a:rPr kumimoji="0" lang="en-US" altLang="en-US" sz="2720" b="0" i="0" u="none" strike="noStrike" kern="0" cap="none" spc="0" normalizeH="0" baseline="0" noProof="0" dirty="0">
                <a:ln>
                  <a:noFill/>
                </a:ln>
                <a:solidFill>
                  <a:srgbClr val="404040"/>
                </a:solidFill>
                <a:effectLst/>
                <a:uLnTx/>
                <a:uFillTx/>
              </a:rPr>
              <a:t>. </a:t>
            </a:r>
          </a:p>
          <a:p>
            <a:pPr marL="1615604" marR="0" lvl="2" indent="-474966" defTabSz="1140638" eaLnBrk="0" fontAlgn="base" latinLnBrk="0" hangingPunct="0">
              <a:lnSpc>
                <a:spcPct val="90000"/>
              </a:lnSpc>
              <a:spcBef>
                <a:spcPts val="1800"/>
              </a:spcBef>
              <a:spcAft>
                <a:spcPts val="450"/>
              </a:spcAft>
              <a:buClr>
                <a:srgbClr val="E48312"/>
              </a:buClr>
              <a:buSzTx/>
              <a:buFont typeface="Wingdings" panose="05000000000000000000" pitchFamily="2" charset="2"/>
              <a:buChar char="§"/>
              <a:tabLst/>
              <a:defRPr/>
            </a:pPr>
            <a:r>
              <a:rPr kumimoji="0" lang="en-US" altLang="en-US" sz="2267" b="0" i="0" u="sng" strike="noStrike" kern="0" cap="none" spc="0" normalizeH="0" baseline="0" noProof="0" dirty="0">
                <a:ln>
                  <a:noFill/>
                </a:ln>
                <a:solidFill>
                  <a:srgbClr val="404040"/>
                </a:solidFill>
                <a:effectLst/>
                <a:uLnTx/>
                <a:uFillTx/>
              </a:rPr>
              <a:t>J.L. Wood v. United States, </a:t>
            </a:r>
            <a:r>
              <a:rPr kumimoji="0" lang="en-US" altLang="en-US" sz="2267" b="0" i="0" u="none" strike="noStrike" kern="0" cap="none" spc="0" normalizeH="0" baseline="0" noProof="0" dirty="0">
                <a:ln>
                  <a:noFill/>
                </a:ln>
                <a:solidFill>
                  <a:srgbClr val="404040"/>
                </a:solidFill>
                <a:effectLst/>
                <a:uLnTx/>
                <a:uFillTx/>
              </a:rPr>
              <a:t>62 CCPA, 25, 33, C.A.D. 1139, 505 F.2d 1400, 1406 (1974)</a:t>
            </a:r>
          </a:p>
          <a:p>
            <a:pPr marL="1615604" marR="0" lvl="2" indent="-474966" defTabSz="1140638" eaLnBrk="0" fontAlgn="base" latinLnBrk="0" hangingPunct="0">
              <a:lnSpc>
                <a:spcPct val="90000"/>
              </a:lnSpc>
              <a:spcBef>
                <a:spcPts val="1800"/>
              </a:spcBef>
              <a:spcAft>
                <a:spcPts val="450"/>
              </a:spcAft>
              <a:buClr>
                <a:srgbClr val="E48312"/>
              </a:buClr>
              <a:buSzTx/>
              <a:buFont typeface="Wingdings" panose="05000000000000000000" pitchFamily="2" charset="2"/>
              <a:buChar char="§"/>
              <a:tabLst/>
              <a:defRPr/>
            </a:pPr>
            <a:r>
              <a:rPr kumimoji="0" lang="en-US" altLang="en-US" sz="2267" b="0" i="0" u="sng" strike="noStrike" kern="0" cap="none" spc="0" normalizeH="0" baseline="0" noProof="0" dirty="0">
                <a:ln>
                  <a:noFill/>
                </a:ln>
                <a:solidFill>
                  <a:srgbClr val="404040"/>
                </a:solidFill>
                <a:effectLst/>
                <a:uLnTx/>
                <a:uFillTx/>
              </a:rPr>
              <a:t>VWP of America, Inc. v. United States</a:t>
            </a:r>
            <a:r>
              <a:rPr kumimoji="0" lang="en-US" altLang="en-US" sz="2267" b="0" i="0" u="none" strike="noStrike" kern="0" cap="none" spc="0" normalizeH="0" baseline="0" noProof="0" dirty="0">
                <a:ln>
                  <a:noFill/>
                </a:ln>
                <a:solidFill>
                  <a:srgbClr val="404040"/>
                </a:solidFill>
                <a:effectLst/>
                <a:uLnTx/>
                <a:uFillTx/>
              </a:rPr>
              <a:t>, 175 F.3d 1327 (Fed. Cir. 1999)</a:t>
            </a:r>
          </a:p>
          <a:p>
            <a:pPr marL="1131643" marR="0" lvl="1" indent="-561323" defTabSz="1140638" eaLnBrk="0" fontAlgn="base" latinLnBrk="0" hangingPunct="0">
              <a:lnSpc>
                <a:spcPct val="90000"/>
              </a:lnSpc>
              <a:spcBef>
                <a:spcPts val="1800"/>
              </a:spcBef>
              <a:spcAft>
                <a:spcPts val="450"/>
              </a:spcAft>
              <a:buClr>
                <a:srgbClr val="E48312"/>
              </a:buClr>
              <a:buSzTx/>
              <a:buFont typeface="Courier New" panose="02070309020205020404" pitchFamily="49" charset="0"/>
              <a:buChar char="o"/>
              <a:tabLst/>
              <a:defRPr/>
            </a:pPr>
            <a:r>
              <a:rPr kumimoji="0" lang="en-US" altLang="en-US" sz="2400" b="0" i="0" u="none" strike="noStrike" kern="0" cap="none" spc="0" normalizeH="0" baseline="0" noProof="0" dirty="0">
                <a:ln>
                  <a:noFill/>
                </a:ln>
                <a:solidFill>
                  <a:srgbClr val="404040"/>
                </a:solidFill>
                <a:effectLst/>
                <a:uLnTx/>
                <a:uFillTx/>
              </a:rPr>
              <a:t>Did the sale “</a:t>
            </a:r>
            <a:r>
              <a:rPr kumimoji="0" lang="en-US" altLang="en-US" sz="2400" i="0" u="none" strike="noStrike" kern="0" cap="none" spc="0" normalizeH="0" baseline="0" noProof="0" dirty="0">
                <a:ln>
                  <a:noFill/>
                </a:ln>
                <a:solidFill>
                  <a:srgbClr val="FF0000"/>
                </a:solidFill>
                <a:effectLst/>
                <a:uLnTx/>
                <a:uFillTx/>
              </a:rPr>
              <a:t>cause</a:t>
            </a:r>
            <a:r>
              <a:rPr kumimoji="0" lang="en-US" altLang="en-US" sz="2400" b="0" i="0" u="none" strike="noStrike" kern="0" cap="none" spc="0" normalizeH="0" baseline="0" noProof="0" dirty="0">
                <a:ln>
                  <a:noFill/>
                </a:ln>
                <a:solidFill>
                  <a:srgbClr val="404040"/>
                </a:solidFill>
                <a:effectLst/>
                <a:uLnTx/>
                <a:uFillTx/>
              </a:rPr>
              <a:t>” the export the United States?</a:t>
            </a:r>
          </a:p>
          <a:p>
            <a:pPr marL="1131643" lvl="1" indent="-561323" defTabSz="1140638" eaLnBrk="0" fontAlgn="base" hangingPunct="0">
              <a:lnSpc>
                <a:spcPct val="90000"/>
              </a:lnSpc>
              <a:spcBef>
                <a:spcPts val="1800"/>
              </a:spcBef>
              <a:spcAft>
                <a:spcPts val="450"/>
              </a:spcAft>
              <a:buClr>
                <a:srgbClr val="E48312"/>
              </a:buClr>
              <a:buFont typeface="Courier New" panose="02070309020205020404" pitchFamily="49" charset="0"/>
              <a:buChar char="o"/>
              <a:defRPr/>
            </a:pPr>
            <a:r>
              <a:rPr kumimoji="0" lang="en-US" altLang="en-US" sz="2400" b="0" i="0" u="none" strike="noStrike" kern="0" cap="none" spc="0" normalizeH="0" baseline="0" noProof="0" dirty="0">
                <a:ln>
                  <a:noFill/>
                </a:ln>
                <a:solidFill>
                  <a:srgbClr val="404040"/>
                </a:solidFill>
                <a:effectLst/>
                <a:uLnTx/>
                <a:uFillTx/>
              </a:rPr>
              <a:t>(sometimes, there is </a:t>
            </a:r>
            <a:r>
              <a:rPr kumimoji="0" lang="en-US" altLang="en-US" sz="2400" b="0" i="0" u="none" strike="noStrike" kern="0" cap="none" spc="0" normalizeH="0" baseline="0" noProof="0" dirty="0">
                <a:ln>
                  <a:noFill/>
                </a:ln>
                <a:solidFill>
                  <a:srgbClr val="FF0000"/>
                </a:solidFill>
                <a:effectLst/>
                <a:uLnTx/>
                <a:uFillTx/>
              </a:rPr>
              <a:t>more than 1 sale </a:t>
            </a:r>
            <a:r>
              <a:rPr kumimoji="0" lang="en-US" altLang="en-US" sz="2400" b="0" i="0" u="none" strike="noStrike" kern="0" cap="none" spc="0" normalizeH="0" baseline="0" noProof="0" dirty="0">
                <a:ln>
                  <a:noFill/>
                </a:ln>
                <a:solidFill>
                  <a:srgbClr val="404040"/>
                </a:solidFill>
                <a:effectLst/>
                <a:uLnTx/>
                <a:uFillTx/>
              </a:rPr>
              <a:t>that causes the goods to be exported to the U.S</a:t>
            </a:r>
            <a:r>
              <a:rPr lang="en-US" altLang="en-US" sz="2400" kern="0" dirty="0">
                <a:solidFill>
                  <a:srgbClr val="404040"/>
                </a:solidFill>
              </a:rPr>
              <a:t>.) (</a:t>
            </a:r>
            <a:r>
              <a:rPr lang="en-US" altLang="en-US" sz="2400" kern="0" dirty="0">
                <a:solidFill>
                  <a:srgbClr val="0070C0"/>
                </a:solidFill>
              </a:rPr>
              <a:t>Nissho Iwai American Corp. v United States</a:t>
            </a:r>
            <a:r>
              <a:rPr lang="en-US" altLang="en-US" sz="2400" kern="0" dirty="0">
                <a:solidFill>
                  <a:srgbClr val="404040"/>
                </a:solidFill>
              </a:rPr>
              <a:t>, 16 C.I.T. 86, 786 F. Supp. 1002)</a:t>
            </a:r>
            <a:endParaRPr kumimoji="0" lang="en-US" altLang="en-US" sz="2400" b="0" i="0" u="none" strike="noStrike" kern="0" cap="none" spc="0" normalizeH="0" baseline="0" noProof="0" dirty="0">
              <a:ln>
                <a:noFill/>
              </a:ln>
              <a:solidFill>
                <a:srgbClr val="404040"/>
              </a:solidFill>
              <a:effectLst/>
              <a:uLnTx/>
              <a:uFillTx/>
            </a:endParaRPr>
          </a:p>
        </p:txBody>
      </p:sp>
      <p:pic>
        <p:nvPicPr>
          <p:cNvPr id="3" name="Picture 2">
            <a:extLst>
              <a:ext uri="{FF2B5EF4-FFF2-40B4-BE49-F238E27FC236}">
                <a16:creationId xmlns:a16="http://schemas.microsoft.com/office/drawing/2014/main" id="{0FA57766-853C-446F-AF7A-AB3ABB5E1FED}"/>
              </a:ext>
            </a:extLst>
          </p:cNvPr>
          <p:cNvPicPr>
            <a:picLocks noChangeAspect="1"/>
          </p:cNvPicPr>
          <p:nvPr/>
        </p:nvPicPr>
        <p:blipFill>
          <a:blip r:embed="rId2"/>
          <a:stretch>
            <a:fillRect/>
          </a:stretch>
        </p:blipFill>
        <p:spPr>
          <a:xfrm>
            <a:off x="10058400" y="65886"/>
            <a:ext cx="1583934" cy="978729"/>
          </a:xfrm>
          <a:prstGeom prst="rect">
            <a:avLst/>
          </a:prstGeom>
        </p:spPr>
      </p:pic>
    </p:spTree>
    <p:extLst>
      <p:ext uri="{BB962C8B-B14F-4D97-AF65-F5344CB8AC3E}">
        <p14:creationId xmlns:p14="http://schemas.microsoft.com/office/powerpoint/2010/main" val="835166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EE1A-4ADC-4EFD-BAD9-330AA72FACAC}"/>
              </a:ext>
            </a:extLst>
          </p:cNvPr>
          <p:cNvSpPr>
            <a:spLocks noGrp="1"/>
          </p:cNvSpPr>
          <p:nvPr>
            <p:ph type="title"/>
          </p:nvPr>
        </p:nvSpPr>
        <p:spPr>
          <a:xfrm>
            <a:off x="723013" y="447172"/>
            <a:ext cx="10757333" cy="424732"/>
          </a:xfrm>
        </p:spPr>
        <p:txBody>
          <a:bodyPr/>
          <a:lstStyle/>
          <a:p>
            <a:r>
              <a:rPr lang="en-US" sz="2400" b="1" dirty="0"/>
              <a:t>2. </a:t>
            </a:r>
            <a:r>
              <a:rPr lang="en-US" sz="2400" b="1" dirty="0" smtClean="0"/>
              <a:t>Treatment of Related Parties (US</a:t>
            </a:r>
            <a:r>
              <a:rPr lang="en-US" sz="2400" b="1" dirty="0"/>
              <a:t>)</a:t>
            </a:r>
          </a:p>
        </p:txBody>
      </p:sp>
      <p:sp>
        <p:nvSpPr>
          <p:cNvPr id="3" name="Content Placeholder 2">
            <a:extLst>
              <a:ext uri="{FF2B5EF4-FFF2-40B4-BE49-F238E27FC236}">
                <a16:creationId xmlns:a16="http://schemas.microsoft.com/office/drawing/2014/main" id="{8CA7FB1B-FAB1-48FC-AEB7-9B5B4FA4DD97}"/>
              </a:ext>
            </a:extLst>
          </p:cNvPr>
          <p:cNvSpPr>
            <a:spLocks noGrp="1"/>
          </p:cNvSpPr>
          <p:nvPr>
            <p:ph sz="half" idx="1"/>
          </p:nvPr>
        </p:nvSpPr>
        <p:spPr>
          <a:xfrm>
            <a:off x="475488" y="1524000"/>
            <a:ext cx="11237136" cy="5783122"/>
          </a:xfrm>
        </p:spPr>
        <p:txBody>
          <a:bodyPr/>
          <a:lstStyle/>
          <a:p>
            <a:pPr marL="571500" lvl="0" indent="-571500" defTabSz="1035050" fontAlgn="base">
              <a:lnSpc>
                <a:spcPct val="100000"/>
              </a:lnSpc>
              <a:spcBef>
                <a:spcPts val="1200"/>
              </a:spcBef>
              <a:spcAft>
                <a:spcPct val="0"/>
              </a:spcAft>
              <a:buClr>
                <a:srgbClr val="E48312"/>
              </a:buClr>
              <a:buSzPct val="100000"/>
              <a:buFont typeface="Wingdings" panose="05000000000000000000" pitchFamily="2" charset="2"/>
              <a:buChar char="v"/>
            </a:pPr>
            <a:r>
              <a:rPr lang="en-US" altLang="en-US" sz="2800" dirty="0">
                <a:solidFill>
                  <a:srgbClr val="404040"/>
                </a:solidFill>
                <a:latin typeface="Calibri" panose="020F0502020204030204"/>
                <a:ea typeface="+mn-ea"/>
                <a:cs typeface="+mn-cs"/>
              </a:rPr>
              <a:t>19 USC 1401a(b)(2) Related Party Rule</a:t>
            </a:r>
          </a:p>
          <a:p>
            <a:pPr marL="571500" lvl="0" indent="-571500" defTabSz="1035050" fontAlgn="base">
              <a:lnSpc>
                <a:spcPct val="100000"/>
              </a:lnSpc>
              <a:spcBef>
                <a:spcPts val="1200"/>
              </a:spcBef>
              <a:spcAft>
                <a:spcPct val="0"/>
              </a:spcAft>
              <a:buClr>
                <a:srgbClr val="E48312"/>
              </a:buClr>
              <a:buSzPct val="100000"/>
              <a:buFont typeface="Wingdings" panose="05000000000000000000" pitchFamily="2" charset="2"/>
              <a:buChar char="v"/>
            </a:pPr>
            <a:r>
              <a:rPr lang="en-US" altLang="en-US" sz="2800" dirty="0">
                <a:solidFill>
                  <a:srgbClr val="404040"/>
                </a:solidFill>
                <a:latin typeface="Calibri" panose="020F0502020204030204"/>
                <a:ea typeface="+mn-ea"/>
                <a:cs typeface="+mn-cs"/>
              </a:rPr>
              <a:t>Transaction value between a related buyer and seller is acceptable if:</a:t>
            </a:r>
          </a:p>
          <a:p>
            <a:pPr marL="800100" lvl="1" indent="-342900" defTabSz="1035050" fontAlgn="base">
              <a:spcBef>
                <a:spcPct val="100000"/>
              </a:spcBef>
              <a:spcAft>
                <a:spcPts val="450"/>
              </a:spcAft>
              <a:buClr>
                <a:srgbClr val="E48312"/>
              </a:buClr>
              <a:buSzTx/>
              <a:buFont typeface="Courier New" panose="02070309020205020404" pitchFamily="49" charset="0"/>
              <a:buChar char="o"/>
            </a:pPr>
            <a:r>
              <a:rPr lang="en-US" altLang="en-US" sz="2500" dirty="0">
                <a:solidFill>
                  <a:srgbClr val="404040"/>
                </a:solidFill>
                <a:latin typeface="Calibri" panose="020F0502020204030204"/>
                <a:ea typeface="+mn-ea"/>
                <a:cs typeface="+mn-cs"/>
              </a:rPr>
              <a:t>the transaction value of the imported merchandise closely approximates a </a:t>
            </a:r>
            <a:br>
              <a:rPr lang="en-US" altLang="en-US" sz="2500" dirty="0">
                <a:solidFill>
                  <a:srgbClr val="404040"/>
                </a:solidFill>
                <a:latin typeface="Calibri" panose="020F0502020204030204"/>
                <a:ea typeface="+mn-ea"/>
                <a:cs typeface="+mn-cs"/>
              </a:rPr>
            </a:br>
            <a:r>
              <a:rPr lang="en-US" altLang="en-US" sz="2500" b="1" u="sng" dirty="0">
                <a:solidFill>
                  <a:srgbClr val="404040"/>
                </a:solidFill>
                <a:latin typeface="Calibri" panose="020F0502020204030204"/>
                <a:ea typeface="+mn-ea"/>
                <a:cs typeface="+mn-cs"/>
              </a:rPr>
              <a:t>test value</a:t>
            </a:r>
            <a:r>
              <a:rPr lang="en-US" altLang="en-US" sz="2500" b="1" dirty="0">
                <a:solidFill>
                  <a:srgbClr val="404040"/>
                </a:solidFill>
                <a:latin typeface="Calibri" panose="020F0502020204030204"/>
                <a:ea typeface="+mn-ea"/>
                <a:cs typeface="+mn-cs"/>
              </a:rPr>
              <a:t>  </a:t>
            </a:r>
            <a:r>
              <a:rPr lang="en-US" altLang="en-US" sz="2500" dirty="0">
                <a:solidFill>
                  <a:srgbClr val="404040"/>
                </a:solidFill>
                <a:latin typeface="Calibri" panose="020F0502020204030204"/>
                <a:ea typeface="+mn-ea"/>
                <a:cs typeface="+mn-cs"/>
              </a:rPr>
              <a:t>(i.e., TV of identical or similar merchandise, computed or deductive value)</a:t>
            </a:r>
          </a:p>
          <a:p>
            <a:pPr lvl="2" defTabSz="1035050" fontAlgn="base">
              <a:spcBef>
                <a:spcPct val="100000"/>
              </a:spcBef>
              <a:spcAft>
                <a:spcPts val="450"/>
              </a:spcAft>
              <a:buClr>
                <a:srgbClr val="E48312"/>
              </a:buClr>
              <a:buSzTx/>
              <a:buFont typeface="Wingdings" panose="05000000000000000000" pitchFamily="2" charset="2"/>
              <a:buChar char="§"/>
            </a:pPr>
            <a:r>
              <a:rPr lang="en-US" altLang="en-US" sz="2400" dirty="0">
                <a:solidFill>
                  <a:srgbClr val="404040"/>
                </a:solidFill>
                <a:latin typeface="Calibri" panose="020F0502020204030204"/>
                <a:ea typeface="+mn-ea"/>
                <a:cs typeface="+mn-cs"/>
              </a:rPr>
              <a:t>Test values requires an appraisement of an entry at the test value, which </a:t>
            </a:r>
            <a:r>
              <a:rPr lang="en-US" altLang="en-US" sz="2400" u="sng" dirty="0">
                <a:solidFill>
                  <a:srgbClr val="404040"/>
                </a:solidFill>
                <a:latin typeface="Calibri" panose="020F0502020204030204"/>
                <a:ea typeface="+mn-ea"/>
                <a:cs typeface="+mn-cs"/>
              </a:rPr>
              <a:t>never happens</a:t>
            </a:r>
            <a:r>
              <a:rPr lang="en-US" altLang="en-US" sz="2400" dirty="0">
                <a:solidFill>
                  <a:srgbClr val="404040"/>
                </a:solidFill>
                <a:latin typeface="Calibri" panose="020F0502020204030204"/>
                <a:ea typeface="+mn-ea"/>
                <a:cs typeface="+mn-cs"/>
              </a:rPr>
              <a:t>. </a:t>
            </a:r>
          </a:p>
          <a:p>
            <a:pPr marL="800100" lvl="1" indent="-342900" defTabSz="1035050" fontAlgn="base">
              <a:spcBef>
                <a:spcPct val="100000"/>
              </a:spcBef>
              <a:spcAft>
                <a:spcPts val="450"/>
              </a:spcAft>
              <a:buClr>
                <a:srgbClr val="E48312"/>
              </a:buClr>
              <a:buSzTx/>
              <a:buFont typeface="Courier New" panose="02070309020205020404" pitchFamily="49" charset="0"/>
              <a:buChar char="o"/>
            </a:pPr>
            <a:r>
              <a:rPr lang="en-US" altLang="en-US" sz="2800" dirty="0">
                <a:solidFill>
                  <a:srgbClr val="404040"/>
                </a:solidFill>
                <a:latin typeface="Calibri" panose="020F0502020204030204"/>
                <a:ea typeface="+mn-ea"/>
                <a:cs typeface="+mn-cs"/>
              </a:rPr>
              <a:t>The “</a:t>
            </a:r>
            <a:r>
              <a:rPr lang="en-US" altLang="en-US" sz="2800" dirty="0">
                <a:solidFill>
                  <a:srgbClr val="FF0000"/>
                </a:solidFill>
                <a:latin typeface="Calibri" panose="020F0502020204030204"/>
                <a:ea typeface="+mn-ea"/>
                <a:cs typeface="+mn-cs"/>
              </a:rPr>
              <a:t>circumstances of sale” </a:t>
            </a:r>
            <a:r>
              <a:rPr lang="en-US" altLang="en-US" sz="2800" dirty="0">
                <a:solidFill>
                  <a:srgbClr val="404040"/>
                </a:solidFill>
                <a:latin typeface="Calibri" panose="020F0502020204030204"/>
                <a:ea typeface="+mn-ea"/>
                <a:cs typeface="+mn-cs"/>
              </a:rPr>
              <a:t>indicates that the relationship did not influence the price</a:t>
            </a:r>
          </a:p>
          <a:p>
            <a:pPr marL="800100" lvl="1" indent="-342900" defTabSz="1035050" fontAlgn="base">
              <a:spcBef>
                <a:spcPct val="100000"/>
              </a:spcBef>
              <a:spcAft>
                <a:spcPts val="450"/>
              </a:spcAft>
              <a:buClr>
                <a:srgbClr val="E48312"/>
              </a:buClr>
              <a:buSzTx/>
              <a:buFont typeface="Courier New" panose="02070309020205020404" pitchFamily="49" charset="0"/>
              <a:buChar char="o"/>
            </a:pPr>
            <a:endParaRPr lang="en-US" altLang="en-US" sz="2800" dirty="0">
              <a:solidFill>
                <a:srgbClr val="404040"/>
              </a:solidFill>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588965D-8B8F-4BB2-9F9E-F81AE94DE988}"/>
              </a:ext>
            </a:extLst>
          </p:cNvPr>
          <p:cNvSpPr>
            <a:spLocks noGrp="1"/>
          </p:cNvSpPr>
          <p:nvPr>
            <p:ph type="sldNum" sz="quarter" idx="18"/>
          </p:nvPr>
        </p:nvSpPr>
        <p:spPr/>
        <p:txBody>
          <a:bodyPr/>
          <a:lstStyle/>
          <a:p>
            <a:fld id="{8E22A6E6-357A-204A-8141-87424A8157F6}" type="slidenum">
              <a:rPr lang="en-US" smtClean="0"/>
              <a:pPr/>
              <a:t>19</a:t>
            </a:fld>
            <a:endParaRPr lang="en-US" dirty="0"/>
          </a:p>
        </p:txBody>
      </p:sp>
      <p:pic>
        <p:nvPicPr>
          <p:cNvPr id="6" name="Picture 5">
            <a:extLst>
              <a:ext uri="{FF2B5EF4-FFF2-40B4-BE49-F238E27FC236}">
                <a16:creationId xmlns:a16="http://schemas.microsoft.com/office/drawing/2014/main" id="{59935641-1122-46AF-A4E1-C4F68FE5851B}"/>
              </a:ext>
            </a:extLst>
          </p:cNvPr>
          <p:cNvPicPr>
            <a:picLocks noChangeAspect="1"/>
          </p:cNvPicPr>
          <p:nvPr/>
        </p:nvPicPr>
        <p:blipFill>
          <a:blip r:embed="rId2"/>
          <a:stretch>
            <a:fillRect/>
          </a:stretch>
        </p:blipFill>
        <p:spPr>
          <a:xfrm>
            <a:off x="10136171" y="172485"/>
            <a:ext cx="1576453" cy="974106"/>
          </a:xfrm>
          <a:prstGeom prst="rect">
            <a:avLst/>
          </a:prstGeom>
        </p:spPr>
      </p:pic>
    </p:spTree>
    <p:extLst>
      <p:ext uri="{BB962C8B-B14F-4D97-AF65-F5344CB8AC3E}">
        <p14:creationId xmlns:p14="http://schemas.microsoft.com/office/powerpoint/2010/main" val="379348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nvPr>
        </p:nvSpPr>
        <p:spPr/>
        <p:txBody>
          <a:bodyPr/>
          <a:lstStyle/>
          <a:p>
            <a:r>
              <a:rPr lang="en-US" altLang="en-US" sz="2400" b="1" dirty="0">
                <a:ea typeface="ＭＳ Ｐゴシック" panose="020B0600070205080204" pitchFamily="34" charset="-128"/>
              </a:rPr>
              <a:t>Introductory Remarks (Transfer Pricing) </a:t>
            </a:r>
          </a:p>
        </p:txBody>
      </p:sp>
      <p:sp>
        <p:nvSpPr>
          <p:cNvPr id="39937" name="Content Placeholder 1"/>
          <p:cNvSpPr>
            <a:spLocks noGrp="1"/>
          </p:cNvSpPr>
          <p:nvPr>
            <p:ph sz="half" idx="1"/>
          </p:nvPr>
        </p:nvSpPr>
        <p:spPr>
          <a:xfrm>
            <a:off x="497978" y="1295400"/>
            <a:ext cx="11237136" cy="5990358"/>
          </a:xfrm>
        </p:spPr>
        <p:txBody>
          <a:bodyPr/>
          <a:lstStyle/>
          <a:p>
            <a:pPr lvl="0">
              <a:spcBef>
                <a:spcPts val="600"/>
              </a:spcBef>
              <a:spcAft>
                <a:spcPts val="600"/>
              </a:spcAft>
            </a:pPr>
            <a:r>
              <a:rPr lang="en-US" sz="1600" dirty="0"/>
              <a:t>“Transfer pricing” (TP) refers to setting the price for goods, services, and intangibles transferred within an organization</a:t>
            </a:r>
          </a:p>
          <a:p>
            <a:pPr lvl="0">
              <a:spcBef>
                <a:spcPts val="600"/>
              </a:spcBef>
              <a:spcAft>
                <a:spcPts val="600"/>
              </a:spcAft>
            </a:pPr>
            <a:r>
              <a:rPr lang="en-US" sz="1400" dirty="0"/>
              <a:t>Customs professionals not always consulted on TP model used (traditionally considered an income tax matter)</a:t>
            </a:r>
          </a:p>
          <a:p>
            <a:pPr lvl="0">
              <a:spcBef>
                <a:spcPts val="600"/>
              </a:spcBef>
              <a:spcAft>
                <a:spcPts val="600"/>
              </a:spcAft>
            </a:pPr>
            <a:r>
              <a:rPr lang="en-US" sz="1400" b="1" dirty="0"/>
              <a:t>Increasing border enforcement means that companies must also consider customs requirements </a:t>
            </a:r>
          </a:p>
          <a:p>
            <a:pPr lvl="1">
              <a:spcBef>
                <a:spcPts val="600"/>
              </a:spcBef>
              <a:spcAft>
                <a:spcPts val="600"/>
              </a:spcAft>
            </a:pPr>
            <a:r>
              <a:rPr lang="en-US" sz="1400" dirty="0"/>
              <a:t>Customs valuation is based on the legally defined “price paid or payable” which varies by jurisdiction</a:t>
            </a:r>
          </a:p>
          <a:p>
            <a:pPr lvl="1">
              <a:spcBef>
                <a:spcPts val="600"/>
              </a:spcBef>
              <a:spcAft>
                <a:spcPts val="600"/>
              </a:spcAft>
            </a:pPr>
            <a:r>
              <a:rPr lang="en-US" sz="1400" dirty="0"/>
              <a:t>“Transfer price” for income tax purposes will be different than “value for duty” calculated for customs purposes </a:t>
            </a:r>
          </a:p>
          <a:p>
            <a:pPr lvl="1">
              <a:spcBef>
                <a:spcPts val="600"/>
              </a:spcBef>
              <a:spcAft>
                <a:spcPts val="600"/>
              </a:spcAft>
            </a:pPr>
            <a:r>
              <a:rPr lang="en-US" sz="1400" dirty="0"/>
              <a:t>Income tax-driven transfer pricing models are not necessarily sufficient for compliance with customs valuation </a:t>
            </a:r>
          </a:p>
          <a:p>
            <a:pPr lvl="1">
              <a:spcBef>
                <a:spcPts val="600"/>
              </a:spcBef>
              <a:spcAft>
                <a:spcPts val="600"/>
              </a:spcAft>
            </a:pPr>
            <a:r>
              <a:rPr lang="en-US" sz="1400" dirty="0"/>
              <a:t>For services and intangibles, practices for that do not meet customs requirements can result in their inclusion in the dutiable value of imported goods</a:t>
            </a:r>
          </a:p>
          <a:p>
            <a:pPr lvl="0">
              <a:spcBef>
                <a:spcPts val="1200"/>
              </a:spcBef>
              <a:spcAft>
                <a:spcPts val="600"/>
              </a:spcAft>
            </a:pPr>
            <a:r>
              <a:rPr lang="en-US" sz="1600" dirty="0"/>
              <a:t>Base Erosion and Profit Shifting (“</a:t>
            </a:r>
            <a:r>
              <a:rPr lang="en-US" sz="1600" b="1" dirty="0"/>
              <a:t>BEPS</a:t>
            </a:r>
            <a:r>
              <a:rPr lang="en-US" sz="1600" dirty="0"/>
              <a:t>”) – G20 initiative to “rewrite rules of corporate international taxation to eliminate “gaps” </a:t>
            </a:r>
          </a:p>
          <a:p>
            <a:pPr lvl="1">
              <a:spcBef>
                <a:spcPts val="1200"/>
              </a:spcBef>
              <a:spcAft>
                <a:spcPts val="600"/>
              </a:spcAft>
            </a:pPr>
            <a:r>
              <a:rPr lang="en-US" sz="1400" dirty="0"/>
              <a:t>Action items include: Aligning TP Outcomes with Value Creation, TP Documentation and Country-by-Country Reporting</a:t>
            </a:r>
          </a:p>
          <a:p>
            <a:pPr>
              <a:spcBef>
                <a:spcPts val="1200"/>
              </a:spcBef>
              <a:spcAft>
                <a:spcPts val="600"/>
              </a:spcAft>
            </a:pPr>
            <a:r>
              <a:rPr lang="en-US" sz="1600" dirty="0"/>
              <a:t>The challenge is to develop a unified approach for income tax and customs that complies with the different requirements in all countries where your company does business</a:t>
            </a:r>
          </a:p>
          <a:p>
            <a:pPr marL="0" indent="0" algn="just">
              <a:spcBef>
                <a:spcPts val="600"/>
              </a:spcBef>
              <a:spcAft>
                <a:spcPts val="600"/>
              </a:spcAft>
              <a:buNone/>
              <a:defRPr/>
            </a:pPr>
            <a:endParaRPr lang="en-US" altLang="en-US" sz="1600" dirty="0">
              <a:ea typeface="ＭＳ Ｐゴシック" panose="020B0600070205080204" pitchFamily="34" charset="-128"/>
            </a:endParaRPr>
          </a:p>
          <a:p>
            <a:pPr marL="0" indent="0">
              <a:buNone/>
              <a:defRPr/>
            </a:pPr>
            <a:endParaRPr lang="en-US" altLang="en-US" sz="1800" b="1" dirty="0">
              <a:ea typeface="ＭＳ Ｐゴシック" panose="020B0600070205080204" pitchFamily="34" charset="-128"/>
            </a:endParaRPr>
          </a:p>
          <a:p>
            <a:pPr>
              <a:defRPr/>
            </a:pPr>
            <a:endParaRPr lang="en-US" altLang="en-US" sz="1800" b="1" dirty="0">
              <a:ea typeface="ＭＳ Ｐゴシック" panose="020B0600070205080204" pitchFamily="34" charset="-128"/>
            </a:endParaRPr>
          </a:p>
        </p:txBody>
      </p:sp>
      <p:sp>
        <p:nvSpPr>
          <p:cNvPr id="15364"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7AD9B918-013A-4ACF-A119-EE3DF528B2FF}" type="slidenum">
              <a:rPr lang="en-US" altLang="en-US" smtClean="0">
                <a:solidFill>
                  <a:schemeClr val="tx1"/>
                </a:solidFill>
                <a:latin typeface="Arial" panose="020B0604020202020204" pitchFamily="34" charset="0"/>
              </a:rPr>
              <a:pPr>
                <a:spcBef>
                  <a:spcPct val="0"/>
                </a:spcBef>
                <a:buClrTx/>
                <a:buFontTx/>
                <a:buNone/>
              </a:pPr>
              <a:t>2</a:t>
            </a:fld>
            <a:endParaRPr lang="en-US" altLang="en-US">
              <a:solidFill>
                <a:schemeClr val="tx1"/>
              </a:solidFill>
              <a:latin typeface="Arial" panose="020B0604020202020204" pitchFamily="34" charset="0"/>
            </a:endParaRPr>
          </a:p>
        </p:txBody>
      </p:sp>
      <p:pic>
        <p:nvPicPr>
          <p:cNvPr id="5" nam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spTree>
    <p:extLst>
      <p:ext uri="{BB962C8B-B14F-4D97-AF65-F5344CB8AC3E}">
        <p14:creationId xmlns:p14="http://schemas.microsoft.com/office/powerpoint/2010/main" val="37350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613AA-ED59-4EA3-BE3E-4FB407EDE364}"/>
              </a:ext>
            </a:extLst>
          </p:cNvPr>
          <p:cNvSpPr>
            <a:spLocks noGrp="1"/>
          </p:cNvSpPr>
          <p:nvPr>
            <p:ph type="title"/>
          </p:nvPr>
        </p:nvSpPr>
        <p:spPr>
          <a:xfrm>
            <a:off x="723013" y="419473"/>
            <a:ext cx="10757333" cy="480131"/>
          </a:xfrm>
        </p:spPr>
        <p:txBody>
          <a:bodyPr/>
          <a:lstStyle/>
          <a:p>
            <a:r>
              <a:rPr lang="en-US" sz="2800" b="1" dirty="0"/>
              <a:t>2. Establishing Circumstances of Sale (US)</a:t>
            </a:r>
          </a:p>
        </p:txBody>
      </p:sp>
      <p:pic>
        <p:nvPicPr>
          <p:cNvPr id="5" name="Content Placeholder 4">
            <a:extLst>
              <a:ext uri="{FF2B5EF4-FFF2-40B4-BE49-F238E27FC236}">
                <a16:creationId xmlns:a16="http://schemas.microsoft.com/office/drawing/2014/main" id="{89B3581F-BED0-4C3E-87D3-7AD5EE8085CD}"/>
              </a:ext>
            </a:extLst>
          </p:cNvPr>
          <p:cNvPicPr>
            <a:picLocks noGrp="1" noChangeAspect="1"/>
          </p:cNvPicPr>
          <p:nvPr>
            <p:ph sz="half" idx="1"/>
          </p:nvPr>
        </p:nvPicPr>
        <p:blipFill>
          <a:blip r:embed="rId2"/>
          <a:stretch>
            <a:fillRect/>
          </a:stretch>
        </p:blipFill>
        <p:spPr>
          <a:xfrm>
            <a:off x="3047326" y="1524000"/>
            <a:ext cx="5755123" cy="847417"/>
          </a:xfrm>
          <a:prstGeom prst="rect">
            <a:avLst/>
          </a:prstGeom>
        </p:spPr>
      </p:pic>
      <p:sp>
        <p:nvSpPr>
          <p:cNvPr id="4" name="Slide Number Placeholder 3">
            <a:extLst>
              <a:ext uri="{FF2B5EF4-FFF2-40B4-BE49-F238E27FC236}">
                <a16:creationId xmlns:a16="http://schemas.microsoft.com/office/drawing/2014/main" id="{F28571A4-756D-4D3F-AA22-CB893FFE2DBC}"/>
              </a:ext>
            </a:extLst>
          </p:cNvPr>
          <p:cNvSpPr>
            <a:spLocks noGrp="1"/>
          </p:cNvSpPr>
          <p:nvPr>
            <p:ph type="sldNum" sz="quarter" idx="18"/>
          </p:nvPr>
        </p:nvSpPr>
        <p:spPr/>
        <p:txBody>
          <a:bodyPr/>
          <a:lstStyle/>
          <a:p>
            <a:fld id="{8E22A6E6-357A-204A-8141-87424A8157F6}" type="slidenum">
              <a:rPr lang="en-US" smtClean="0"/>
              <a:pPr/>
              <a:t>20</a:t>
            </a:fld>
            <a:endParaRPr lang="en-US" dirty="0"/>
          </a:p>
        </p:txBody>
      </p:sp>
      <p:pic>
        <p:nvPicPr>
          <p:cNvPr id="6" name="Picture 5">
            <a:extLst>
              <a:ext uri="{FF2B5EF4-FFF2-40B4-BE49-F238E27FC236}">
                <a16:creationId xmlns:a16="http://schemas.microsoft.com/office/drawing/2014/main" id="{660BF396-76D6-4305-A555-61ABF225450E}"/>
              </a:ext>
            </a:extLst>
          </p:cNvPr>
          <p:cNvPicPr>
            <a:picLocks noChangeAspect="1"/>
          </p:cNvPicPr>
          <p:nvPr/>
        </p:nvPicPr>
        <p:blipFill>
          <a:blip r:embed="rId3"/>
          <a:stretch>
            <a:fillRect/>
          </a:stretch>
        </p:blipFill>
        <p:spPr>
          <a:xfrm>
            <a:off x="723013" y="2813222"/>
            <a:ext cx="8573387" cy="3340700"/>
          </a:xfrm>
          <a:prstGeom prst="rect">
            <a:avLst/>
          </a:prstGeom>
        </p:spPr>
      </p:pic>
      <p:pic>
        <p:nvPicPr>
          <p:cNvPr id="3" name="Picture 2">
            <a:extLst>
              <a:ext uri="{FF2B5EF4-FFF2-40B4-BE49-F238E27FC236}">
                <a16:creationId xmlns:a16="http://schemas.microsoft.com/office/drawing/2014/main" id="{931AD966-1E3B-459C-B568-0D37945FC3A1}"/>
              </a:ext>
            </a:extLst>
          </p:cNvPr>
          <p:cNvPicPr>
            <a:picLocks noChangeAspect="1"/>
          </p:cNvPicPr>
          <p:nvPr/>
        </p:nvPicPr>
        <p:blipFill>
          <a:blip r:embed="rId4"/>
          <a:stretch>
            <a:fillRect/>
          </a:stretch>
        </p:blipFill>
        <p:spPr>
          <a:xfrm>
            <a:off x="9971409" y="131191"/>
            <a:ext cx="1508937" cy="932388"/>
          </a:xfrm>
          <a:prstGeom prst="rect">
            <a:avLst/>
          </a:prstGeom>
        </p:spPr>
      </p:pic>
    </p:spTree>
    <p:extLst>
      <p:ext uri="{BB962C8B-B14F-4D97-AF65-F5344CB8AC3E}">
        <p14:creationId xmlns:p14="http://schemas.microsoft.com/office/powerpoint/2010/main" val="180441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title"/>
          </p:nvPr>
        </p:nvSpPr>
        <p:spPr>
          <a:xfrm>
            <a:off x="723013" y="447172"/>
            <a:ext cx="10757333" cy="424732"/>
          </a:xfrm>
        </p:spPr>
        <p:txBody>
          <a:bodyPr/>
          <a:lstStyle/>
          <a:p>
            <a:r>
              <a:rPr lang="en-US" altLang="en-US" sz="2400" b="1" dirty="0">
                <a:ea typeface="ＭＳ Ｐゴシック" panose="020B0600070205080204" pitchFamily="34" charset="-128"/>
              </a:rPr>
              <a:t>2. Establishing Circumstances of Sale (US)</a:t>
            </a:r>
          </a:p>
        </p:txBody>
      </p:sp>
      <p:sp>
        <p:nvSpPr>
          <p:cNvPr id="17409" name="Content Placeholder 1"/>
          <p:cNvSpPr>
            <a:spLocks noGrp="1"/>
          </p:cNvSpPr>
          <p:nvPr>
            <p:ph sz="half" idx="1"/>
          </p:nvPr>
        </p:nvSpPr>
        <p:spPr>
          <a:xfrm>
            <a:off x="300142" y="1361017"/>
            <a:ext cx="11237136" cy="5487143"/>
          </a:xfrm>
        </p:spPr>
        <p:txBody>
          <a:bodyPr/>
          <a:lstStyle/>
          <a:p>
            <a:pPr marL="571500" lvl="0" indent="-571500" defTabSz="1035050" fontAlgn="base">
              <a:lnSpc>
                <a:spcPct val="80000"/>
              </a:lnSpc>
              <a:spcBef>
                <a:spcPct val="100000"/>
              </a:spcBef>
              <a:spcAft>
                <a:spcPct val="0"/>
              </a:spcAft>
              <a:buClr>
                <a:srgbClr val="E48312"/>
              </a:buClr>
              <a:buSzPct val="150000"/>
              <a:buFont typeface="Wingdings" panose="05000000000000000000" pitchFamily="2" charset="2"/>
              <a:buChar char="v"/>
            </a:pPr>
            <a:r>
              <a:rPr lang="en-US" altLang="en-US" sz="1600" dirty="0">
                <a:ea typeface="ＭＳ Ｐゴシック" panose="020B0600070205080204" pitchFamily="34" charset="-128"/>
              </a:rPr>
              <a:t>  </a:t>
            </a:r>
            <a:r>
              <a:rPr lang="en-US" altLang="en-US" sz="3200" dirty="0">
                <a:solidFill>
                  <a:srgbClr val="404040"/>
                </a:solidFill>
                <a:latin typeface="Calibri" panose="020F0502020204030204"/>
                <a:ea typeface="+mn-ea"/>
                <a:cs typeface="+mn-cs"/>
              </a:rPr>
              <a:t>Circumstances-of-sale test  (COS)</a:t>
            </a:r>
          </a:p>
          <a:p>
            <a:pPr marL="687388" indent="-687388" defTabSz="1035050" fontAlgn="base">
              <a:lnSpc>
                <a:spcPct val="80000"/>
              </a:lnSpc>
              <a:spcBef>
                <a:spcPts val="1800"/>
              </a:spcBef>
              <a:spcAft>
                <a:spcPts val="450"/>
              </a:spcAft>
              <a:buClr>
                <a:srgbClr val="E48312"/>
              </a:buClr>
              <a:buSzTx/>
              <a:buFont typeface="Wingdings" panose="05000000000000000000" pitchFamily="2" charset="2"/>
              <a:buChar char="v"/>
            </a:pPr>
            <a:r>
              <a:rPr lang="en-US" altLang="en-US" dirty="0">
                <a:solidFill>
                  <a:srgbClr val="404040"/>
                </a:solidFill>
                <a:latin typeface="Calibri" panose="020F0502020204030204"/>
                <a:ea typeface="+mn-ea"/>
                <a:cs typeface="+mn-cs"/>
              </a:rPr>
              <a:t>Appraisement  . . .  pursuant to the </a:t>
            </a:r>
            <a:r>
              <a:rPr lang="en-US" altLang="en-US" dirty="0">
                <a:solidFill>
                  <a:srgbClr val="FF0000"/>
                </a:solidFill>
                <a:latin typeface="Calibri" panose="020F0502020204030204"/>
                <a:ea typeface="+mn-ea"/>
                <a:cs typeface="+mn-cs"/>
              </a:rPr>
              <a:t>transaction value method </a:t>
            </a:r>
            <a:r>
              <a:rPr lang="en-US" altLang="en-US" dirty="0">
                <a:solidFill>
                  <a:srgbClr val="404040"/>
                </a:solidFill>
                <a:latin typeface="Calibri" panose="020F0502020204030204"/>
                <a:ea typeface="+mn-ea"/>
                <a:cs typeface="+mn-cs"/>
              </a:rPr>
              <a:t>will be acceptable, even between related parties, if the price is settled:</a:t>
            </a:r>
          </a:p>
          <a:p>
            <a:pPr marL="1027113" lvl="1" indent="-344488" defTabSz="1035050" fontAlgn="base">
              <a:lnSpc>
                <a:spcPct val="80000"/>
              </a:lnSpc>
              <a:spcBef>
                <a:spcPts val="1800"/>
              </a:spcBef>
              <a:spcAft>
                <a:spcPts val="450"/>
              </a:spcAft>
              <a:buClr>
                <a:srgbClr val="E48312"/>
              </a:buClr>
              <a:buSzTx/>
              <a:buFont typeface="Courier New" panose="02070309020205020404" pitchFamily="49" charset="0"/>
              <a:buChar char="o"/>
            </a:pPr>
            <a:r>
              <a:rPr lang="en-US" altLang="en-US" dirty="0">
                <a:solidFill>
                  <a:srgbClr val="404040"/>
                </a:solidFill>
                <a:latin typeface="Calibri" panose="020F0502020204030204"/>
                <a:ea typeface="+mn-ea"/>
                <a:cs typeface="+mn-cs"/>
              </a:rPr>
              <a:t>"in a manner consistent with the </a:t>
            </a:r>
            <a:r>
              <a:rPr lang="en-US" altLang="en-US" u="sng" dirty="0">
                <a:solidFill>
                  <a:srgbClr val="404040"/>
                </a:solidFill>
                <a:latin typeface="Calibri" panose="020F0502020204030204"/>
                <a:ea typeface="+mn-ea"/>
                <a:cs typeface="+mn-cs"/>
              </a:rPr>
              <a:t>normal pricing practices of the industry</a:t>
            </a:r>
            <a:r>
              <a:rPr lang="en-US" altLang="en-US" dirty="0">
                <a:solidFill>
                  <a:srgbClr val="404040"/>
                </a:solidFill>
                <a:latin typeface="Calibri" panose="020F0502020204030204"/>
                <a:ea typeface="+mn-ea"/>
                <a:cs typeface="+mn-cs"/>
              </a:rPr>
              <a:t> in question (</a:t>
            </a:r>
            <a:r>
              <a:rPr lang="en-US" altLang="en-US" b="1" dirty="0">
                <a:solidFill>
                  <a:srgbClr val="404040"/>
                </a:solidFill>
                <a:latin typeface="Calibri" panose="020F0502020204030204"/>
                <a:ea typeface="+mn-ea"/>
                <a:cs typeface="+mn-cs"/>
              </a:rPr>
              <a:t>COS-1</a:t>
            </a:r>
            <a:r>
              <a:rPr lang="en-US" altLang="en-US" dirty="0">
                <a:solidFill>
                  <a:srgbClr val="404040"/>
                </a:solidFill>
                <a:latin typeface="Calibri" panose="020F0502020204030204"/>
                <a:ea typeface="+mn-ea"/>
                <a:cs typeface="+mn-cs"/>
              </a:rPr>
              <a:t>), or</a:t>
            </a:r>
          </a:p>
          <a:p>
            <a:pPr marL="1027113" lvl="1" indent="-344488" defTabSz="1035050" fontAlgn="base">
              <a:lnSpc>
                <a:spcPct val="80000"/>
              </a:lnSpc>
              <a:spcBef>
                <a:spcPts val="1800"/>
              </a:spcBef>
              <a:spcAft>
                <a:spcPts val="450"/>
              </a:spcAft>
              <a:buClr>
                <a:srgbClr val="E48312"/>
              </a:buClr>
              <a:buSzTx/>
              <a:buFont typeface="Courier New" panose="02070309020205020404" pitchFamily="49" charset="0"/>
              <a:buChar char="o"/>
            </a:pPr>
            <a:r>
              <a:rPr lang="en-US" altLang="en-US" dirty="0">
                <a:solidFill>
                  <a:srgbClr val="404040"/>
                </a:solidFill>
                <a:latin typeface="Calibri" panose="020F0502020204030204"/>
                <a:ea typeface="+mn-ea"/>
                <a:cs typeface="+mn-cs"/>
              </a:rPr>
              <a:t>the way the seller settles prices for sales to buyers who are </a:t>
            </a:r>
            <a:r>
              <a:rPr lang="en-US" altLang="en-US" u="sng" dirty="0">
                <a:solidFill>
                  <a:srgbClr val="404040"/>
                </a:solidFill>
                <a:latin typeface="Calibri" panose="020F0502020204030204"/>
                <a:ea typeface="+mn-ea"/>
                <a:cs typeface="+mn-cs"/>
              </a:rPr>
              <a:t>not related </a:t>
            </a:r>
            <a:r>
              <a:rPr lang="en-US" altLang="en-US" dirty="0">
                <a:solidFill>
                  <a:srgbClr val="404040"/>
                </a:solidFill>
                <a:latin typeface="Calibri" panose="020F0502020204030204"/>
                <a:ea typeface="+mn-ea"/>
                <a:cs typeface="+mn-cs"/>
              </a:rPr>
              <a:t>to him.” (</a:t>
            </a:r>
            <a:r>
              <a:rPr lang="en-US" altLang="en-US" b="1" dirty="0">
                <a:solidFill>
                  <a:srgbClr val="404040"/>
                </a:solidFill>
                <a:latin typeface="Calibri" panose="020F0502020204030204"/>
                <a:ea typeface="+mn-ea"/>
                <a:cs typeface="+mn-cs"/>
              </a:rPr>
              <a:t>COS-2</a:t>
            </a:r>
            <a:r>
              <a:rPr lang="en-US" altLang="en-US" dirty="0">
                <a:solidFill>
                  <a:srgbClr val="404040"/>
                </a:solidFill>
                <a:latin typeface="Calibri" panose="020F0502020204030204"/>
                <a:ea typeface="+mn-ea"/>
                <a:cs typeface="+mn-cs"/>
              </a:rPr>
              <a:t>), </a:t>
            </a:r>
          </a:p>
          <a:p>
            <a:pPr marL="1027113" lvl="1" indent="-344488" defTabSz="1035050" fontAlgn="base">
              <a:lnSpc>
                <a:spcPct val="80000"/>
              </a:lnSpc>
              <a:spcBef>
                <a:spcPts val="1800"/>
              </a:spcBef>
              <a:spcAft>
                <a:spcPct val="0"/>
              </a:spcAft>
              <a:buClr>
                <a:srgbClr val="E48312"/>
              </a:buClr>
              <a:buSzPct val="100000"/>
              <a:buFont typeface="Courier New" panose="02070309020205020404" pitchFamily="49" charset="0"/>
              <a:buChar char="o"/>
            </a:pPr>
            <a:r>
              <a:rPr lang="en-US" altLang="en-US" dirty="0">
                <a:solidFill>
                  <a:srgbClr val="404040"/>
                </a:solidFill>
                <a:latin typeface="Calibri" panose="020F0502020204030204"/>
                <a:ea typeface="+mn-ea"/>
                <a:cs typeface="+mn-cs"/>
              </a:rPr>
              <a:t>Using the “all costs plus profit” method (COS-3) (CBP -- COS-3 “is the most objective method of meeting the circumstances of sale test when there are no sales to an unrelated buyer.” )</a:t>
            </a:r>
          </a:p>
          <a:p>
            <a:pPr marL="1027113" lvl="1" indent="-344488" defTabSz="1035050" fontAlgn="base">
              <a:lnSpc>
                <a:spcPct val="80000"/>
              </a:lnSpc>
              <a:spcBef>
                <a:spcPts val="1800"/>
              </a:spcBef>
              <a:spcAft>
                <a:spcPct val="0"/>
              </a:spcAft>
              <a:buClr>
                <a:srgbClr val="E48312"/>
              </a:buClr>
              <a:buSzPct val="100000"/>
              <a:buFont typeface="Courier New" panose="02070309020205020404" pitchFamily="49" charset="0"/>
              <a:buChar char="o"/>
            </a:pPr>
            <a:r>
              <a:rPr lang="en-US" altLang="en-US" dirty="0">
                <a:solidFill>
                  <a:srgbClr val="404040"/>
                </a:solidFill>
                <a:latin typeface="Calibri" panose="020F0502020204030204"/>
                <a:ea typeface="+mn-ea"/>
                <a:cs typeface="+mn-cs"/>
              </a:rPr>
              <a:t>Other method, such as an </a:t>
            </a:r>
            <a:r>
              <a:rPr lang="en-US" altLang="en-US" dirty="0">
                <a:solidFill>
                  <a:srgbClr val="FF0000"/>
                </a:solidFill>
                <a:latin typeface="Calibri" panose="020F0502020204030204"/>
                <a:ea typeface="+mn-ea"/>
                <a:cs typeface="+mn-cs"/>
              </a:rPr>
              <a:t>acceptable</a:t>
            </a:r>
            <a:r>
              <a:rPr lang="en-US" altLang="en-US" dirty="0">
                <a:solidFill>
                  <a:srgbClr val="404040"/>
                </a:solidFill>
                <a:latin typeface="Calibri" panose="020F0502020204030204"/>
                <a:ea typeface="+mn-ea"/>
                <a:cs typeface="+mn-cs"/>
              </a:rPr>
              <a:t> transfer pricing agreement. </a:t>
            </a:r>
          </a:p>
          <a:p>
            <a:pPr marL="0" indent="0" algn="just">
              <a:buNone/>
              <a:defRPr/>
            </a:pPr>
            <a:endParaRPr lang="en-US" altLang="en-US" sz="1600" dirty="0">
              <a:solidFill>
                <a:srgbClr val="FF0000"/>
              </a:solidFill>
              <a:ea typeface="ＭＳ Ｐゴシック" panose="020B0600070205080204" pitchFamily="34" charset="-128"/>
            </a:endParaRPr>
          </a:p>
          <a:p>
            <a:pPr marL="0" indent="0">
              <a:buNone/>
              <a:defRPr/>
            </a:pPr>
            <a:endParaRPr lang="en-US" altLang="en-US" sz="1600" dirty="0">
              <a:ea typeface="ＭＳ Ｐゴシック" panose="020B0600070205080204" pitchFamily="34" charset="-128"/>
            </a:endParaRPr>
          </a:p>
        </p:txBody>
      </p:sp>
      <p:sp>
        <p:nvSpPr>
          <p:cNvPr id="19461"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32F583A5-276C-4840-9891-67E87B4F2D35}" type="slidenum">
              <a:rPr lang="en-US" altLang="en-US" smtClean="0">
                <a:solidFill>
                  <a:schemeClr val="tx1"/>
                </a:solidFill>
                <a:latin typeface="Arial" panose="020B0604020202020204" pitchFamily="34" charset="0"/>
              </a:rPr>
              <a:pPr>
                <a:spcBef>
                  <a:spcPct val="0"/>
                </a:spcBef>
                <a:buClrTx/>
                <a:buFontTx/>
                <a:buNone/>
              </a:pPr>
              <a:t>21</a:t>
            </a:fld>
            <a:endParaRPr lang="en-US" altLang="en-US">
              <a:solidFill>
                <a:schemeClr val="tx1"/>
              </a:solidFill>
              <a:latin typeface="Arial" panose="020B0604020202020204" pitchFamily="34" charset="0"/>
            </a:endParaRPr>
          </a:p>
        </p:txBody>
      </p:sp>
      <p:pic>
        <p:nvPicPr>
          <p:cNvPr id="2" name="Picture 1">
            <a:extLst>
              <a:ext uri="{FF2B5EF4-FFF2-40B4-BE49-F238E27FC236}">
                <a16:creationId xmlns:a16="http://schemas.microsoft.com/office/drawing/2014/main" id="{0020E62D-27E1-4A36-87FE-7CA51162B043}"/>
              </a:ext>
            </a:extLst>
          </p:cNvPr>
          <p:cNvPicPr>
            <a:picLocks noChangeAspect="1"/>
          </p:cNvPicPr>
          <p:nvPr/>
        </p:nvPicPr>
        <p:blipFill>
          <a:blip r:embed="rId2"/>
          <a:stretch>
            <a:fillRect/>
          </a:stretch>
        </p:blipFill>
        <p:spPr>
          <a:xfrm>
            <a:off x="9829800" y="71541"/>
            <a:ext cx="1650546" cy="1019889"/>
          </a:xfrm>
          <a:prstGeom prst="rect">
            <a:avLst/>
          </a:prstGeom>
        </p:spPr>
      </p:pic>
    </p:spTree>
    <p:extLst>
      <p:ext uri="{BB962C8B-B14F-4D97-AF65-F5344CB8AC3E}">
        <p14:creationId xmlns:p14="http://schemas.microsoft.com/office/powerpoint/2010/main" val="1611516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2"/>
          <p:cNvSpPr>
            <a:spLocks noGrp="1"/>
          </p:cNvSpPr>
          <p:nvPr>
            <p:ph type="title"/>
          </p:nvPr>
        </p:nvSpPr>
        <p:spPr>
          <a:xfrm>
            <a:off x="723013" y="280974"/>
            <a:ext cx="10757333" cy="757130"/>
          </a:xfrm>
        </p:spPr>
        <p:txBody>
          <a:bodyPr/>
          <a:lstStyle/>
          <a:p>
            <a:pPr>
              <a:spcBef>
                <a:spcPts val="1600"/>
              </a:spcBef>
            </a:pPr>
            <a:r>
              <a:rPr lang="en-US" altLang="en-US" sz="2400" b="1" dirty="0">
                <a:ea typeface="ＭＳ Ｐゴシック" panose="020B0600070205080204" pitchFamily="34" charset="-128"/>
              </a:rPr>
              <a:t>3</a:t>
            </a:r>
            <a:r>
              <a:rPr lang="en-US" altLang="en-US" sz="2400" b="1" dirty="0" smtClean="0">
                <a:ea typeface="ＭＳ Ｐゴシック" panose="020B0600070205080204" pitchFamily="34" charset="-128"/>
              </a:rPr>
              <a:t>. Documentation - Acceptability </a:t>
            </a:r>
            <a:r>
              <a:rPr lang="en-US" altLang="en-US" sz="2400" b="1" dirty="0">
                <a:ea typeface="ＭＳ Ｐゴシック" panose="020B0600070205080204" pitchFamily="34" charset="-128"/>
              </a:rPr>
              <a:t>of Transfer Pricing Agreements (US)</a:t>
            </a:r>
          </a:p>
        </p:txBody>
      </p:sp>
      <p:sp>
        <p:nvSpPr>
          <p:cNvPr id="20482" name="Content Placeholder 1"/>
          <p:cNvSpPr>
            <a:spLocks noGrp="1"/>
          </p:cNvSpPr>
          <p:nvPr>
            <p:ph sz="half" idx="1"/>
          </p:nvPr>
        </p:nvSpPr>
        <p:spPr>
          <a:xfrm>
            <a:off x="475488" y="1447800"/>
            <a:ext cx="11237136" cy="6538200"/>
          </a:xfrm>
        </p:spPr>
        <p:txBody>
          <a:bodyPr/>
          <a:lstStyle/>
          <a:p>
            <a:pPr marL="365760" lvl="0" indent="-365760" defTabSz="1036290">
              <a:spcBef>
                <a:spcPts val="1200"/>
              </a:spcBef>
              <a:buClr>
                <a:srgbClr val="E48312"/>
              </a:buClr>
              <a:buSzPct val="100000"/>
              <a:buFont typeface="Wingdings" panose="05000000000000000000" pitchFamily="2" charset="2"/>
              <a:buChar char="v"/>
              <a:defRPr/>
            </a:pPr>
            <a:r>
              <a:rPr lang="en-US" altLang="en-US" sz="1800" dirty="0">
                <a:ea typeface="ＭＳ Ｐゴシック" panose="020B0600070205080204" pitchFamily="34" charset="-128"/>
              </a:rPr>
              <a:t>  </a:t>
            </a:r>
            <a:r>
              <a:rPr lang="en-US" altLang="en-US" dirty="0">
                <a:solidFill>
                  <a:srgbClr val="000000">
                    <a:lumMod val="75000"/>
                    <a:lumOff val="25000"/>
                  </a:srgbClr>
                </a:solidFill>
                <a:latin typeface="Calibri" panose="020F0502020204030204"/>
                <a:ea typeface="+mn-ea"/>
                <a:cs typeface="+mn-cs"/>
              </a:rPr>
              <a:t>Related Parties </a:t>
            </a:r>
            <a:r>
              <a:rPr lang="en-US" altLang="en-US" b="1" u="sng" dirty="0">
                <a:solidFill>
                  <a:srgbClr val="000000">
                    <a:lumMod val="75000"/>
                    <a:lumOff val="25000"/>
                  </a:srgbClr>
                </a:solidFill>
                <a:latin typeface="Calibri" panose="020F0502020204030204"/>
                <a:ea typeface="+mn-ea"/>
                <a:cs typeface="+mn-cs"/>
              </a:rPr>
              <a:t>may</a:t>
            </a:r>
            <a:r>
              <a:rPr lang="en-US" altLang="en-US" dirty="0">
                <a:solidFill>
                  <a:srgbClr val="000000">
                    <a:lumMod val="75000"/>
                    <a:lumOff val="25000"/>
                  </a:srgbClr>
                </a:solidFill>
                <a:latin typeface="Calibri" panose="020F0502020204030204"/>
                <a:ea typeface="+mn-ea"/>
                <a:cs typeface="+mn-cs"/>
              </a:rPr>
              <a:t> have:</a:t>
            </a:r>
          </a:p>
          <a:p>
            <a:pPr marL="731520" lvl="1" indent="-365760" defTabSz="1036290">
              <a:lnSpc>
                <a:spcPct val="100000"/>
              </a:lnSpc>
              <a:spcBef>
                <a:spcPts val="1200"/>
              </a:spcBef>
              <a:buClr>
                <a:srgbClr val="E48312"/>
              </a:buClr>
              <a:buSzTx/>
              <a:buFont typeface="Courier New" panose="02070309020205020404" pitchFamily="49" charset="0"/>
              <a:buChar char="o"/>
              <a:defRPr/>
            </a:pPr>
            <a:r>
              <a:rPr lang="en-US" altLang="en-US" sz="2000" dirty="0">
                <a:solidFill>
                  <a:srgbClr val="000000">
                    <a:lumMod val="75000"/>
                    <a:lumOff val="25000"/>
                  </a:srgbClr>
                </a:solidFill>
                <a:latin typeface="Calibri" panose="020F0502020204030204"/>
                <a:ea typeface="+mn-ea"/>
                <a:cs typeface="+mn-cs"/>
              </a:rPr>
              <a:t>Informal understanding on how prices are set</a:t>
            </a:r>
          </a:p>
          <a:p>
            <a:pPr marL="731520" lvl="1" indent="-365760" defTabSz="1036290">
              <a:lnSpc>
                <a:spcPct val="100000"/>
              </a:lnSpc>
              <a:spcBef>
                <a:spcPts val="1200"/>
              </a:spcBef>
              <a:buClr>
                <a:srgbClr val="E48312"/>
              </a:buClr>
              <a:buSzTx/>
              <a:buFont typeface="Courier New" panose="02070309020205020404" pitchFamily="49" charset="0"/>
              <a:buChar char="o"/>
              <a:defRPr/>
            </a:pPr>
            <a:r>
              <a:rPr lang="en-US" altLang="en-US" sz="2000" dirty="0">
                <a:solidFill>
                  <a:srgbClr val="000000">
                    <a:lumMod val="75000"/>
                    <a:lumOff val="25000"/>
                  </a:srgbClr>
                </a:solidFill>
                <a:latin typeface="Calibri" panose="020F0502020204030204"/>
                <a:ea typeface="+mn-ea"/>
                <a:cs typeface="+mn-cs"/>
              </a:rPr>
              <a:t>Written agreement</a:t>
            </a:r>
          </a:p>
          <a:p>
            <a:pPr marL="731520" lvl="1" indent="-365760" defTabSz="1036290">
              <a:lnSpc>
                <a:spcPct val="100000"/>
              </a:lnSpc>
              <a:spcBef>
                <a:spcPts val="1200"/>
              </a:spcBef>
              <a:buClr>
                <a:srgbClr val="E48312"/>
              </a:buClr>
              <a:buSzTx/>
              <a:buFont typeface="Courier New" panose="02070309020205020404" pitchFamily="49" charset="0"/>
              <a:buChar char="o"/>
              <a:defRPr/>
            </a:pPr>
            <a:r>
              <a:rPr lang="en-US" altLang="en-US" sz="2000" dirty="0">
                <a:solidFill>
                  <a:srgbClr val="000000">
                    <a:lumMod val="75000"/>
                    <a:lumOff val="25000"/>
                  </a:srgbClr>
                </a:solidFill>
                <a:latin typeface="Calibri" panose="020F0502020204030204"/>
                <a:ea typeface="+mn-ea"/>
                <a:cs typeface="+mn-cs"/>
              </a:rPr>
              <a:t>Prices may be based on a “transfer pricing study”</a:t>
            </a:r>
          </a:p>
          <a:p>
            <a:pPr marL="731520" lvl="1" indent="-365760" defTabSz="1036290">
              <a:lnSpc>
                <a:spcPct val="100000"/>
              </a:lnSpc>
              <a:spcBef>
                <a:spcPts val="1200"/>
              </a:spcBef>
              <a:buClr>
                <a:srgbClr val="E48312"/>
              </a:buClr>
              <a:buSzTx/>
              <a:buFont typeface="Courier New" panose="02070309020205020404" pitchFamily="49" charset="0"/>
              <a:buChar char="o"/>
              <a:defRPr/>
            </a:pPr>
            <a:r>
              <a:rPr lang="en-US" altLang="en-US" sz="2000" dirty="0">
                <a:solidFill>
                  <a:srgbClr val="000000">
                    <a:lumMod val="75000"/>
                    <a:lumOff val="25000"/>
                  </a:srgbClr>
                </a:solidFill>
                <a:latin typeface="Calibri" panose="020F0502020204030204"/>
                <a:ea typeface="+mn-ea"/>
                <a:cs typeface="+mn-cs"/>
              </a:rPr>
              <a:t>Study may look at how other companies do business, allocate costs, and identify and allocated profits.</a:t>
            </a:r>
          </a:p>
          <a:p>
            <a:pPr marL="731520" lvl="1" indent="-365760" defTabSz="1036290">
              <a:lnSpc>
                <a:spcPct val="100000"/>
              </a:lnSpc>
              <a:spcBef>
                <a:spcPts val="1200"/>
              </a:spcBef>
              <a:buClr>
                <a:srgbClr val="E48312"/>
              </a:buClr>
              <a:buSzTx/>
              <a:buFont typeface="Courier New" panose="02070309020205020404" pitchFamily="49" charset="0"/>
              <a:buChar char="o"/>
              <a:defRPr/>
            </a:pPr>
            <a:r>
              <a:rPr lang="en-US" altLang="en-US" sz="2000" dirty="0">
                <a:solidFill>
                  <a:srgbClr val="000000">
                    <a:lumMod val="75000"/>
                    <a:lumOff val="25000"/>
                  </a:srgbClr>
                </a:solidFill>
                <a:latin typeface="Calibri" panose="020F0502020204030204"/>
                <a:ea typeface="+mn-ea"/>
                <a:cs typeface="+mn-cs"/>
              </a:rPr>
              <a:t>Advanced Pricing Agreements with one or more taxing authorities in affected jurisdictions</a:t>
            </a:r>
          </a:p>
          <a:p>
            <a:pPr marL="365760" lvl="0" indent="-365760" defTabSz="1036290">
              <a:spcBef>
                <a:spcPct val="100000"/>
              </a:spcBef>
              <a:buClr>
                <a:srgbClr val="E48312"/>
              </a:buClr>
              <a:buSzPct val="100000"/>
              <a:buFont typeface="Wingdings" panose="05000000000000000000" pitchFamily="2" charset="2"/>
              <a:buChar char="v"/>
              <a:defRPr/>
            </a:pPr>
            <a:r>
              <a:rPr lang="en-US" altLang="en-US" dirty="0">
                <a:solidFill>
                  <a:srgbClr val="000000">
                    <a:lumMod val="75000"/>
                    <a:lumOff val="25000"/>
                  </a:srgbClr>
                </a:solidFill>
                <a:latin typeface="Calibri" panose="020F0502020204030204"/>
                <a:ea typeface="+mn-ea"/>
                <a:cs typeface="+mn-cs"/>
              </a:rPr>
              <a:t>Transfer prices can be:</a:t>
            </a:r>
          </a:p>
          <a:p>
            <a:pPr marL="800100" lvl="1" indent="-342900" defTabSz="1036290">
              <a:spcBef>
                <a:spcPts val="1200"/>
              </a:spcBef>
              <a:spcAft>
                <a:spcPts val="453"/>
              </a:spcAft>
              <a:buClr>
                <a:srgbClr val="E48312"/>
              </a:buClr>
              <a:buSzTx/>
              <a:buFont typeface="Courier New" panose="02070309020205020404" pitchFamily="49" charset="0"/>
              <a:buChar char="o"/>
              <a:defRPr/>
            </a:pPr>
            <a:r>
              <a:rPr lang="en-US" altLang="en-US" sz="2000" dirty="0">
                <a:solidFill>
                  <a:srgbClr val="000000">
                    <a:lumMod val="75000"/>
                    <a:lumOff val="25000"/>
                  </a:srgbClr>
                </a:solidFill>
                <a:latin typeface="Calibri" panose="020F0502020204030204"/>
                <a:ea typeface="+mn-ea"/>
                <a:cs typeface="+mn-cs"/>
              </a:rPr>
              <a:t>Fixed, or</a:t>
            </a:r>
          </a:p>
          <a:p>
            <a:pPr marL="800100" lvl="1" indent="-342900" defTabSz="1036290">
              <a:spcBef>
                <a:spcPts val="227"/>
              </a:spcBef>
              <a:spcAft>
                <a:spcPts val="453"/>
              </a:spcAft>
              <a:buClr>
                <a:srgbClr val="E48312"/>
              </a:buClr>
              <a:buSzTx/>
              <a:buFont typeface="Courier New" panose="02070309020205020404" pitchFamily="49" charset="0"/>
              <a:buChar char="o"/>
              <a:defRPr/>
            </a:pPr>
            <a:r>
              <a:rPr lang="en-US" altLang="en-US" sz="2000" u="sng" dirty="0">
                <a:solidFill>
                  <a:srgbClr val="000000">
                    <a:lumMod val="75000"/>
                    <a:lumOff val="25000"/>
                  </a:srgbClr>
                </a:solidFill>
                <a:latin typeface="Calibri" panose="020F0502020204030204"/>
                <a:ea typeface="+mn-ea"/>
                <a:cs typeface="+mn-cs"/>
              </a:rPr>
              <a:t>adjusted</a:t>
            </a:r>
            <a:r>
              <a:rPr lang="en-US" altLang="en-US" sz="2000" dirty="0">
                <a:solidFill>
                  <a:srgbClr val="000000">
                    <a:lumMod val="75000"/>
                    <a:lumOff val="25000"/>
                  </a:srgbClr>
                </a:solidFill>
                <a:latin typeface="Calibri" panose="020F0502020204030204"/>
                <a:ea typeface="+mn-ea"/>
                <a:cs typeface="+mn-cs"/>
              </a:rPr>
              <a:t> after importation to change profit and cost allocations</a:t>
            </a:r>
          </a:p>
          <a:p>
            <a:pPr marL="1257300" lvl="2" indent="-342900" defTabSz="1036290">
              <a:spcBef>
                <a:spcPts val="227"/>
              </a:spcBef>
              <a:spcAft>
                <a:spcPts val="453"/>
              </a:spcAft>
              <a:buClr>
                <a:srgbClr val="E48312"/>
              </a:buClr>
              <a:buSzTx/>
              <a:buFont typeface="Courier New" panose="02070309020205020404" pitchFamily="49" charset="0"/>
              <a:buChar char="o"/>
              <a:defRPr/>
            </a:pPr>
            <a:r>
              <a:rPr lang="en-US" altLang="en-US" sz="1600" dirty="0">
                <a:solidFill>
                  <a:srgbClr val="000000">
                    <a:lumMod val="75000"/>
                    <a:lumOff val="25000"/>
                  </a:srgbClr>
                </a:solidFill>
                <a:latin typeface="Calibri" panose="020F0502020204030204"/>
                <a:ea typeface="+mn-ea"/>
                <a:cs typeface="+mn-cs"/>
              </a:rPr>
              <a:t>Requires a two part analysis (is TP acceptable TV?  Are adjustments acceptable? )</a:t>
            </a:r>
          </a:p>
          <a:p>
            <a:pPr marL="342900" lvl="1" indent="-342900"/>
            <a:endParaRPr lang="en-US" altLang="en-US" sz="1800" dirty="0">
              <a:ea typeface="ＭＳ Ｐゴシック" panose="020B0600070205080204" pitchFamily="34" charset="-128"/>
            </a:endParaRPr>
          </a:p>
          <a:p>
            <a:pPr marL="342900" lvl="1" indent="-342900"/>
            <a:endParaRPr lang="en-US" altLang="en-US" sz="1800" dirty="0">
              <a:ea typeface="ＭＳ Ｐゴシック" panose="020B0600070205080204" pitchFamily="34" charset="-128"/>
            </a:endParaRPr>
          </a:p>
          <a:p>
            <a:pPr marL="342900" lvl="1" indent="-342900"/>
            <a:endParaRPr lang="en-US" altLang="en-US" sz="1800" dirty="0">
              <a:ea typeface="ＭＳ Ｐゴシック" panose="020B0600070205080204" pitchFamily="34" charset="-128"/>
            </a:endParaRPr>
          </a:p>
          <a:p>
            <a:pPr marL="342900" lvl="1" indent="-342900"/>
            <a:endParaRPr lang="en-US" altLang="en-US" sz="1800" dirty="0">
              <a:ea typeface="ＭＳ Ｐゴシック" panose="020B0600070205080204" pitchFamily="34" charset="-128"/>
            </a:endParaRPr>
          </a:p>
          <a:p>
            <a:pPr marL="342900" lvl="1" indent="-342900"/>
            <a:endParaRPr lang="en-US" altLang="en-US" sz="1800" dirty="0">
              <a:ea typeface="ＭＳ Ｐゴシック" panose="020B0600070205080204" pitchFamily="34" charset="-128"/>
            </a:endParaRPr>
          </a:p>
        </p:txBody>
      </p:sp>
      <p:sp>
        <p:nvSpPr>
          <p:cNvPr id="20484"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AF28E310-210D-4F81-9315-E4D29070D2A2}" type="slidenum">
              <a:rPr lang="en-US" altLang="en-US" smtClean="0">
                <a:solidFill>
                  <a:schemeClr val="tx1"/>
                </a:solidFill>
                <a:latin typeface="Arial" panose="020B0604020202020204" pitchFamily="34" charset="0"/>
              </a:rPr>
              <a:pPr>
                <a:spcBef>
                  <a:spcPct val="0"/>
                </a:spcBef>
                <a:buClrTx/>
                <a:buFontTx/>
                <a:buNone/>
              </a:pPr>
              <a:t>22</a:t>
            </a:fld>
            <a:endParaRPr lang="en-US" altLang="en-US">
              <a:solidFill>
                <a:schemeClr val="tx1"/>
              </a:solidFill>
              <a:latin typeface="Arial" panose="020B0604020202020204" pitchFamily="34" charset="0"/>
            </a:endParaRPr>
          </a:p>
        </p:txBody>
      </p:sp>
      <p:pic>
        <p:nvPicPr>
          <p:cNvPr id="2" name="Picture 1">
            <a:extLst>
              <a:ext uri="{FF2B5EF4-FFF2-40B4-BE49-F238E27FC236}">
                <a16:creationId xmlns:a16="http://schemas.microsoft.com/office/drawing/2014/main" id="{A3CBA7C5-4936-4D28-92C5-F5D995870D88}"/>
              </a:ext>
            </a:extLst>
          </p:cNvPr>
          <p:cNvPicPr>
            <a:picLocks noChangeAspect="1"/>
          </p:cNvPicPr>
          <p:nvPr/>
        </p:nvPicPr>
        <p:blipFill>
          <a:blip r:embed="rId2"/>
          <a:stretch>
            <a:fillRect/>
          </a:stretch>
        </p:blipFill>
        <p:spPr>
          <a:xfrm>
            <a:off x="10189479" y="36922"/>
            <a:ext cx="1554568" cy="960584"/>
          </a:xfrm>
          <a:prstGeom prst="rect">
            <a:avLst/>
          </a:prstGeom>
        </p:spPr>
      </p:pic>
    </p:spTree>
    <p:extLst>
      <p:ext uri="{BB962C8B-B14F-4D97-AF65-F5344CB8AC3E}">
        <p14:creationId xmlns:p14="http://schemas.microsoft.com/office/powerpoint/2010/main" val="719766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C34A6-D8C7-4108-867D-43F5F9F9F774}"/>
              </a:ext>
            </a:extLst>
          </p:cNvPr>
          <p:cNvSpPr>
            <a:spLocks noGrp="1"/>
          </p:cNvSpPr>
          <p:nvPr>
            <p:ph type="title"/>
          </p:nvPr>
        </p:nvSpPr>
        <p:spPr>
          <a:xfrm>
            <a:off x="228601" y="435389"/>
            <a:ext cx="9525000" cy="424732"/>
          </a:xfrm>
        </p:spPr>
        <p:txBody>
          <a:bodyPr/>
          <a:lstStyle/>
          <a:p>
            <a:r>
              <a:rPr lang="en-US" altLang="en-US" sz="2400" b="1" dirty="0">
                <a:ea typeface="ＭＳ Ｐゴシック" panose="020B0600070205080204" pitchFamily="34" charset="-128"/>
              </a:rPr>
              <a:t>3</a:t>
            </a:r>
            <a:r>
              <a:rPr lang="en-US" altLang="en-US" sz="2400" b="1" dirty="0" smtClean="0">
                <a:ea typeface="ＭＳ Ｐゴシック" panose="020B0600070205080204" pitchFamily="34" charset="-128"/>
              </a:rPr>
              <a:t>. </a:t>
            </a:r>
            <a:r>
              <a:rPr lang="en-US" altLang="en-US" sz="2400" b="1" dirty="0">
                <a:ea typeface="ＭＳ Ｐゴシック" panose="020B0600070205080204" pitchFamily="34" charset="-128"/>
              </a:rPr>
              <a:t>Acceptability of Transfer Pricing Agreements (US)</a:t>
            </a:r>
            <a:endParaRPr lang="en-US" sz="2400" b="1" dirty="0"/>
          </a:p>
        </p:txBody>
      </p:sp>
      <p:sp>
        <p:nvSpPr>
          <p:cNvPr id="3" name="Content Placeholder 2">
            <a:extLst>
              <a:ext uri="{FF2B5EF4-FFF2-40B4-BE49-F238E27FC236}">
                <a16:creationId xmlns:a16="http://schemas.microsoft.com/office/drawing/2014/main" id="{6D7680BB-329D-42FE-9FE8-7E11D837B854}"/>
              </a:ext>
            </a:extLst>
          </p:cNvPr>
          <p:cNvSpPr>
            <a:spLocks noGrp="1"/>
          </p:cNvSpPr>
          <p:nvPr>
            <p:ph sz="half" idx="1"/>
          </p:nvPr>
        </p:nvSpPr>
        <p:spPr>
          <a:xfrm>
            <a:off x="475488" y="1524000"/>
            <a:ext cx="11237136" cy="5076984"/>
          </a:xfrm>
        </p:spPr>
        <p:txBody>
          <a:bodyPr/>
          <a:lstStyle/>
          <a:p>
            <a:pPr marL="457200" lvl="0" indent="-457200" defTabSz="1035050" fontAlgn="base">
              <a:lnSpc>
                <a:spcPct val="100000"/>
              </a:lnSpc>
              <a:spcBef>
                <a:spcPct val="50000"/>
              </a:spcBef>
              <a:spcAft>
                <a:spcPct val="0"/>
              </a:spcAft>
              <a:buClr>
                <a:srgbClr val="E48312"/>
              </a:buClr>
              <a:buSzPct val="100000"/>
              <a:buFont typeface="Wingdings" panose="05000000000000000000" pitchFamily="2" charset="2"/>
              <a:buChar char="v"/>
            </a:pPr>
            <a:r>
              <a:rPr lang="en-US" altLang="en-US" sz="2800" dirty="0">
                <a:solidFill>
                  <a:srgbClr val="404040"/>
                </a:solidFill>
                <a:latin typeface="Calibri" panose="020F0502020204030204"/>
                <a:ea typeface="+mn-ea"/>
                <a:cs typeface="+mn-cs"/>
              </a:rPr>
              <a:t>HQ 546979, August 30, 2000</a:t>
            </a:r>
          </a:p>
          <a:p>
            <a:pPr marL="800100" lvl="1" indent="-342900" defTabSz="1035050" fontAlgn="base">
              <a:lnSpc>
                <a:spcPct val="100000"/>
              </a:lnSpc>
              <a:spcBef>
                <a:spcPct val="50000"/>
              </a:spcBef>
              <a:spcAft>
                <a:spcPts val="450"/>
              </a:spcAft>
              <a:buClr>
                <a:srgbClr val="E48312"/>
              </a:buClr>
              <a:buSzTx/>
              <a:buFont typeface="Courier New" panose="02070309020205020404" pitchFamily="49" charset="0"/>
              <a:buChar char="o"/>
            </a:pPr>
            <a:r>
              <a:rPr lang="en-US" altLang="en-US" dirty="0">
                <a:solidFill>
                  <a:srgbClr val="404040"/>
                </a:solidFill>
                <a:latin typeface="Calibri" panose="020F0502020204030204"/>
                <a:ea typeface="+mn-ea"/>
                <a:cs typeface="+mn-cs"/>
              </a:rPr>
              <a:t>“While the goal of both the [</a:t>
            </a:r>
            <a:r>
              <a:rPr lang="en-US" altLang="en-US" dirty="0">
                <a:solidFill>
                  <a:srgbClr val="0340EB"/>
                </a:solidFill>
                <a:latin typeface="Calibri" panose="020F0502020204030204"/>
                <a:ea typeface="+mn-ea"/>
                <a:cs typeface="+mn-cs"/>
              </a:rPr>
              <a:t>Customs Value Law] </a:t>
            </a:r>
            <a:r>
              <a:rPr lang="en-US" altLang="en-US" dirty="0">
                <a:solidFill>
                  <a:srgbClr val="404040"/>
                </a:solidFill>
                <a:latin typeface="Calibri" panose="020F0502020204030204"/>
                <a:ea typeface="+mn-ea"/>
                <a:cs typeface="+mn-cs"/>
              </a:rPr>
              <a:t>and section 482 of the Tax Code is to ensure that the transactions between related parties are at arms length, </a:t>
            </a:r>
            <a:r>
              <a:rPr lang="en-US" altLang="en-US" dirty="0">
                <a:solidFill>
                  <a:srgbClr val="0340EB"/>
                </a:solidFill>
                <a:latin typeface="Calibri" panose="020F0502020204030204"/>
                <a:ea typeface="+mn-ea"/>
                <a:cs typeface="+mn-cs"/>
              </a:rPr>
              <a:t>the method of making that determination is different</a:t>
            </a:r>
            <a:r>
              <a:rPr lang="en-US" altLang="en-US" dirty="0">
                <a:solidFill>
                  <a:srgbClr val="404040"/>
                </a:solidFill>
                <a:latin typeface="Calibri" panose="020F0502020204030204"/>
                <a:ea typeface="+mn-ea"/>
                <a:cs typeface="+mn-cs"/>
              </a:rPr>
              <a:t> under each law.”</a:t>
            </a:r>
          </a:p>
          <a:p>
            <a:pPr marL="800100" lvl="1" indent="-342900" defTabSz="1035050" fontAlgn="base">
              <a:lnSpc>
                <a:spcPct val="100000"/>
              </a:lnSpc>
              <a:spcBef>
                <a:spcPct val="50000"/>
              </a:spcBef>
              <a:spcAft>
                <a:spcPts val="450"/>
              </a:spcAft>
              <a:buClr>
                <a:srgbClr val="E48312"/>
              </a:buClr>
              <a:buSzTx/>
              <a:buFont typeface="Courier New" panose="02070309020205020404" pitchFamily="49" charset="0"/>
              <a:buChar char="o"/>
            </a:pPr>
            <a:r>
              <a:rPr lang="en-US" altLang="en-US" dirty="0">
                <a:solidFill>
                  <a:srgbClr val="404040"/>
                </a:solidFill>
                <a:latin typeface="Calibri" panose="020F0502020204030204"/>
                <a:ea typeface="+mn-ea"/>
                <a:cs typeface="+mn-cs"/>
              </a:rPr>
              <a:t>“Customs approach to related party transactions </a:t>
            </a:r>
            <a:r>
              <a:rPr lang="en-US" altLang="en-US" u="sng" dirty="0">
                <a:solidFill>
                  <a:srgbClr val="0340EB"/>
                </a:solidFill>
                <a:latin typeface="Calibri" panose="020F0502020204030204"/>
                <a:ea typeface="+mn-ea"/>
                <a:cs typeface="+mn-cs"/>
              </a:rPr>
              <a:t>differs from the IRS approach</a:t>
            </a:r>
            <a:r>
              <a:rPr lang="en-US" altLang="en-US" dirty="0">
                <a:solidFill>
                  <a:srgbClr val="0340EB"/>
                </a:solidFill>
                <a:latin typeface="Calibri" panose="020F0502020204030204"/>
                <a:ea typeface="+mn-ea"/>
                <a:cs typeface="+mn-cs"/>
              </a:rPr>
              <a:t> </a:t>
            </a:r>
            <a:r>
              <a:rPr lang="en-US" altLang="en-US" dirty="0">
                <a:solidFill>
                  <a:srgbClr val="404040"/>
                </a:solidFill>
                <a:latin typeface="Calibri" panose="020F0502020204030204"/>
                <a:ea typeface="+mn-ea"/>
                <a:cs typeface="+mn-cs"/>
              </a:rPr>
              <a:t>. . .  the [IRS] methods review profitability on an aggregate basis, not a product by product basis.”</a:t>
            </a:r>
          </a:p>
          <a:p>
            <a:pPr marL="800100" lvl="1" indent="-342900" defTabSz="1035050" fontAlgn="base">
              <a:lnSpc>
                <a:spcPct val="100000"/>
              </a:lnSpc>
              <a:spcBef>
                <a:spcPct val="50000"/>
              </a:spcBef>
              <a:spcAft>
                <a:spcPts val="450"/>
              </a:spcAft>
              <a:buClr>
                <a:srgbClr val="E48312"/>
              </a:buClr>
              <a:buSzTx/>
              <a:buFont typeface="Courier New" panose="02070309020205020404" pitchFamily="49" charset="0"/>
              <a:buChar char="o"/>
            </a:pPr>
            <a:r>
              <a:rPr lang="en-US" altLang="en-US" dirty="0">
                <a:solidFill>
                  <a:srgbClr val="404040"/>
                </a:solidFill>
                <a:latin typeface="Calibri" panose="020F0502020204030204"/>
                <a:ea typeface="+mn-ea"/>
                <a:cs typeface="+mn-cs"/>
              </a:rPr>
              <a:t>“Customs generally analyzes related party transactions at a more detailed product by product level . . .”</a:t>
            </a:r>
          </a:p>
          <a:p>
            <a:endParaRPr lang="en-US" dirty="0"/>
          </a:p>
        </p:txBody>
      </p:sp>
      <p:sp>
        <p:nvSpPr>
          <p:cNvPr id="4" name="Slide Number Placeholder 3">
            <a:extLst>
              <a:ext uri="{FF2B5EF4-FFF2-40B4-BE49-F238E27FC236}">
                <a16:creationId xmlns:a16="http://schemas.microsoft.com/office/drawing/2014/main" id="{3A7CEB59-575E-4155-8DE1-21F1ABA55BB5}"/>
              </a:ext>
            </a:extLst>
          </p:cNvPr>
          <p:cNvSpPr>
            <a:spLocks noGrp="1"/>
          </p:cNvSpPr>
          <p:nvPr>
            <p:ph type="sldNum" sz="quarter" idx="18"/>
          </p:nvPr>
        </p:nvSpPr>
        <p:spPr/>
        <p:txBody>
          <a:bodyPr/>
          <a:lstStyle/>
          <a:p>
            <a:fld id="{8E22A6E6-357A-204A-8141-87424A8157F6}" type="slidenum">
              <a:rPr lang="en-US" smtClean="0"/>
              <a:pPr/>
              <a:t>23</a:t>
            </a:fld>
            <a:endParaRPr lang="en-US" dirty="0"/>
          </a:p>
        </p:txBody>
      </p:sp>
      <p:pic>
        <p:nvPicPr>
          <p:cNvPr id="5" name="Picture 4">
            <a:extLst>
              <a:ext uri="{FF2B5EF4-FFF2-40B4-BE49-F238E27FC236}">
                <a16:creationId xmlns:a16="http://schemas.microsoft.com/office/drawing/2014/main" id="{4021A52A-B0AA-4E3F-A37C-9C957B77D2A7}"/>
              </a:ext>
            </a:extLst>
          </p:cNvPr>
          <p:cNvPicPr>
            <a:picLocks noChangeAspect="1"/>
          </p:cNvPicPr>
          <p:nvPr/>
        </p:nvPicPr>
        <p:blipFill>
          <a:blip r:embed="rId2"/>
          <a:stretch>
            <a:fillRect/>
          </a:stretch>
        </p:blipFill>
        <p:spPr>
          <a:xfrm>
            <a:off x="10134600" y="152400"/>
            <a:ext cx="1391126" cy="859591"/>
          </a:xfrm>
          <a:prstGeom prst="rect">
            <a:avLst/>
          </a:prstGeom>
        </p:spPr>
      </p:pic>
    </p:spTree>
    <p:extLst>
      <p:ext uri="{BB962C8B-B14F-4D97-AF65-F5344CB8AC3E}">
        <p14:creationId xmlns:p14="http://schemas.microsoft.com/office/powerpoint/2010/main" val="89360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2CEA-A226-4AA8-914F-21260B23E0AA}"/>
              </a:ext>
            </a:extLst>
          </p:cNvPr>
          <p:cNvSpPr>
            <a:spLocks noGrp="1"/>
          </p:cNvSpPr>
          <p:nvPr>
            <p:ph type="title"/>
          </p:nvPr>
        </p:nvSpPr>
        <p:spPr>
          <a:xfrm>
            <a:off x="336885" y="397806"/>
            <a:ext cx="9524999" cy="424732"/>
          </a:xfrm>
        </p:spPr>
        <p:txBody>
          <a:bodyPr/>
          <a:lstStyle/>
          <a:p>
            <a:r>
              <a:rPr lang="en-US" sz="2400" b="1" dirty="0"/>
              <a:t>3</a:t>
            </a:r>
            <a:r>
              <a:rPr lang="en-US" sz="2400" b="1" dirty="0" smtClean="0"/>
              <a:t>. </a:t>
            </a:r>
            <a:r>
              <a:rPr lang="en-US" sz="2400" b="1" dirty="0"/>
              <a:t>Acceptability of Transfer Pricing Agreements (US)</a:t>
            </a:r>
          </a:p>
        </p:txBody>
      </p:sp>
      <p:sp>
        <p:nvSpPr>
          <p:cNvPr id="3" name="Content Placeholder 2">
            <a:extLst>
              <a:ext uri="{FF2B5EF4-FFF2-40B4-BE49-F238E27FC236}">
                <a16:creationId xmlns:a16="http://schemas.microsoft.com/office/drawing/2014/main" id="{0A7DB66A-C910-485E-B421-863750385B93}"/>
              </a:ext>
            </a:extLst>
          </p:cNvPr>
          <p:cNvSpPr>
            <a:spLocks noGrp="1"/>
          </p:cNvSpPr>
          <p:nvPr>
            <p:ph sz="half" idx="1"/>
          </p:nvPr>
        </p:nvSpPr>
        <p:spPr>
          <a:xfrm>
            <a:off x="475488" y="1447800"/>
            <a:ext cx="11237136" cy="4734116"/>
          </a:xfrm>
        </p:spPr>
        <p:txBody>
          <a:bodyPr/>
          <a:lstStyle/>
          <a:p>
            <a:pPr marL="520700" lvl="0" indent="-520700" defTabSz="1035050" fontAlgn="base">
              <a:spcBef>
                <a:spcPts val="1200"/>
              </a:spcBef>
              <a:spcAft>
                <a:spcPct val="0"/>
              </a:spcAft>
              <a:buClr>
                <a:srgbClr val="E48312"/>
              </a:buClr>
              <a:buSzPct val="100000"/>
              <a:buFont typeface="Wingdings" panose="05000000000000000000" pitchFamily="2" charset="2"/>
              <a:buChar char="v"/>
            </a:pPr>
            <a:r>
              <a:rPr lang="en-US" altLang="en-US" sz="2800" dirty="0">
                <a:solidFill>
                  <a:srgbClr val="404040"/>
                </a:solidFill>
                <a:latin typeface="Calibri" panose="020F0502020204030204"/>
                <a:ea typeface="+mn-ea"/>
                <a:cs typeface="+mn-cs"/>
              </a:rPr>
              <a:t>April 2007, CBP Informed Compliance guide on:  </a:t>
            </a:r>
            <a:r>
              <a:rPr lang="en-US" altLang="en-US" sz="2800" dirty="0">
                <a:solidFill>
                  <a:srgbClr val="637052"/>
                </a:solidFill>
                <a:latin typeface="Calibri" panose="020F0502020204030204"/>
                <a:ea typeface="+mn-ea"/>
                <a:cs typeface="+mn-cs"/>
              </a:rPr>
              <a:t>TRANSACTION VALUE FOR RELATED PARTY TRANSACTIONS:</a:t>
            </a:r>
            <a:endParaRPr lang="en-US" altLang="en-US" dirty="0">
              <a:solidFill>
                <a:srgbClr val="637052"/>
              </a:solidFill>
              <a:latin typeface="Calibri" panose="020F0502020204030204"/>
              <a:ea typeface="+mn-ea"/>
              <a:cs typeface="+mn-cs"/>
            </a:endParaRPr>
          </a:p>
          <a:p>
            <a:pPr marL="800100" lvl="1" indent="-342900" defTabSz="1035050" fontAlgn="base">
              <a:spcBef>
                <a:spcPct val="50000"/>
              </a:spcBef>
              <a:spcAft>
                <a:spcPts val="450"/>
              </a:spcAft>
              <a:buClr>
                <a:srgbClr val="E48312"/>
              </a:buClr>
              <a:buSzTx/>
              <a:buFont typeface="Courier New" panose="02070309020205020404" pitchFamily="49" charset="0"/>
              <a:buChar char="o"/>
            </a:pPr>
            <a:r>
              <a:rPr lang="en-US" altLang="en-US" dirty="0">
                <a:solidFill>
                  <a:srgbClr val="000000"/>
                </a:solidFill>
                <a:latin typeface="Calibri" panose="020F0502020204030204"/>
                <a:ea typeface="+mn-ea"/>
                <a:cs typeface="+mn-cs"/>
              </a:rPr>
              <a:t>“The mere fact that the importer has satisfied the requirements of Section 482 IRC, either through an APA or otherwise, </a:t>
            </a:r>
            <a:r>
              <a:rPr lang="en-US" altLang="en-US" b="1" u="sng" dirty="0">
                <a:solidFill>
                  <a:srgbClr val="0340EB"/>
                </a:solidFill>
                <a:latin typeface="Calibri" panose="020F0502020204030204"/>
                <a:ea typeface="+mn-ea"/>
                <a:cs typeface="+mn-cs"/>
              </a:rPr>
              <a:t>does not mean </a:t>
            </a:r>
            <a:r>
              <a:rPr lang="en-US" altLang="en-US" dirty="0">
                <a:solidFill>
                  <a:srgbClr val="000000"/>
                </a:solidFill>
                <a:latin typeface="Calibri" panose="020F0502020204030204"/>
                <a:ea typeface="+mn-ea"/>
                <a:cs typeface="+mn-cs"/>
              </a:rPr>
              <a:t>that transaction value is acceptable under 19 U.S.C. §1401a.” </a:t>
            </a:r>
          </a:p>
          <a:p>
            <a:pPr marL="800100" lvl="1" indent="-342900" defTabSz="1035050" fontAlgn="base">
              <a:spcBef>
                <a:spcPct val="50000"/>
              </a:spcBef>
              <a:spcAft>
                <a:spcPts val="450"/>
              </a:spcAft>
              <a:buClr>
                <a:srgbClr val="E48312"/>
              </a:buClr>
              <a:buSzTx/>
              <a:buFont typeface="Courier New" panose="02070309020205020404" pitchFamily="49" charset="0"/>
              <a:buChar char="o"/>
            </a:pPr>
            <a:r>
              <a:rPr lang="en-US" altLang="en-US" dirty="0">
                <a:solidFill>
                  <a:srgbClr val="000000"/>
                </a:solidFill>
                <a:latin typeface="Calibri" panose="020F0502020204030204"/>
                <a:ea typeface="+mn-ea"/>
                <a:cs typeface="+mn-cs"/>
              </a:rPr>
              <a:t>“It is still necessary for the importer to analyze whether the related party sale satisfies the </a:t>
            </a:r>
            <a:r>
              <a:rPr lang="en-US" altLang="en-US" b="1" u="sng" dirty="0">
                <a:solidFill>
                  <a:srgbClr val="0340EB"/>
                </a:solidFill>
                <a:latin typeface="Calibri" panose="020F0502020204030204"/>
                <a:ea typeface="+mn-ea"/>
                <a:cs typeface="+mn-cs"/>
              </a:rPr>
              <a:t>circumstances of sale test </a:t>
            </a:r>
            <a:r>
              <a:rPr lang="en-US" altLang="en-US" dirty="0">
                <a:solidFill>
                  <a:srgbClr val="000000"/>
                </a:solidFill>
                <a:latin typeface="Calibri" panose="020F0502020204030204"/>
                <a:ea typeface="+mn-ea"/>
                <a:cs typeface="+mn-cs"/>
              </a:rPr>
              <a:t>or the test value method … before making a value declaration . . .”</a:t>
            </a:r>
          </a:p>
          <a:p>
            <a:pPr marL="800100" lvl="1" indent="-342900" defTabSz="1035050" fontAlgn="base">
              <a:spcBef>
                <a:spcPct val="50000"/>
              </a:spcBef>
              <a:spcAft>
                <a:spcPts val="450"/>
              </a:spcAft>
              <a:buClr>
                <a:srgbClr val="E48312"/>
              </a:buClr>
              <a:buSzTx/>
              <a:buFont typeface="Courier New" panose="02070309020205020404" pitchFamily="49" charset="0"/>
              <a:buChar char="o"/>
            </a:pPr>
            <a:r>
              <a:rPr lang="en-US" altLang="en-US" dirty="0">
                <a:solidFill>
                  <a:srgbClr val="000000"/>
                </a:solidFill>
                <a:latin typeface="Calibri" panose="020F0502020204030204"/>
                <a:ea typeface="+mn-ea"/>
                <a:cs typeface="+mn-cs"/>
              </a:rPr>
              <a:t>“An importer that relies solely on an APA or transfer pricing study to conclude that transaction value is acceptable </a:t>
            </a:r>
            <a:r>
              <a:rPr lang="en-US" altLang="en-US" b="1" u="sng" dirty="0">
                <a:solidFill>
                  <a:srgbClr val="FF0000"/>
                </a:solidFill>
                <a:latin typeface="Calibri" panose="020F0502020204030204"/>
                <a:ea typeface="+mn-ea"/>
                <a:cs typeface="+mn-cs"/>
              </a:rPr>
              <a:t>would not be </a:t>
            </a:r>
            <a:r>
              <a:rPr lang="en-US" altLang="en-US" dirty="0">
                <a:solidFill>
                  <a:srgbClr val="000000"/>
                </a:solidFill>
                <a:latin typeface="Calibri" panose="020F0502020204030204"/>
                <a:ea typeface="+mn-ea"/>
                <a:cs typeface="+mn-cs"/>
              </a:rPr>
              <a:t>exercising reasonable care.” </a:t>
            </a:r>
            <a:endParaRPr lang="en-US" altLang="en-US" dirty="0">
              <a:solidFill>
                <a:srgbClr val="637052"/>
              </a:solidFill>
              <a:latin typeface="Calibri" panose="020F0502020204030204"/>
              <a:ea typeface="+mn-ea"/>
              <a:cs typeface="+mn-cs"/>
            </a:endParaRPr>
          </a:p>
          <a:p>
            <a:endParaRPr lang="en-US" dirty="0"/>
          </a:p>
        </p:txBody>
      </p:sp>
      <p:sp>
        <p:nvSpPr>
          <p:cNvPr id="4" name="Slide Number Placeholder 3">
            <a:extLst>
              <a:ext uri="{FF2B5EF4-FFF2-40B4-BE49-F238E27FC236}">
                <a16:creationId xmlns:a16="http://schemas.microsoft.com/office/drawing/2014/main" id="{101FEE0A-73F4-443C-A6B4-3F1C9931B3CE}"/>
              </a:ext>
            </a:extLst>
          </p:cNvPr>
          <p:cNvSpPr>
            <a:spLocks noGrp="1"/>
          </p:cNvSpPr>
          <p:nvPr>
            <p:ph type="sldNum" sz="quarter" idx="18"/>
          </p:nvPr>
        </p:nvSpPr>
        <p:spPr/>
        <p:txBody>
          <a:bodyPr/>
          <a:lstStyle/>
          <a:p>
            <a:fld id="{8E22A6E6-357A-204A-8141-87424A8157F6}" type="slidenum">
              <a:rPr lang="en-US" smtClean="0"/>
              <a:pPr/>
              <a:t>24</a:t>
            </a:fld>
            <a:endParaRPr lang="en-US" dirty="0"/>
          </a:p>
        </p:txBody>
      </p:sp>
      <p:pic>
        <p:nvPicPr>
          <p:cNvPr id="5" name="Picture 4">
            <a:extLst>
              <a:ext uri="{FF2B5EF4-FFF2-40B4-BE49-F238E27FC236}">
                <a16:creationId xmlns:a16="http://schemas.microsoft.com/office/drawing/2014/main" id="{4DF51B18-7945-485C-BFAC-063D1BC6BF99}"/>
              </a:ext>
            </a:extLst>
          </p:cNvPr>
          <p:cNvPicPr>
            <a:picLocks noChangeAspect="1"/>
          </p:cNvPicPr>
          <p:nvPr/>
        </p:nvPicPr>
        <p:blipFill>
          <a:blip r:embed="rId2"/>
          <a:stretch>
            <a:fillRect/>
          </a:stretch>
        </p:blipFill>
        <p:spPr>
          <a:xfrm>
            <a:off x="10025968" y="153543"/>
            <a:ext cx="1477979" cy="913258"/>
          </a:xfrm>
          <a:prstGeom prst="rect">
            <a:avLst/>
          </a:prstGeom>
        </p:spPr>
      </p:pic>
    </p:spTree>
    <p:extLst>
      <p:ext uri="{BB962C8B-B14F-4D97-AF65-F5344CB8AC3E}">
        <p14:creationId xmlns:p14="http://schemas.microsoft.com/office/powerpoint/2010/main" val="3124294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8FF2-ED33-4343-A22E-DB7A5BE699C7}"/>
              </a:ext>
            </a:extLst>
          </p:cNvPr>
          <p:cNvSpPr>
            <a:spLocks noGrp="1"/>
          </p:cNvSpPr>
          <p:nvPr>
            <p:ph type="title"/>
          </p:nvPr>
        </p:nvSpPr>
        <p:spPr>
          <a:xfrm>
            <a:off x="723013" y="447172"/>
            <a:ext cx="10757333" cy="424732"/>
          </a:xfrm>
        </p:spPr>
        <p:txBody>
          <a:bodyPr/>
          <a:lstStyle/>
          <a:p>
            <a:r>
              <a:rPr lang="en-US" altLang="en-US" sz="2400" b="1" dirty="0">
                <a:ea typeface="ＭＳ Ｐゴシック" panose="020B0600070205080204" pitchFamily="34" charset="-128"/>
              </a:rPr>
              <a:t>3</a:t>
            </a:r>
            <a:r>
              <a:rPr lang="en-US" altLang="en-US" sz="2400" b="1" dirty="0" smtClean="0">
                <a:ea typeface="ＭＳ Ｐゴシック" panose="020B0600070205080204" pitchFamily="34" charset="-128"/>
              </a:rPr>
              <a:t>. </a:t>
            </a:r>
            <a:r>
              <a:rPr lang="en-US" altLang="en-US" sz="2400" b="1" dirty="0">
                <a:ea typeface="ＭＳ Ｐゴシック" panose="020B0600070205080204" pitchFamily="34" charset="-128"/>
              </a:rPr>
              <a:t>Acceptability of Transfer Pricing Agreements (US)</a:t>
            </a:r>
            <a:endParaRPr lang="en-US" sz="2400" b="1" dirty="0"/>
          </a:p>
        </p:txBody>
      </p:sp>
      <p:sp>
        <p:nvSpPr>
          <p:cNvPr id="3" name="Content Placeholder 2">
            <a:extLst>
              <a:ext uri="{FF2B5EF4-FFF2-40B4-BE49-F238E27FC236}">
                <a16:creationId xmlns:a16="http://schemas.microsoft.com/office/drawing/2014/main" id="{2D541F9C-706C-4F8F-99E1-AA2E34355DDC}"/>
              </a:ext>
            </a:extLst>
          </p:cNvPr>
          <p:cNvSpPr>
            <a:spLocks noGrp="1"/>
          </p:cNvSpPr>
          <p:nvPr>
            <p:ph sz="half" idx="1"/>
          </p:nvPr>
        </p:nvSpPr>
        <p:spPr>
          <a:xfrm>
            <a:off x="475488" y="1538079"/>
            <a:ext cx="11237136" cy="4798878"/>
          </a:xfrm>
        </p:spPr>
        <p:txBody>
          <a:bodyPr/>
          <a:lstStyle/>
          <a:p>
            <a:pPr marL="365125" lvl="0" indent="-365125" defTabSz="1035050" fontAlgn="base">
              <a:lnSpc>
                <a:spcPct val="100000"/>
              </a:lnSpc>
              <a:spcBef>
                <a:spcPts val="600"/>
              </a:spcBef>
              <a:spcAft>
                <a:spcPct val="0"/>
              </a:spcAft>
              <a:buClr>
                <a:srgbClr val="E48312"/>
              </a:buClr>
              <a:buSzPct val="100000"/>
              <a:buFont typeface="Wingdings" panose="05000000000000000000" pitchFamily="2" charset="2"/>
              <a:buChar char="v"/>
              <a:defRPr/>
            </a:pPr>
            <a:r>
              <a:rPr lang="en-US" altLang="en-US" sz="2000" dirty="0">
                <a:solidFill>
                  <a:srgbClr val="404040"/>
                </a:solidFill>
                <a:latin typeface="Calibri" panose="020F0502020204030204"/>
                <a:ea typeface="+mn-ea"/>
                <a:cs typeface="+mn-cs"/>
              </a:rPr>
              <a:t>Are products covered by a TP study or APA </a:t>
            </a:r>
            <a:r>
              <a:rPr lang="en-US" altLang="en-US" sz="2000" u="sng" dirty="0">
                <a:solidFill>
                  <a:srgbClr val="FF0000"/>
                </a:solidFill>
                <a:latin typeface="Calibri" panose="020F0502020204030204"/>
                <a:ea typeface="+mn-ea"/>
                <a:cs typeface="+mn-cs"/>
              </a:rPr>
              <a:t>comparable to the imported products </a:t>
            </a:r>
            <a:r>
              <a:rPr lang="en-US" altLang="en-US" sz="2000" dirty="0">
                <a:solidFill>
                  <a:srgbClr val="404040"/>
                </a:solidFill>
                <a:latin typeface="Calibri" panose="020F0502020204030204"/>
                <a:ea typeface="+mn-ea"/>
                <a:cs typeface="+mn-cs"/>
              </a:rPr>
              <a:t>at issue is an important consideration, i.e., same class or kind as the imported merchandise. See HQ H037375; HQ 547672, dated May 21, 2002.</a:t>
            </a:r>
          </a:p>
          <a:p>
            <a:pPr marL="365760" lvl="0" indent="-365760" defTabSz="1035050" fontAlgn="base">
              <a:lnSpc>
                <a:spcPct val="80000"/>
              </a:lnSpc>
              <a:spcBef>
                <a:spcPct val="100000"/>
              </a:spcBef>
              <a:buClr>
                <a:srgbClr val="E48312"/>
              </a:buClr>
              <a:buSzPct val="100000"/>
              <a:buFont typeface="Wingdings" panose="05000000000000000000" pitchFamily="2" charset="2"/>
              <a:buChar char="v"/>
              <a:defRPr/>
            </a:pPr>
            <a:r>
              <a:rPr lang="en-US" altLang="en-US" sz="2000" dirty="0">
                <a:solidFill>
                  <a:srgbClr val="404040"/>
                </a:solidFill>
                <a:latin typeface="Calibri" panose="020F0502020204030204"/>
                <a:ea typeface="+mn-ea"/>
                <a:cs typeface="+mn-cs"/>
              </a:rPr>
              <a:t>The transfer pricing study should included </a:t>
            </a:r>
            <a:r>
              <a:rPr lang="en-US" altLang="en-US" sz="2000" u="sng" dirty="0">
                <a:solidFill>
                  <a:srgbClr val="FF0000"/>
                </a:solidFill>
                <a:latin typeface="Calibri" panose="020F0502020204030204"/>
                <a:ea typeface="+mn-ea"/>
                <a:cs typeface="+mn-cs"/>
              </a:rPr>
              <a:t>companies in the same industry </a:t>
            </a:r>
            <a:r>
              <a:rPr lang="en-US" altLang="en-US" sz="2000" dirty="0">
                <a:solidFill>
                  <a:srgbClr val="404040"/>
                </a:solidFill>
                <a:latin typeface="Calibri" panose="020F0502020204030204"/>
                <a:ea typeface="+mn-ea"/>
                <a:cs typeface="+mn-cs"/>
              </a:rPr>
              <a:t>as the importer, including some </a:t>
            </a:r>
            <a:r>
              <a:rPr lang="en-US" altLang="en-US" sz="2000" dirty="0">
                <a:solidFill>
                  <a:srgbClr val="FF0000"/>
                </a:solidFill>
                <a:latin typeface="Calibri" panose="020F0502020204030204"/>
                <a:ea typeface="+mn-ea"/>
                <a:cs typeface="+mn-cs"/>
              </a:rPr>
              <a:t>competitors</a:t>
            </a:r>
            <a:r>
              <a:rPr lang="en-US" altLang="en-US" sz="2000" dirty="0">
                <a:solidFill>
                  <a:srgbClr val="404040"/>
                </a:solidFill>
                <a:latin typeface="Calibri" panose="020F0502020204030204"/>
                <a:ea typeface="+mn-ea"/>
                <a:cs typeface="+mn-cs"/>
              </a:rPr>
              <a:t>.</a:t>
            </a:r>
          </a:p>
          <a:p>
            <a:pPr marL="365760" lvl="0" indent="-365760" defTabSz="1035050" fontAlgn="base">
              <a:lnSpc>
                <a:spcPct val="80000"/>
              </a:lnSpc>
              <a:spcBef>
                <a:spcPct val="100000"/>
              </a:spcBef>
              <a:buClr>
                <a:srgbClr val="E48312"/>
              </a:buClr>
              <a:buSzPct val="100000"/>
              <a:buFont typeface="Wingdings" panose="05000000000000000000" pitchFamily="2" charset="2"/>
              <a:buChar char="v"/>
              <a:defRPr/>
            </a:pPr>
            <a:r>
              <a:rPr lang="en-US" altLang="en-US" sz="2000" dirty="0">
                <a:solidFill>
                  <a:srgbClr val="404040"/>
                </a:solidFill>
                <a:latin typeface="Calibri" panose="020F0502020204030204"/>
                <a:ea typeface="+mn-ea"/>
                <a:cs typeface="+mn-cs"/>
              </a:rPr>
              <a:t>The methodology selected for use in a transfer pricing study is also relevant.  See HQ 548482, July 23, 2004.  CBP notes that </a:t>
            </a:r>
            <a:r>
              <a:rPr lang="en-US" altLang="en-US" sz="2000" u="sng" dirty="0">
                <a:solidFill>
                  <a:srgbClr val="FF0000"/>
                </a:solidFill>
                <a:latin typeface="Calibri" panose="020F0502020204030204"/>
                <a:ea typeface="+mn-ea"/>
                <a:cs typeface="+mn-cs"/>
              </a:rPr>
              <a:t>CPM is the least relevant method </a:t>
            </a:r>
            <a:r>
              <a:rPr lang="en-US" altLang="en-US" sz="2000" dirty="0">
                <a:solidFill>
                  <a:srgbClr val="404040"/>
                </a:solidFill>
                <a:latin typeface="Calibri" panose="020F0502020204030204"/>
                <a:ea typeface="+mn-ea"/>
                <a:cs typeface="+mn-cs"/>
              </a:rPr>
              <a:t>for customs purposes.  See HQ H219515 (October 11, 2012) (CPM = Comparable Profits Method)</a:t>
            </a:r>
          </a:p>
          <a:p>
            <a:pPr marL="365760" lvl="0" indent="-365760" defTabSz="1035050" fontAlgn="base">
              <a:lnSpc>
                <a:spcPct val="80000"/>
              </a:lnSpc>
              <a:spcBef>
                <a:spcPct val="100000"/>
              </a:spcBef>
              <a:buClr>
                <a:srgbClr val="E48312"/>
              </a:buClr>
              <a:buSzPct val="100000"/>
              <a:buFont typeface="Wingdings" panose="05000000000000000000" pitchFamily="2" charset="2"/>
              <a:buChar char="v"/>
              <a:defRPr/>
            </a:pPr>
            <a:r>
              <a:rPr lang="en-US" altLang="en-US" sz="2000" dirty="0">
                <a:solidFill>
                  <a:srgbClr val="404040"/>
                </a:solidFill>
                <a:latin typeface="Calibri" panose="020F0502020204030204"/>
                <a:ea typeface="+mn-ea"/>
                <a:cs typeface="+mn-cs"/>
              </a:rPr>
              <a:t>Information in a transfer pricing study may be relevant in examining circumstances of the sale, but the weight to be given this information will vary depending on the </a:t>
            </a:r>
            <a:r>
              <a:rPr lang="en-US" altLang="en-US" sz="2000" u="sng" dirty="0">
                <a:solidFill>
                  <a:srgbClr val="FF0000"/>
                </a:solidFill>
                <a:latin typeface="Calibri" panose="020F0502020204030204"/>
                <a:ea typeface="+mn-ea"/>
                <a:cs typeface="+mn-cs"/>
              </a:rPr>
              <a:t>details set forth in the study</a:t>
            </a:r>
            <a:r>
              <a:rPr lang="en-US" altLang="en-US" sz="2000" dirty="0">
                <a:solidFill>
                  <a:srgbClr val="404040"/>
                </a:solidFill>
                <a:latin typeface="Calibri" panose="020F0502020204030204"/>
                <a:ea typeface="+mn-ea"/>
                <a:cs typeface="+mn-cs"/>
              </a:rPr>
              <a:t>.</a:t>
            </a:r>
          </a:p>
          <a:p>
            <a:pPr marL="365760" lvl="0" indent="-365760" defTabSz="1035050" fontAlgn="base">
              <a:lnSpc>
                <a:spcPct val="80000"/>
              </a:lnSpc>
              <a:spcBef>
                <a:spcPct val="100000"/>
              </a:spcBef>
              <a:buClr>
                <a:srgbClr val="E48312"/>
              </a:buClr>
              <a:buSzPct val="100000"/>
              <a:buFont typeface="Wingdings" panose="05000000000000000000" pitchFamily="2" charset="2"/>
              <a:buChar char="v"/>
              <a:defRPr/>
            </a:pPr>
            <a:r>
              <a:rPr lang="en-US" altLang="en-US" sz="2000" dirty="0">
                <a:solidFill>
                  <a:srgbClr val="404040"/>
                </a:solidFill>
                <a:latin typeface="Calibri" panose="020F0502020204030204"/>
                <a:ea typeface="+mn-ea"/>
                <a:cs typeface="+mn-cs"/>
              </a:rPr>
              <a:t>CBP does not consider the industry in question to consist of other </a:t>
            </a:r>
            <a:r>
              <a:rPr lang="en-US" altLang="en-US" sz="2000" u="sng" dirty="0">
                <a:solidFill>
                  <a:srgbClr val="FF0000"/>
                </a:solidFill>
                <a:latin typeface="Calibri" panose="020F0502020204030204"/>
                <a:ea typeface="+mn-ea"/>
                <a:cs typeface="+mn-cs"/>
              </a:rPr>
              <a:t>functionally equivalent companies </a:t>
            </a:r>
            <a:r>
              <a:rPr lang="en-US" altLang="en-US" sz="2000" dirty="0">
                <a:solidFill>
                  <a:srgbClr val="404040"/>
                </a:solidFill>
                <a:latin typeface="Calibri" panose="020F0502020204030204"/>
                <a:ea typeface="+mn-ea"/>
                <a:cs typeface="+mn-cs"/>
              </a:rPr>
              <a:t>if those companies </a:t>
            </a:r>
            <a:r>
              <a:rPr lang="en-US" altLang="en-US" sz="2000" u="sng" dirty="0">
                <a:solidFill>
                  <a:srgbClr val="FF0000"/>
                </a:solidFill>
                <a:latin typeface="Calibri" panose="020F0502020204030204"/>
                <a:ea typeface="+mn-ea"/>
                <a:cs typeface="+mn-cs"/>
              </a:rPr>
              <a:t>do not sell goods of the same class or kind</a:t>
            </a:r>
            <a:r>
              <a:rPr lang="en-US" altLang="en-US" sz="2000" dirty="0">
                <a:solidFill>
                  <a:srgbClr val="404040"/>
                </a:solidFill>
                <a:latin typeface="Calibri" panose="020F0502020204030204"/>
                <a:ea typeface="+mn-ea"/>
                <a:cs typeface="+mn-cs"/>
              </a:rPr>
              <a:t>.  See HQ 548482, dated July 23, 2004. </a:t>
            </a:r>
          </a:p>
          <a:p>
            <a:pPr marL="365760" lvl="0" indent="-365760" defTabSz="1035050" fontAlgn="base">
              <a:lnSpc>
                <a:spcPct val="80000"/>
              </a:lnSpc>
              <a:spcBef>
                <a:spcPct val="100000"/>
              </a:spcBef>
              <a:buClr>
                <a:srgbClr val="E48312"/>
              </a:buClr>
              <a:buSzPct val="100000"/>
              <a:buFont typeface="Arial" panose="020B0604020202020204" pitchFamily="34" charset="0"/>
              <a:buChar char="•"/>
              <a:defRPr/>
            </a:pPr>
            <a:r>
              <a:rPr lang="en-US" altLang="en-US" sz="1200" dirty="0">
                <a:solidFill>
                  <a:srgbClr val="404040"/>
                </a:solidFill>
                <a:latin typeface="Calibri" panose="020F0502020204030204"/>
                <a:ea typeface="+mn-ea"/>
                <a:cs typeface="+mn-cs"/>
              </a:rPr>
              <a:t>CPM compare the profitability of the tested party to that of comparable companies that engage in similar business activities under similar circumstances</a:t>
            </a:r>
          </a:p>
        </p:txBody>
      </p:sp>
      <p:sp>
        <p:nvSpPr>
          <p:cNvPr id="4" name="Slide Number Placeholder 3">
            <a:extLst>
              <a:ext uri="{FF2B5EF4-FFF2-40B4-BE49-F238E27FC236}">
                <a16:creationId xmlns:a16="http://schemas.microsoft.com/office/drawing/2014/main" id="{E12C09CF-4443-4FB8-B797-BDF15A5A365C}"/>
              </a:ext>
            </a:extLst>
          </p:cNvPr>
          <p:cNvSpPr>
            <a:spLocks noGrp="1"/>
          </p:cNvSpPr>
          <p:nvPr>
            <p:ph type="sldNum" sz="quarter" idx="18"/>
          </p:nvPr>
        </p:nvSpPr>
        <p:spPr/>
        <p:txBody>
          <a:bodyPr/>
          <a:lstStyle/>
          <a:p>
            <a:fld id="{8E22A6E6-357A-204A-8141-87424A8157F6}" type="slidenum">
              <a:rPr lang="en-US" smtClean="0"/>
              <a:pPr/>
              <a:t>25</a:t>
            </a:fld>
            <a:endParaRPr lang="en-US" dirty="0"/>
          </a:p>
        </p:txBody>
      </p:sp>
      <p:pic>
        <p:nvPicPr>
          <p:cNvPr id="5" name="Picture 4">
            <a:extLst>
              <a:ext uri="{FF2B5EF4-FFF2-40B4-BE49-F238E27FC236}">
                <a16:creationId xmlns:a16="http://schemas.microsoft.com/office/drawing/2014/main" id="{8BC09D02-75FA-4365-AE0B-8130F19E443B}"/>
              </a:ext>
            </a:extLst>
          </p:cNvPr>
          <p:cNvPicPr>
            <a:picLocks noChangeAspect="1"/>
          </p:cNvPicPr>
          <p:nvPr/>
        </p:nvPicPr>
        <p:blipFill>
          <a:blip r:embed="rId2"/>
          <a:stretch>
            <a:fillRect/>
          </a:stretch>
        </p:blipFill>
        <p:spPr>
          <a:xfrm>
            <a:off x="10210800" y="242626"/>
            <a:ext cx="1349424" cy="833823"/>
          </a:xfrm>
          <a:prstGeom prst="rect">
            <a:avLst/>
          </a:prstGeom>
        </p:spPr>
      </p:pic>
    </p:spTree>
    <p:extLst>
      <p:ext uri="{BB962C8B-B14F-4D97-AF65-F5344CB8AC3E}">
        <p14:creationId xmlns:p14="http://schemas.microsoft.com/office/powerpoint/2010/main" val="594397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4C92-A7A2-4963-ABEB-6CC66D1D1AB5}"/>
              </a:ext>
            </a:extLst>
          </p:cNvPr>
          <p:cNvSpPr>
            <a:spLocks noGrp="1"/>
          </p:cNvSpPr>
          <p:nvPr>
            <p:ph type="title"/>
          </p:nvPr>
        </p:nvSpPr>
        <p:spPr>
          <a:xfrm>
            <a:off x="723013" y="419473"/>
            <a:ext cx="10757333" cy="480131"/>
          </a:xfrm>
        </p:spPr>
        <p:txBody>
          <a:bodyPr/>
          <a:lstStyle/>
          <a:p>
            <a:r>
              <a:rPr lang="en-US" altLang="en-US" sz="2800" b="1" dirty="0">
                <a:ea typeface="ＭＳ Ｐゴシック" panose="020B0600070205080204" pitchFamily="34" charset="-128"/>
              </a:rPr>
              <a:t>4. Transfer Pricing Adjustments (US)</a:t>
            </a:r>
            <a:endParaRPr lang="en-US" sz="2800" b="1" dirty="0"/>
          </a:p>
        </p:txBody>
      </p:sp>
      <p:sp>
        <p:nvSpPr>
          <p:cNvPr id="3" name="Content Placeholder 2">
            <a:extLst>
              <a:ext uri="{FF2B5EF4-FFF2-40B4-BE49-F238E27FC236}">
                <a16:creationId xmlns:a16="http://schemas.microsoft.com/office/drawing/2014/main" id="{1D939583-1C32-463F-9985-B6DA9C516747}"/>
              </a:ext>
            </a:extLst>
          </p:cNvPr>
          <p:cNvSpPr>
            <a:spLocks noGrp="1"/>
          </p:cNvSpPr>
          <p:nvPr>
            <p:ph sz="half" idx="1"/>
          </p:nvPr>
        </p:nvSpPr>
        <p:spPr>
          <a:xfrm>
            <a:off x="475488" y="1676400"/>
            <a:ext cx="11237136" cy="4126258"/>
          </a:xfrm>
        </p:spPr>
        <p:txBody>
          <a:bodyPr/>
          <a:lstStyle/>
          <a:p>
            <a:pPr marL="630238" indent="-630238">
              <a:buClr>
                <a:schemeClr val="accent3"/>
              </a:buClr>
              <a:buSzPct val="135000"/>
              <a:buFont typeface="Wingdings" panose="05000000000000000000" pitchFamily="2" charset="2"/>
              <a:buChar char="v"/>
            </a:pPr>
            <a:r>
              <a:rPr lang="en-US" dirty="0"/>
              <a:t>“Transaction value” must be </a:t>
            </a:r>
            <a:r>
              <a:rPr lang="en-US" dirty="0">
                <a:solidFill>
                  <a:srgbClr val="FF0000"/>
                </a:solidFill>
              </a:rPr>
              <a:t>fixed</a:t>
            </a:r>
            <a:r>
              <a:rPr lang="en-US" dirty="0"/>
              <a:t> at time of importation or subject to a </a:t>
            </a:r>
            <a:r>
              <a:rPr lang="en-US" dirty="0">
                <a:solidFill>
                  <a:srgbClr val="FF0000"/>
                </a:solidFill>
              </a:rPr>
              <a:t>fixed formula</a:t>
            </a:r>
          </a:p>
          <a:p>
            <a:pPr marL="630238" lvl="0" indent="-630238" defTabSz="1036290">
              <a:spcBef>
                <a:spcPts val="1800"/>
              </a:spcBef>
              <a:buClr>
                <a:srgbClr val="E48312"/>
              </a:buClr>
              <a:buSzPct val="100000"/>
              <a:buFont typeface="Wingdings" panose="05000000000000000000" pitchFamily="2" charset="2"/>
              <a:buChar char="v"/>
              <a:defRPr/>
            </a:pPr>
            <a:r>
              <a:rPr lang="en-US" altLang="en-US" sz="2800" dirty="0">
                <a:solidFill>
                  <a:srgbClr val="000000">
                    <a:lumMod val="75000"/>
                    <a:lumOff val="25000"/>
                  </a:srgbClr>
                </a:solidFill>
                <a:latin typeface="Calibri" panose="020F0502020204030204"/>
                <a:ea typeface="+mn-ea"/>
                <a:cs typeface="+mn-cs"/>
              </a:rPr>
              <a:t>If a transfer price is subject to </a:t>
            </a:r>
            <a:r>
              <a:rPr lang="en-US" altLang="en-US" sz="2800" u="sng" dirty="0">
                <a:solidFill>
                  <a:srgbClr val="FF0000"/>
                </a:solidFill>
                <a:latin typeface="Calibri" panose="020F0502020204030204"/>
                <a:ea typeface="+mn-ea"/>
                <a:cs typeface="+mn-cs"/>
              </a:rPr>
              <a:t>post importation adjustments </a:t>
            </a:r>
            <a:r>
              <a:rPr lang="en-US" altLang="en-US" sz="2800" dirty="0">
                <a:solidFill>
                  <a:srgbClr val="000000">
                    <a:lumMod val="75000"/>
                    <a:lumOff val="25000"/>
                  </a:srgbClr>
                </a:solidFill>
                <a:latin typeface="Calibri" panose="020F0502020204030204"/>
                <a:ea typeface="+mn-ea"/>
                <a:cs typeface="+mn-cs"/>
              </a:rPr>
              <a:t>and the </a:t>
            </a:r>
            <a:r>
              <a:rPr lang="en-US" altLang="en-US" sz="2800" u="sng" dirty="0">
                <a:solidFill>
                  <a:srgbClr val="FF0000"/>
                </a:solidFill>
                <a:latin typeface="Calibri" panose="020F0502020204030204"/>
                <a:ea typeface="+mn-ea"/>
                <a:cs typeface="+mn-cs"/>
              </a:rPr>
              <a:t>adjustments are within the control of either the buyer or the seller</a:t>
            </a:r>
            <a:r>
              <a:rPr lang="en-US" altLang="en-US" sz="2800" dirty="0">
                <a:solidFill>
                  <a:srgbClr val="000000">
                    <a:lumMod val="75000"/>
                    <a:lumOff val="25000"/>
                  </a:srgbClr>
                </a:solidFill>
                <a:latin typeface="Calibri" panose="020F0502020204030204"/>
                <a:ea typeface="+mn-ea"/>
                <a:cs typeface="+mn-cs"/>
              </a:rPr>
              <a:t>:</a:t>
            </a:r>
            <a:endParaRPr lang="en-US" altLang="en-US" dirty="0">
              <a:solidFill>
                <a:srgbClr val="000000">
                  <a:lumMod val="75000"/>
                  <a:lumOff val="25000"/>
                </a:srgbClr>
              </a:solidFill>
              <a:latin typeface="Calibri" panose="020F0502020204030204"/>
              <a:ea typeface="+mn-ea"/>
              <a:cs typeface="+mn-cs"/>
            </a:endParaRPr>
          </a:p>
          <a:p>
            <a:pPr marL="914400" lvl="1" indent="-457200" defTabSz="1036290">
              <a:spcBef>
                <a:spcPts val="1800"/>
              </a:spcBef>
              <a:buClr>
                <a:srgbClr val="E48312"/>
              </a:buClr>
              <a:buSzPct val="100000"/>
              <a:buFont typeface="Courier New" panose="02070309020205020404" pitchFamily="49" charset="0"/>
              <a:buChar char="o"/>
              <a:defRPr/>
            </a:pPr>
            <a:r>
              <a:rPr lang="en-US" altLang="en-US" dirty="0">
                <a:solidFill>
                  <a:srgbClr val="000000">
                    <a:lumMod val="75000"/>
                    <a:lumOff val="25000"/>
                  </a:srgbClr>
                </a:solidFill>
                <a:latin typeface="Calibri" panose="020F0502020204030204"/>
                <a:ea typeface="+mn-ea"/>
                <a:cs typeface="+mn-cs"/>
              </a:rPr>
              <a:t>then transaction value cannot be applied and the merchandise must be appraised using one of the other valuation methods in 19 U.S.C. §1401a.</a:t>
            </a:r>
          </a:p>
          <a:p>
            <a:pPr marL="630238" indent="-630238" defTabSz="1036290">
              <a:spcBef>
                <a:spcPts val="1800"/>
              </a:spcBef>
              <a:buClr>
                <a:srgbClr val="E48312"/>
              </a:buClr>
              <a:buSzPct val="100000"/>
              <a:buFont typeface="Wingdings" panose="05000000000000000000" pitchFamily="2" charset="2"/>
              <a:buChar char="v"/>
              <a:defRPr/>
            </a:pPr>
            <a:r>
              <a:rPr lang="en-US" altLang="en-US" sz="2800" dirty="0">
                <a:solidFill>
                  <a:srgbClr val="000000">
                    <a:lumMod val="75000"/>
                    <a:lumOff val="25000"/>
                  </a:srgbClr>
                </a:solidFill>
                <a:latin typeface="Calibri" panose="020F0502020204030204"/>
                <a:ea typeface="+mn-ea"/>
                <a:cs typeface="+mn-cs"/>
              </a:rPr>
              <a:t>Transfer Pricing Agreement </a:t>
            </a:r>
            <a:r>
              <a:rPr lang="en-US" altLang="en-US" sz="2800" u="sng" dirty="0">
                <a:solidFill>
                  <a:srgbClr val="000000">
                    <a:lumMod val="75000"/>
                    <a:lumOff val="25000"/>
                  </a:srgbClr>
                </a:solidFill>
                <a:latin typeface="Calibri" panose="020F0502020204030204"/>
                <a:ea typeface="+mn-ea"/>
                <a:cs typeface="+mn-cs"/>
              </a:rPr>
              <a:t>may</a:t>
            </a:r>
            <a:r>
              <a:rPr lang="en-US" altLang="en-US" sz="2800" dirty="0">
                <a:solidFill>
                  <a:srgbClr val="000000">
                    <a:lumMod val="75000"/>
                    <a:lumOff val="25000"/>
                  </a:srgbClr>
                </a:solidFill>
                <a:latin typeface="Calibri" panose="020F0502020204030204"/>
                <a:ea typeface="+mn-ea"/>
                <a:cs typeface="+mn-cs"/>
              </a:rPr>
              <a:t> constitute a “</a:t>
            </a:r>
            <a:r>
              <a:rPr lang="en-US" altLang="en-US" sz="2800" dirty="0">
                <a:solidFill>
                  <a:srgbClr val="FF0000"/>
                </a:solidFill>
                <a:latin typeface="Calibri" panose="020F0502020204030204"/>
                <a:ea typeface="+mn-ea"/>
                <a:cs typeface="+mn-cs"/>
              </a:rPr>
              <a:t>fixed formula</a:t>
            </a:r>
            <a:r>
              <a:rPr lang="en-US" altLang="en-US" sz="2800" dirty="0">
                <a:solidFill>
                  <a:srgbClr val="000000">
                    <a:lumMod val="75000"/>
                    <a:lumOff val="25000"/>
                  </a:srgbClr>
                </a:solidFill>
                <a:latin typeface="Calibri" panose="020F0502020204030204"/>
                <a:ea typeface="+mn-ea"/>
                <a:cs typeface="+mn-cs"/>
              </a:rPr>
              <a:t>” if it meets the conditions of </a:t>
            </a:r>
            <a:r>
              <a:rPr lang="en-US" altLang="en-US" sz="2800" dirty="0">
                <a:solidFill>
                  <a:srgbClr val="FF0000"/>
                </a:solidFill>
                <a:latin typeface="Calibri" panose="020F0502020204030204"/>
              </a:rPr>
              <a:t>HQ W548314,</a:t>
            </a:r>
            <a:r>
              <a:rPr lang="en-US" altLang="en-US" sz="2800" dirty="0">
                <a:solidFill>
                  <a:srgbClr val="000000">
                    <a:lumMod val="75000"/>
                    <a:lumOff val="25000"/>
                  </a:srgbClr>
                </a:solidFill>
                <a:latin typeface="Calibri" panose="020F0502020204030204"/>
              </a:rPr>
              <a:t> May 16, 2012</a:t>
            </a:r>
            <a:endParaRPr lang="en-US" altLang="en-US" sz="2800" dirty="0">
              <a:solidFill>
                <a:srgbClr val="000000">
                  <a:lumMod val="75000"/>
                  <a:lumOff val="25000"/>
                </a:srgbClr>
              </a:solidFill>
              <a:latin typeface="Calibri" panose="020F0502020204030204"/>
              <a:ea typeface="+mn-ea"/>
              <a:cs typeface="+mn-cs"/>
            </a:endParaRPr>
          </a:p>
          <a:p>
            <a:pPr>
              <a:buFont typeface="Wingdings" panose="05000000000000000000" pitchFamily="2" charset="2"/>
              <a:buChar char="v"/>
            </a:pPr>
            <a:endParaRPr lang="en-US" dirty="0">
              <a:solidFill>
                <a:srgbClr val="FF0000"/>
              </a:solidFill>
            </a:endParaRPr>
          </a:p>
        </p:txBody>
      </p:sp>
      <p:sp>
        <p:nvSpPr>
          <p:cNvPr id="4" name="Slide Number Placeholder 3">
            <a:extLst>
              <a:ext uri="{FF2B5EF4-FFF2-40B4-BE49-F238E27FC236}">
                <a16:creationId xmlns:a16="http://schemas.microsoft.com/office/drawing/2014/main" id="{B58414AC-2DAC-4332-8E95-533EA0D95DD1}"/>
              </a:ext>
            </a:extLst>
          </p:cNvPr>
          <p:cNvSpPr>
            <a:spLocks noGrp="1"/>
          </p:cNvSpPr>
          <p:nvPr>
            <p:ph type="sldNum" sz="quarter" idx="18"/>
          </p:nvPr>
        </p:nvSpPr>
        <p:spPr/>
        <p:txBody>
          <a:bodyPr/>
          <a:lstStyle/>
          <a:p>
            <a:fld id="{8E22A6E6-357A-204A-8141-87424A8157F6}" type="slidenum">
              <a:rPr lang="en-US" smtClean="0"/>
              <a:pPr/>
              <a:t>26</a:t>
            </a:fld>
            <a:endParaRPr lang="en-US" dirty="0"/>
          </a:p>
        </p:txBody>
      </p:sp>
      <p:pic>
        <p:nvPicPr>
          <p:cNvPr id="5" name="Picture 4">
            <a:extLst>
              <a:ext uri="{FF2B5EF4-FFF2-40B4-BE49-F238E27FC236}">
                <a16:creationId xmlns:a16="http://schemas.microsoft.com/office/drawing/2014/main" id="{CE82E3BA-0F9A-49F5-98F4-21A71D4AAA7D}"/>
              </a:ext>
            </a:extLst>
          </p:cNvPr>
          <p:cNvPicPr>
            <a:picLocks noChangeAspect="1"/>
          </p:cNvPicPr>
          <p:nvPr/>
        </p:nvPicPr>
        <p:blipFill>
          <a:blip r:embed="rId2"/>
          <a:stretch>
            <a:fillRect/>
          </a:stretch>
        </p:blipFill>
        <p:spPr>
          <a:xfrm>
            <a:off x="10439400" y="128915"/>
            <a:ext cx="1292078" cy="798389"/>
          </a:xfrm>
          <a:prstGeom prst="rect">
            <a:avLst/>
          </a:prstGeom>
        </p:spPr>
      </p:pic>
    </p:spTree>
    <p:extLst>
      <p:ext uri="{BB962C8B-B14F-4D97-AF65-F5344CB8AC3E}">
        <p14:creationId xmlns:p14="http://schemas.microsoft.com/office/powerpoint/2010/main" val="1257843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E045-0E57-4E8B-85DC-8BFF1507AE47}"/>
              </a:ext>
            </a:extLst>
          </p:cNvPr>
          <p:cNvSpPr>
            <a:spLocks noGrp="1"/>
          </p:cNvSpPr>
          <p:nvPr>
            <p:ph type="title"/>
          </p:nvPr>
        </p:nvSpPr>
        <p:spPr>
          <a:xfrm>
            <a:off x="723013" y="447173"/>
            <a:ext cx="10757333" cy="424732"/>
          </a:xfrm>
        </p:spPr>
        <p:txBody>
          <a:bodyPr/>
          <a:lstStyle/>
          <a:p>
            <a:r>
              <a:rPr lang="en-US" altLang="en-US" sz="2400" b="1" dirty="0">
                <a:ea typeface="ＭＳ Ｐゴシック" panose="020B0600070205080204" pitchFamily="34" charset="-128"/>
              </a:rPr>
              <a:t>4. Acceptability of Transfer Pricing Adjustments (US)</a:t>
            </a:r>
            <a:endParaRPr lang="en-US" sz="2400" b="1" dirty="0"/>
          </a:p>
        </p:txBody>
      </p:sp>
      <p:sp>
        <p:nvSpPr>
          <p:cNvPr id="3" name="Content Placeholder 2">
            <a:extLst>
              <a:ext uri="{FF2B5EF4-FFF2-40B4-BE49-F238E27FC236}">
                <a16:creationId xmlns:a16="http://schemas.microsoft.com/office/drawing/2014/main" id="{B3ADFD86-7D9A-4A91-A1C5-76939A5C89B4}"/>
              </a:ext>
            </a:extLst>
          </p:cNvPr>
          <p:cNvSpPr>
            <a:spLocks noGrp="1"/>
          </p:cNvSpPr>
          <p:nvPr>
            <p:ph sz="half" idx="1"/>
          </p:nvPr>
        </p:nvSpPr>
        <p:spPr>
          <a:xfrm>
            <a:off x="381000" y="1600199"/>
            <a:ext cx="11237136" cy="5059334"/>
          </a:xfrm>
        </p:spPr>
        <p:txBody>
          <a:bodyPr/>
          <a:lstStyle/>
          <a:p>
            <a:pPr marL="365760" lvl="1" indent="-365760" defTabSz="1036290">
              <a:lnSpc>
                <a:spcPct val="100000"/>
              </a:lnSpc>
              <a:spcBef>
                <a:spcPct val="45000"/>
              </a:spcBef>
              <a:buClr>
                <a:srgbClr val="E48312"/>
              </a:buClr>
              <a:buFont typeface="Wingdings" panose="05000000000000000000" pitchFamily="2" charset="2"/>
              <a:buChar char="v"/>
              <a:defRPr/>
            </a:pPr>
            <a:r>
              <a:rPr lang="en-US" altLang="en-US" dirty="0">
                <a:solidFill>
                  <a:srgbClr val="000000">
                    <a:lumMod val="75000"/>
                    <a:lumOff val="25000"/>
                  </a:srgbClr>
                </a:solidFill>
                <a:latin typeface="Calibri" panose="020F0502020204030204"/>
              </a:rPr>
              <a:t>HQ W548314, May 16, 2012; HQ H228298, 11-12-2015</a:t>
            </a:r>
          </a:p>
          <a:p>
            <a:pPr marL="800100" lvl="1" indent="-342900" defTabSz="1036290">
              <a:spcBef>
                <a:spcPct val="50000"/>
              </a:spcBef>
              <a:spcAft>
                <a:spcPts val="453"/>
              </a:spcAft>
              <a:buClr>
                <a:srgbClr val="E48312"/>
              </a:buClr>
              <a:buSzTx/>
              <a:buFont typeface="Courier New" panose="02070309020205020404" pitchFamily="49" charset="0"/>
              <a:buChar char="o"/>
              <a:defRPr/>
            </a:pPr>
            <a:r>
              <a:rPr lang="en-US" altLang="en-US" sz="2000" dirty="0">
                <a:solidFill>
                  <a:srgbClr val="0340EB"/>
                </a:solidFill>
                <a:latin typeface="Calibri" panose="020F0502020204030204"/>
              </a:rPr>
              <a:t>(1)   A written “Intercompany Transfer Pricing Determination Policy” is in place prior to importation and the policy is prepared taking IRS code section 482 into account;</a:t>
            </a:r>
          </a:p>
          <a:p>
            <a:pPr marL="800100" lvl="1" indent="-342900" defTabSz="1036290">
              <a:spcBef>
                <a:spcPct val="50000"/>
              </a:spcBef>
              <a:spcAft>
                <a:spcPts val="453"/>
              </a:spcAft>
              <a:buClr>
                <a:srgbClr val="E48312"/>
              </a:buClr>
              <a:buSzTx/>
              <a:buFont typeface="Courier New" panose="02070309020205020404" pitchFamily="49" charset="0"/>
              <a:buChar char="o"/>
              <a:defRPr/>
            </a:pPr>
            <a:r>
              <a:rPr lang="en-US" altLang="en-US" sz="2000" dirty="0">
                <a:solidFill>
                  <a:srgbClr val="000000">
                    <a:lumMod val="75000"/>
                    <a:lumOff val="25000"/>
                  </a:srgbClr>
                </a:solidFill>
                <a:latin typeface="Calibri" panose="020F0502020204030204"/>
              </a:rPr>
              <a:t>(2)  The U.S. taxpayer uses its transfer pricing policy in filing its income tax return, and any adjustments resulting from the transfer pricing policy are reported or used by the taxpayer in filing its income tax return;</a:t>
            </a:r>
          </a:p>
          <a:p>
            <a:pPr marL="800100" lvl="1" indent="-342900" defTabSz="1036290">
              <a:spcBef>
                <a:spcPct val="50000"/>
              </a:spcBef>
              <a:spcAft>
                <a:spcPts val="453"/>
              </a:spcAft>
              <a:buClr>
                <a:srgbClr val="E48312"/>
              </a:buClr>
              <a:buSzTx/>
              <a:buFont typeface="Courier New" panose="02070309020205020404" pitchFamily="49" charset="0"/>
              <a:buChar char="o"/>
              <a:defRPr/>
            </a:pPr>
            <a:r>
              <a:rPr lang="en-US" altLang="en-US" sz="2000" dirty="0">
                <a:solidFill>
                  <a:srgbClr val="0340EB"/>
                </a:solidFill>
                <a:latin typeface="Calibri" panose="020F0502020204030204"/>
              </a:rPr>
              <a:t>(3)  The company’s transfer pricing policy specifies how the transfer price and any adjustments are determined with respect to </a:t>
            </a:r>
            <a:r>
              <a:rPr lang="en-US" altLang="en-US" sz="2000" dirty="0">
                <a:solidFill>
                  <a:srgbClr val="FF0000"/>
                </a:solidFill>
                <a:latin typeface="Calibri" panose="020F0502020204030204"/>
              </a:rPr>
              <a:t>all products covered by the transfer pricing policy </a:t>
            </a:r>
            <a:r>
              <a:rPr lang="en-US" altLang="en-US" sz="2000" dirty="0">
                <a:solidFill>
                  <a:srgbClr val="0340EB"/>
                </a:solidFill>
                <a:latin typeface="Calibri" panose="020F0502020204030204"/>
              </a:rPr>
              <a:t>for which the value is to be adjusted;</a:t>
            </a:r>
          </a:p>
          <a:p>
            <a:pPr marL="800100" lvl="1" indent="-342900" defTabSz="1036290">
              <a:spcBef>
                <a:spcPct val="50000"/>
              </a:spcBef>
              <a:spcAft>
                <a:spcPts val="453"/>
              </a:spcAft>
              <a:buClr>
                <a:srgbClr val="E48312"/>
              </a:buClr>
              <a:buSzTx/>
              <a:buFont typeface="Courier New" panose="02070309020205020404" pitchFamily="49" charset="0"/>
              <a:buChar char="o"/>
              <a:defRPr/>
            </a:pPr>
            <a:r>
              <a:rPr lang="en-US" altLang="en-US" sz="2000" dirty="0">
                <a:solidFill>
                  <a:srgbClr val="000000">
                    <a:lumMod val="75000"/>
                    <a:lumOff val="25000"/>
                  </a:srgbClr>
                </a:solidFill>
                <a:latin typeface="Calibri" panose="020F0502020204030204"/>
              </a:rPr>
              <a:t>(4)   The company maintains and provides accounting details from its books and/or financial statements to support the claimed adjustments in the United States; and,</a:t>
            </a:r>
          </a:p>
          <a:p>
            <a:pPr marL="800100" lvl="1" indent="-342900" defTabSz="1036290">
              <a:spcBef>
                <a:spcPct val="50000"/>
              </a:spcBef>
              <a:spcAft>
                <a:spcPts val="453"/>
              </a:spcAft>
              <a:buClr>
                <a:srgbClr val="E48312"/>
              </a:buClr>
              <a:buSzTx/>
              <a:buFont typeface="Courier New" panose="02070309020205020404" pitchFamily="49" charset="0"/>
              <a:buChar char="o"/>
              <a:defRPr/>
            </a:pPr>
            <a:r>
              <a:rPr lang="en-US" altLang="en-US" sz="2000" dirty="0">
                <a:solidFill>
                  <a:srgbClr val="000000">
                    <a:lumMod val="75000"/>
                    <a:lumOff val="25000"/>
                  </a:srgbClr>
                </a:solidFill>
                <a:latin typeface="Calibri" panose="020F0502020204030204"/>
              </a:rPr>
              <a:t>(5)   </a:t>
            </a:r>
            <a:r>
              <a:rPr lang="en-US" altLang="en-US" sz="2000" dirty="0">
                <a:solidFill>
                  <a:srgbClr val="0340EB"/>
                </a:solidFill>
                <a:latin typeface="Calibri" panose="020F0502020204030204"/>
              </a:rPr>
              <a:t>No other conditions exist that may affect the acceptance of the transfer price by CBP.</a:t>
            </a:r>
          </a:p>
          <a:p>
            <a:endParaRPr lang="en-US" dirty="0"/>
          </a:p>
        </p:txBody>
      </p:sp>
      <p:sp>
        <p:nvSpPr>
          <p:cNvPr id="4" name="Slide Number Placeholder 3">
            <a:extLst>
              <a:ext uri="{FF2B5EF4-FFF2-40B4-BE49-F238E27FC236}">
                <a16:creationId xmlns:a16="http://schemas.microsoft.com/office/drawing/2014/main" id="{5B6FF11B-0146-4819-A51D-522227ACE567}"/>
              </a:ext>
            </a:extLst>
          </p:cNvPr>
          <p:cNvSpPr>
            <a:spLocks noGrp="1"/>
          </p:cNvSpPr>
          <p:nvPr>
            <p:ph type="sldNum" sz="quarter" idx="18"/>
          </p:nvPr>
        </p:nvSpPr>
        <p:spPr/>
        <p:txBody>
          <a:bodyPr/>
          <a:lstStyle/>
          <a:p>
            <a:fld id="{8E22A6E6-357A-204A-8141-87424A8157F6}" type="slidenum">
              <a:rPr lang="en-US" smtClean="0"/>
              <a:pPr/>
              <a:t>27</a:t>
            </a:fld>
            <a:endParaRPr lang="en-US" dirty="0"/>
          </a:p>
        </p:txBody>
      </p:sp>
      <p:pic>
        <p:nvPicPr>
          <p:cNvPr id="5" name="Picture 4">
            <a:extLst>
              <a:ext uri="{FF2B5EF4-FFF2-40B4-BE49-F238E27FC236}">
                <a16:creationId xmlns:a16="http://schemas.microsoft.com/office/drawing/2014/main" id="{D82C36AA-DCC1-4D07-9FC8-A0D7E487346F}"/>
              </a:ext>
            </a:extLst>
          </p:cNvPr>
          <p:cNvPicPr>
            <a:picLocks noChangeAspect="1"/>
          </p:cNvPicPr>
          <p:nvPr/>
        </p:nvPicPr>
        <p:blipFill>
          <a:blip r:embed="rId2"/>
          <a:stretch>
            <a:fillRect/>
          </a:stretch>
        </p:blipFill>
        <p:spPr>
          <a:xfrm>
            <a:off x="10668000" y="111979"/>
            <a:ext cx="1274658" cy="787625"/>
          </a:xfrm>
          <a:prstGeom prst="rect">
            <a:avLst/>
          </a:prstGeom>
        </p:spPr>
      </p:pic>
    </p:spTree>
    <p:extLst>
      <p:ext uri="{BB962C8B-B14F-4D97-AF65-F5344CB8AC3E}">
        <p14:creationId xmlns:p14="http://schemas.microsoft.com/office/powerpoint/2010/main" val="3550346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21"/>
          <p:cNvSpPr>
            <a:spLocks noGrp="1"/>
          </p:cNvSpPr>
          <p:nvPr>
            <p:ph type="title"/>
          </p:nvPr>
        </p:nvSpPr>
        <p:spPr>
          <a:xfrm>
            <a:off x="723013" y="280973"/>
            <a:ext cx="9487787" cy="757130"/>
          </a:xfrm>
        </p:spPr>
        <p:txBody>
          <a:bodyPr/>
          <a:lstStyle/>
          <a:p>
            <a:pPr>
              <a:spcBef>
                <a:spcPts val="1600"/>
              </a:spcBef>
            </a:pPr>
            <a:r>
              <a:rPr lang="en-US" altLang="en-US" sz="2400" b="1" dirty="0">
                <a:ea typeface="ＭＳ Ｐゴシック" panose="020B0600070205080204" pitchFamily="34" charset="-128"/>
              </a:rPr>
              <a:t>5. Transfer Price Additions: Royalties and License Fees (US)</a:t>
            </a:r>
          </a:p>
        </p:txBody>
      </p:sp>
      <p:sp>
        <p:nvSpPr>
          <p:cNvPr id="18433" name="Content Placeholder 26"/>
          <p:cNvSpPr>
            <a:spLocks noGrp="1"/>
          </p:cNvSpPr>
          <p:nvPr>
            <p:ph sz="half" idx="1"/>
          </p:nvPr>
        </p:nvSpPr>
        <p:spPr>
          <a:xfrm>
            <a:off x="475488" y="1524000"/>
            <a:ext cx="11237136" cy="4959306"/>
          </a:xfrm>
        </p:spPr>
        <p:txBody>
          <a:bodyPr/>
          <a:lstStyle/>
          <a:p>
            <a:pPr marL="457200" lvl="0" indent="-457200">
              <a:lnSpc>
                <a:spcPct val="100000"/>
              </a:lnSpc>
              <a:spcBef>
                <a:spcPts val="1200"/>
              </a:spcBef>
              <a:spcAft>
                <a:spcPts val="200"/>
              </a:spcAft>
              <a:buClr>
                <a:schemeClr val="accent1">
                  <a:lumMod val="60000"/>
                  <a:lumOff val="40000"/>
                </a:schemeClr>
              </a:buClr>
              <a:buSzPct val="100000"/>
              <a:buFont typeface="Wingdings" panose="05000000000000000000" pitchFamily="2" charset="2"/>
              <a:buChar char="v"/>
            </a:pPr>
            <a:r>
              <a:rPr lang="en-US" altLang="en-US" dirty="0">
                <a:solidFill>
                  <a:srgbClr val="000000">
                    <a:lumMod val="75000"/>
                    <a:lumOff val="25000"/>
                  </a:srgbClr>
                </a:solidFill>
                <a:latin typeface="Calibri" panose="020F0502020204030204"/>
                <a:ea typeface="+mn-ea"/>
                <a:cs typeface="+mn-cs"/>
              </a:rPr>
              <a:t>Royalty &amp; License Fee Payments</a:t>
            </a:r>
            <a:endParaRPr lang="en-US" dirty="0">
              <a:solidFill>
                <a:srgbClr val="000000">
                  <a:lumMod val="75000"/>
                  <a:lumOff val="25000"/>
                </a:srgbClr>
              </a:solidFill>
              <a:latin typeface="Calibri" panose="020F0502020204030204"/>
              <a:ea typeface="+mn-ea"/>
              <a:cs typeface="+mn-cs"/>
            </a:endParaRPr>
          </a:p>
          <a:p>
            <a:pPr marL="932688" lvl="2" indent="-457200">
              <a:lnSpc>
                <a:spcPct val="100000"/>
              </a:lnSpc>
              <a:spcBef>
                <a:spcPts val="1200"/>
              </a:spcBef>
              <a:spcAft>
                <a:spcPts val="400"/>
              </a:spcAft>
              <a:buClr>
                <a:srgbClr val="E48312"/>
              </a:buClr>
              <a:buSzTx/>
              <a:buFont typeface="Courier New" panose="02070309020205020404" pitchFamily="49" charset="0"/>
              <a:buChar char="o"/>
            </a:pPr>
            <a:r>
              <a:rPr lang="en-US" sz="2400" dirty="0">
                <a:solidFill>
                  <a:srgbClr val="000000">
                    <a:lumMod val="75000"/>
                    <a:lumOff val="25000"/>
                  </a:srgbClr>
                </a:solidFill>
                <a:latin typeface="Calibri" panose="020F0502020204030204"/>
                <a:ea typeface="+mn-ea"/>
                <a:cs typeface="+mn-cs"/>
              </a:rPr>
              <a:t>(D) any royalty or license fee related to the imported merchandise that the buyer is </a:t>
            </a:r>
            <a:r>
              <a:rPr lang="en-US" sz="2400" u="sng" dirty="0">
                <a:solidFill>
                  <a:srgbClr val="0070C0"/>
                </a:solidFill>
                <a:latin typeface="Calibri" panose="020F0502020204030204"/>
                <a:ea typeface="+mn-ea"/>
                <a:cs typeface="+mn-cs"/>
              </a:rPr>
              <a:t>required to pay</a:t>
            </a:r>
            <a:r>
              <a:rPr lang="en-US" sz="2400" dirty="0">
                <a:solidFill>
                  <a:srgbClr val="000000">
                    <a:lumMod val="75000"/>
                    <a:lumOff val="25000"/>
                  </a:srgbClr>
                </a:solidFill>
                <a:latin typeface="Calibri" panose="020F0502020204030204"/>
                <a:ea typeface="+mn-ea"/>
                <a:cs typeface="+mn-cs"/>
              </a:rPr>
              <a:t>, directly or indirectly, as a </a:t>
            </a:r>
            <a:r>
              <a:rPr lang="en-US" sz="2400" u="sng" dirty="0">
                <a:solidFill>
                  <a:srgbClr val="0070C0"/>
                </a:solidFill>
                <a:latin typeface="Calibri" panose="020F0502020204030204"/>
                <a:ea typeface="+mn-ea"/>
                <a:cs typeface="+mn-cs"/>
              </a:rPr>
              <a:t>condition of the sale </a:t>
            </a:r>
            <a:r>
              <a:rPr lang="en-US" sz="2400" dirty="0">
                <a:solidFill>
                  <a:srgbClr val="000000">
                    <a:lumMod val="75000"/>
                    <a:lumOff val="25000"/>
                  </a:srgbClr>
                </a:solidFill>
                <a:latin typeface="Calibri" panose="020F0502020204030204"/>
                <a:ea typeface="+mn-ea"/>
                <a:cs typeface="+mn-cs"/>
              </a:rPr>
              <a:t>of the imported merchandise for exportation to the United States</a:t>
            </a:r>
          </a:p>
          <a:p>
            <a:pPr marL="914400" lvl="1" indent="-452438">
              <a:lnSpc>
                <a:spcPct val="100000"/>
              </a:lnSpc>
              <a:spcBef>
                <a:spcPts val="1200"/>
              </a:spcBef>
              <a:spcAft>
                <a:spcPts val="200"/>
              </a:spcAft>
              <a:buClr>
                <a:srgbClr val="E48312"/>
              </a:buClr>
            </a:pPr>
            <a:r>
              <a:rPr lang="en-US" altLang="en-US" dirty="0">
                <a:solidFill>
                  <a:srgbClr val="000000">
                    <a:lumMod val="75000"/>
                    <a:lumOff val="25000"/>
                  </a:srgbClr>
                </a:solidFill>
                <a:latin typeface="Calibri" panose="020F0502020204030204"/>
                <a:cs typeface="Arial" panose="020B0604020202020204" pitchFamily="34" charset="0"/>
              </a:rPr>
              <a:t>General Notice, </a:t>
            </a:r>
            <a:r>
              <a:rPr lang="en-US" altLang="en-US" dirty="0" err="1">
                <a:solidFill>
                  <a:srgbClr val="000000">
                    <a:lumMod val="75000"/>
                    <a:lumOff val="25000"/>
                  </a:srgbClr>
                </a:solidFill>
                <a:latin typeface="Calibri" panose="020F0502020204030204"/>
                <a:cs typeface="Arial" panose="020B0604020202020204" pitchFamily="34" charset="0"/>
              </a:rPr>
              <a:t>Dutiability</a:t>
            </a:r>
            <a:r>
              <a:rPr lang="en-US" altLang="en-US" dirty="0">
                <a:solidFill>
                  <a:srgbClr val="000000">
                    <a:lumMod val="75000"/>
                    <a:lumOff val="25000"/>
                  </a:srgbClr>
                </a:solidFill>
                <a:latin typeface="Calibri" panose="020F0502020204030204"/>
                <a:cs typeface="Arial" panose="020B0604020202020204" pitchFamily="34" charset="0"/>
              </a:rPr>
              <a:t> of Royalty Payments, Vol. 27, No. 6, Cust. B. &amp; Dec., February 10, 1993: </a:t>
            </a:r>
            <a:endParaRPr lang="en-US" altLang="en-US" dirty="0">
              <a:solidFill>
                <a:srgbClr val="000000">
                  <a:lumMod val="75000"/>
                  <a:lumOff val="25000"/>
                </a:srgbClr>
              </a:solidFill>
              <a:latin typeface="Arial Unicode MS" panose="020B0604020202020204" pitchFamily="34" charset="-128"/>
              <a:cs typeface="Times New Roman" panose="02020603050405020304" pitchFamily="18" charset="0"/>
            </a:endParaRPr>
          </a:p>
          <a:p>
            <a:pPr lvl="3">
              <a:lnSpc>
                <a:spcPct val="100000"/>
              </a:lnSpc>
              <a:spcBef>
                <a:spcPct val="40000"/>
              </a:spcBef>
              <a:spcAft>
                <a:spcPts val="400"/>
              </a:spcAft>
              <a:buClr>
                <a:schemeClr val="accent1">
                  <a:lumMod val="60000"/>
                  <a:lumOff val="40000"/>
                </a:schemeClr>
              </a:buClr>
              <a:buSzTx/>
              <a:buFont typeface="Wingdings" panose="05000000000000000000" pitchFamily="2" charset="2"/>
              <a:buChar char="§"/>
            </a:pPr>
            <a:r>
              <a:rPr lang="en-US" altLang="en-US" sz="2200" dirty="0">
                <a:solidFill>
                  <a:srgbClr val="FF0000"/>
                </a:solidFill>
                <a:latin typeface="Calibri" panose="020F0502020204030204"/>
                <a:cs typeface="Arial" panose="020B0604020202020204" pitchFamily="34" charset="0"/>
              </a:rPr>
              <a:t>Three factors </a:t>
            </a:r>
            <a:r>
              <a:rPr lang="en-US" altLang="en-US" sz="2200" dirty="0">
                <a:solidFill>
                  <a:srgbClr val="000000">
                    <a:lumMod val="75000"/>
                    <a:lumOff val="25000"/>
                  </a:srgbClr>
                </a:solidFill>
                <a:latin typeface="Calibri" panose="020F0502020204030204"/>
                <a:cs typeface="Arial" panose="020B0604020202020204" pitchFamily="34" charset="0"/>
              </a:rPr>
              <a:t>are relevant in assisting in determining whether royalty payments are </a:t>
            </a:r>
            <a:r>
              <a:rPr lang="en-US" altLang="en-US" sz="2200" dirty="0">
                <a:solidFill>
                  <a:srgbClr val="FF0000"/>
                </a:solidFill>
                <a:latin typeface="Calibri" panose="020F0502020204030204"/>
                <a:cs typeface="Arial" panose="020B0604020202020204" pitchFamily="34" charset="0"/>
              </a:rPr>
              <a:t>related to the imported merchandise </a:t>
            </a:r>
            <a:r>
              <a:rPr lang="en-US" altLang="en-US" sz="2200" dirty="0">
                <a:solidFill>
                  <a:srgbClr val="000000">
                    <a:lumMod val="75000"/>
                    <a:lumOff val="25000"/>
                  </a:srgbClr>
                </a:solidFill>
                <a:latin typeface="Calibri" panose="020F0502020204030204"/>
                <a:cs typeface="Arial" panose="020B0604020202020204" pitchFamily="34" charset="0"/>
              </a:rPr>
              <a:t>and a </a:t>
            </a:r>
            <a:r>
              <a:rPr lang="en-US" altLang="en-US" sz="2200" dirty="0">
                <a:solidFill>
                  <a:srgbClr val="FF0000"/>
                </a:solidFill>
                <a:latin typeface="Calibri" panose="020F0502020204030204"/>
                <a:cs typeface="Arial" panose="020B0604020202020204" pitchFamily="34" charset="0"/>
              </a:rPr>
              <a:t>condition of sale</a:t>
            </a:r>
            <a:r>
              <a:rPr lang="en-US" altLang="en-US" sz="2200" dirty="0">
                <a:solidFill>
                  <a:srgbClr val="000000">
                    <a:lumMod val="75000"/>
                    <a:lumOff val="25000"/>
                  </a:srgbClr>
                </a:solidFill>
                <a:latin typeface="Calibri" panose="020F0502020204030204"/>
                <a:cs typeface="Arial" panose="020B0604020202020204" pitchFamily="34" charset="0"/>
              </a:rPr>
              <a:t>:</a:t>
            </a:r>
            <a:endParaRPr lang="en-US" altLang="en-US" sz="2200" dirty="0">
              <a:solidFill>
                <a:srgbClr val="000000">
                  <a:lumMod val="75000"/>
                  <a:lumOff val="25000"/>
                </a:srgbClr>
              </a:solidFill>
              <a:latin typeface="Arial Unicode MS" panose="020B0604020202020204" pitchFamily="34" charset="-128"/>
              <a:cs typeface="Times New Roman" panose="02020603050405020304" pitchFamily="18" charset="0"/>
            </a:endParaRPr>
          </a:p>
          <a:p>
            <a:pPr lvl="4">
              <a:spcBef>
                <a:spcPct val="40000"/>
              </a:spcBef>
              <a:spcAft>
                <a:spcPts val="400"/>
              </a:spcAft>
              <a:buClr>
                <a:srgbClr val="E48312"/>
              </a:buClr>
              <a:buSzTx/>
              <a:buFont typeface="Calibri" pitchFamily="34" charset="0"/>
              <a:buChar char="◦"/>
            </a:pPr>
            <a:r>
              <a:rPr lang="en-US" altLang="en-US" sz="2000" dirty="0">
                <a:solidFill>
                  <a:srgbClr val="000000">
                    <a:lumMod val="75000"/>
                    <a:lumOff val="25000"/>
                  </a:srgbClr>
                </a:solidFill>
                <a:latin typeface="Calibri" panose="020F0502020204030204"/>
                <a:cs typeface="Arial" panose="020B0604020202020204" pitchFamily="34" charset="0"/>
              </a:rPr>
              <a:t>Is the imported merchandise manufactured under patent? </a:t>
            </a:r>
            <a:endParaRPr lang="en-US" altLang="en-US" sz="2000" dirty="0">
              <a:solidFill>
                <a:srgbClr val="000000">
                  <a:lumMod val="75000"/>
                  <a:lumOff val="25000"/>
                </a:srgbClr>
              </a:solidFill>
              <a:latin typeface="Arial Unicode MS" panose="020B0604020202020204" pitchFamily="34" charset="-128"/>
              <a:cs typeface="Times New Roman" panose="02020603050405020304" pitchFamily="18" charset="0"/>
            </a:endParaRPr>
          </a:p>
          <a:p>
            <a:pPr lvl="4">
              <a:spcBef>
                <a:spcPct val="40000"/>
              </a:spcBef>
              <a:spcAft>
                <a:spcPts val="400"/>
              </a:spcAft>
              <a:buClr>
                <a:srgbClr val="E48312"/>
              </a:buClr>
              <a:buSzTx/>
              <a:buFont typeface="Calibri" pitchFamily="34" charset="0"/>
              <a:buChar char="◦"/>
            </a:pPr>
            <a:r>
              <a:rPr lang="en-US" altLang="en-US" sz="2000" dirty="0">
                <a:solidFill>
                  <a:srgbClr val="000000">
                    <a:lumMod val="75000"/>
                    <a:lumOff val="25000"/>
                  </a:srgbClr>
                </a:solidFill>
                <a:latin typeface="Calibri" panose="020F0502020204030204"/>
                <a:cs typeface="Arial" panose="020B0604020202020204" pitchFamily="34" charset="0"/>
              </a:rPr>
              <a:t>Is the royalty involved in the production or sale of the imported merchandise and? </a:t>
            </a:r>
            <a:endParaRPr lang="en-US" altLang="en-US" sz="2000" dirty="0">
              <a:solidFill>
                <a:srgbClr val="000000">
                  <a:lumMod val="75000"/>
                  <a:lumOff val="25000"/>
                </a:srgbClr>
              </a:solidFill>
              <a:latin typeface="Arial Unicode MS" panose="020B0604020202020204" pitchFamily="34" charset="-128"/>
              <a:cs typeface="Times New Roman" panose="02020603050405020304" pitchFamily="18" charset="0"/>
            </a:endParaRPr>
          </a:p>
          <a:p>
            <a:pPr lvl="4">
              <a:spcBef>
                <a:spcPct val="40000"/>
              </a:spcBef>
              <a:spcAft>
                <a:spcPts val="400"/>
              </a:spcAft>
              <a:buClr>
                <a:srgbClr val="E48312"/>
              </a:buClr>
              <a:buSzTx/>
              <a:buFont typeface="Calibri" pitchFamily="34" charset="0"/>
              <a:buChar char="◦"/>
            </a:pPr>
            <a:r>
              <a:rPr lang="en-US" altLang="en-US" sz="2000" dirty="0">
                <a:solidFill>
                  <a:srgbClr val="000000">
                    <a:lumMod val="75000"/>
                    <a:lumOff val="25000"/>
                  </a:srgbClr>
                </a:solidFill>
                <a:latin typeface="Calibri" panose="020F0502020204030204"/>
                <a:cs typeface="Arial" panose="020B0604020202020204" pitchFamily="34" charset="0"/>
              </a:rPr>
              <a:t>Can the importer purchase the product </a:t>
            </a:r>
            <a:r>
              <a:rPr lang="en-US" altLang="en-US" sz="2000" dirty="0">
                <a:solidFill>
                  <a:srgbClr val="FF0000"/>
                </a:solidFill>
                <a:latin typeface="Calibri" panose="020F0502020204030204"/>
                <a:cs typeface="Arial" panose="020B0604020202020204" pitchFamily="34" charset="0"/>
              </a:rPr>
              <a:t>from the supplier </a:t>
            </a:r>
            <a:r>
              <a:rPr lang="en-US" altLang="en-US" sz="2000" dirty="0">
                <a:solidFill>
                  <a:srgbClr val="000000">
                    <a:lumMod val="75000"/>
                    <a:lumOff val="25000"/>
                  </a:srgbClr>
                </a:solidFill>
                <a:latin typeface="Calibri" panose="020F0502020204030204"/>
                <a:cs typeface="Arial" panose="020B0604020202020204" pitchFamily="34" charset="0"/>
              </a:rPr>
              <a:t>without paying the fee?</a:t>
            </a:r>
          </a:p>
        </p:txBody>
      </p:sp>
      <p:sp>
        <p:nvSpPr>
          <p:cNvPr id="21508" name="Slide Number Placeholder 27"/>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8BC90D34-FBCE-499F-ADE5-7195D6E36129}" type="slidenum">
              <a:rPr lang="en-US" altLang="en-US" smtClean="0">
                <a:solidFill>
                  <a:schemeClr val="tx1"/>
                </a:solidFill>
                <a:latin typeface="Arial" panose="020B0604020202020204" pitchFamily="34" charset="0"/>
              </a:rPr>
              <a:pPr>
                <a:spcBef>
                  <a:spcPct val="0"/>
                </a:spcBef>
                <a:buClrTx/>
                <a:buFontTx/>
                <a:buNone/>
              </a:pPr>
              <a:t>28</a:t>
            </a:fld>
            <a:endParaRPr lang="en-US" altLang="en-US">
              <a:solidFill>
                <a:schemeClr val="tx1"/>
              </a:solidFill>
              <a:latin typeface="Arial" panose="020B0604020202020204" pitchFamily="34" charset="0"/>
            </a:endParaRPr>
          </a:p>
        </p:txBody>
      </p:sp>
      <p:pic>
        <p:nvPicPr>
          <p:cNvPr id="2" name="Picture 1">
            <a:extLst>
              <a:ext uri="{FF2B5EF4-FFF2-40B4-BE49-F238E27FC236}">
                <a16:creationId xmlns:a16="http://schemas.microsoft.com/office/drawing/2014/main" id="{FE16AF27-446C-4F8E-ADF2-2EC47E46EF83}"/>
              </a:ext>
            </a:extLst>
          </p:cNvPr>
          <p:cNvPicPr>
            <a:picLocks noChangeAspect="1"/>
          </p:cNvPicPr>
          <p:nvPr/>
        </p:nvPicPr>
        <p:blipFill>
          <a:blip r:embed="rId2"/>
          <a:stretch>
            <a:fillRect/>
          </a:stretch>
        </p:blipFill>
        <p:spPr>
          <a:xfrm>
            <a:off x="10356087" y="240429"/>
            <a:ext cx="1356537" cy="838218"/>
          </a:xfrm>
          <a:prstGeom prst="rect">
            <a:avLst/>
          </a:prstGeom>
        </p:spPr>
      </p:pic>
    </p:spTree>
    <p:extLst>
      <p:ext uri="{BB962C8B-B14F-4D97-AF65-F5344CB8AC3E}">
        <p14:creationId xmlns:p14="http://schemas.microsoft.com/office/powerpoint/2010/main" val="3519385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0A92B-5429-4BC4-AB5B-9966734B1C23}"/>
              </a:ext>
            </a:extLst>
          </p:cNvPr>
          <p:cNvSpPr>
            <a:spLocks noGrp="1"/>
          </p:cNvSpPr>
          <p:nvPr>
            <p:ph type="title"/>
          </p:nvPr>
        </p:nvSpPr>
        <p:spPr>
          <a:xfrm>
            <a:off x="723013" y="447172"/>
            <a:ext cx="10757333" cy="424732"/>
          </a:xfrm>
        </p:spPr>
        <p:txBody>
          <a:bodyPr/>
          <a:lstStyle/>
          <a:p>
            <a:r>
              <a:rPr lang="en-US" altLang="en-US" sz="2400" b="1" dirty="0">
                <a:ea typeface="ＭＳ Ｐゴシック" panose="020B0600070205080204" pitchFamily="34" charset="-128"/>
              </a:rPr>
              <a:t>5. Royalties and License Fees (US)</a:t>
            </a:r>
            <a:endParaRPr lang="en-US" sz="2400" b="1" dirty="0"/>
          </a:p>
        </p:txBody>
      </p:sp>
      <p:sp>
        <p:nvSpPr>
          <p:cNvPr id="3" name="Content Placeholder 2">
            <a:extLst>
              <a:ext uri="{FF2B5EF4-FFF2-40B4-BE49-F238E27FC236}">
                <a16:creationId xmlns:a16="http://schemas.microsoft.com/office/drawing/2014/main" id="{9C8EBB7D-41D7-40C6-9D5E-30D62CBA04D2}"/>
              </a:ext>
            </a:extLst>
          </p:cNvPr>
          <p:cNvSpPr>
            <a:spLocks noGrp="1"/>
          </p:cNvSpPr>
          <p:nvPr>
            <p:ph sz="half" idx="1"/>
          </p:nvPr>
        </p:nvSpPr>
        <p:spPr>
          <a:xfrm>
            <a:off x="475488" y="1524000"/>
            <a:ext cx="11237136" cy="4338624"/>
          </a:xfrm>
        </p:spPr>
        <p:txBody>
          <a:bodyPr/>
          <a:lstStyle/>
          <a:p>
            <a:pPr marL="457200" indent="-457200">
              <a:lnSpc>
                <a:spcPct val="100000"/>
              </a:lnSpc>
              <a:spcBef>
                <a:spcPts val="2400"/>
              </a:spcBef>
              <a:buFont typeface="Wingdings" panose="05000000000000000000" pitchFamily="2" charset="2"/>
              <a:buChar char="v"/>
            </a:pPr>
            <a:r>
              <a:rPr lang="en-US" altLang="en-US" dirty="0"/>
              <a:t>Royalties or license fees for </a:t>
            </a:r>
            <a:r>
              <a:rPr lang="en-US" altLang="en-US" dirty="0">
                <a:solidFill>
                  <a:srgbClr val="FF0000"/>
                </a:solidFill>
              </a:rPr>
              <a:t>patents or Intellectual Property </a:t>
            </a:r>
            <a:r>
              <a:rPr lang="en-US" altLang="en-US" dirty="0"/>
              <a:t>covering a process to manufacture imported merchandise generally will be dutiable.</a:t>
            </a:r>
          </a:p>
          <a:p>
            <a:pPr marL="457200" indent="-457200">
              <a:lnSpc>
                <a:spcPct val="100000"/>
              </a:lnSpc>
              <a:spcBef>
                <a:spcPts val="2400"/>
              </a:spcBef>
              <a:buFont typeface="Wingdings" panose="05000000000000000000" pitchFamily="2" charset="2"/>
              <a:buChar char="v"/>
            </a:pPr>
            <a:r>
              <a:rPr lang="en-US" altLang="en-US" dirty="0"/>
              <a:t>Payments made by the buyer to a </a:t>
            </a:r>
            <a:r>
              <a:rPr lang="en-US" altLang="en-US" u="sng" dirty="0"/>
              <a:t>third party</a:t>
            </a:r>
            <a:r>
              <a:rPr lang="en-US" altLang="en-US" dirty="0"/>
              <a:t> for the right to:</a:t>
            </a:r>
          </a:p>
          <a:p>
            <a:pPr marL="971550" lvl="1" indent="-342900">
              <a:spcBef>
                <a:spcPct val="100000"/>
              </a:spcBef>
              <a:buFont typeface="Wingdings" panose="05000000000000000000" pitchFamily="2" charset="2"/>
              <a:buChar char="§"/>
            </a:pPr>
            <a:r>
              <a:rPr lang="en-US" altLang="en-US" sz="2000" b="1" u="sng" dirty="0">
                <a:solidFill>
                  <a:srgbClr val="0070C0"/>
                </a:solidFill>
              </a:rPr>
              <a:t>Distribute or resell</a:t>
            </a:r>
            <a:r>
              <a:rPr lang="en-US" altLang="en-US" sz="2000" b="1" dirty="0">
                <a:solidFill>
                  <a:srgbClr val="0070C0"/>
                </a:solidFill>
              </a:rPr>
              <a:t> </a:t>
            </a:r>
            <a:r>
              <a:rPr lang="en-US" altLang="en-US" sz="2000" dirty="0"/>
              <a:t>imported merchandise is generally considered a selling expenses of the buyer and will not be added to the price for the imported merchandise </a:t>
            </a:r>
            <a:r>
              <a:rPr lang="en-US" altLang="en-US" sz="2000" u="sng" dirty="0">
                <a:solidFill>
                  <a:srgbClr val="0000FF"/>
                </a:solidFill>
              </a:rPr>
              <a:t>unless</a:t>
            </a:r>
            <a:r>
              <a:rPr lang="en-US" altLang="en-US" sz="2000" dirty="0"/>
              <a:t>:</a:t>
            </a:r>
          </a:p>
          <a:p>
            <a:pPr marL="982980" lvl="1" indent="-342900">
              <a:spcBef>
                <a:spcPct val="100000"/>
              </a:spcBef>
              <a:buFont typeface="Wingdings" panose="05000000000000000000" pitchFamily="2" charset="2"/>
              <a:buChar char="§"/>
            </a:pPr>
            <a:r>
              <a:rPr lang="en-US" altLang="en-US" sz="2000" dirty="0"/>
              <a:t>The payments </a:t>
            </a:r>
            <a:r>
              <a:rPr lang="en-US" altLang="en-US" sz="2000" u="sng" dirty="0">
                <a:solidFill>
                  <a:srgbClr val="0000FF"/>
                </a:solidFill>
              </a:rPr>
              <a:t>are</a:t>
            </a:r>
            <a:r>
              <a:rPr lang="en-US" altLang="en-US" sz="2000" dirty="0"/>
              <a:t> a </a:t>
            </a:r>
            <a:r>
              <a:rPr lang="en-US" altLang="en-US" sz="2000" dirty="0">
                <a:solidFill>
                  <a:srgbClr val="FF0000"/>
                </a:solidFill>
              </a:rPr>
              <a:t>condition of the sale </a:t>
            </a:r>
            <a:r>
              <a:rPr lang="en-US" altLang="en-US" sz="2000" dirty="0"/>
              <a:t>of the merchandise for exportation to the United States.  (what does licensing agreement say???)</a:t>
            </a:r>
          </a:p>
          <a:p>
            <a:endParaRPr lang="en-US" dirty="0"/>
          </a:p>
        </p:txBody>
      </p:sp>
      <p:sp>
        <p:nvSpPr>
          <p:cNvPr id="4" name="Slide Number Placeholder 3">
            <a:extLst>
              <a:ext uri="{FF2B5EF4-FFF2-40B4-BE49-F238E27FC236}">
                <a16:creationId xmlns:a16="http://schemas.microsoft.com/office/drawing/2014/main" id="{22464588-48DD-44D5-837D-D3F1DA301C14}"/>
              </a:ext>
            </a:extLst>
          </p:cNvPr>
          <p:cNvSpPr>
            <a:spLocks noGrp="1"/>
          </p:cNvSpPr>
          <p:nvPr>
            <p:ph type="sldNum" sz="quarter" idx="18"/>
          </p:nvPr>
        </p:nvSpPr>
        <p:spPr/>
        <p:txBody>
          <a:bodyPr/>
          <a:lstStyle/>
          <a:p>
            <a:fld id="{8E22A6E6-357A-204A-8141-87424A8157F6}" type="slidenum">
              <a:rPr lang="en-US" smtClean="0"/>
              <a:pPr/>
              <a:t>29</a:t>
            </a:fld>
            <a:endParaRPr lang="en-US" dirty="0"/>
          </a:p>
        </p:txBody>
      </p:sp>
      <p:pic>
        <p:nvPicPr>
          <p:cNvPr id="5" name="Picture 4">
            <a:extLst>
              <a:ext uri="{FF2B5EF4-FFF2-40B4-BE49-F238E27FC236}">
                <a16:creationId xmlns:a16="http://schemas.microsoft.com/office/drawing/2014/main" id="{50C81BFD-5E19-4D7D-A151-4005C36F8019}"/>
              </a:ext>
            </a:extLst>
          </p:cNvPr>
          <p:cNvPicPr>
            <a:picLocks noChangeAspect="1"/>
          </p:cNvPicPr>
          <p:nvPr/>
        </p:nvPicPr>
        <p:blipFill>
          <a:blip r:embed="rId2"/>
          <a:stretch>
            <a:fillRect/>
          </a:stretch>
        </p:blipFill>
        <p:spPr>
          <a:xfrm>
            <a:off x="10177165" y="213526"/>
            <a:ext cx="1303181" cy="805249"/>
          </a:xfrm>
          <a:prstGeom prst="rect">
            <a:avLst/>
          </a:prstGeom>
        </p:spPr>
      </p:pic>
    </p:spTree>
    <p:extLst>
      <p:ext uri="{BB962C8B-B14F-4D97-AF65-F5344CB8AC3E}">
        <p14:creationId xmlns:p14="http://schemas.microsoft.com/office/powerpoint/2010/main" val="350143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p:cNvSpPr>
          <p:nvPr>
            <p:ph type="title"/>
          </p:nvPr>
        </p:nvSpPr>
        <p:spPr/>
        <p:txBody>
          <a:bodyPr/>
          <a:lstStyle/>
          <a:p>
            <a:pPr eaLnBrk="1" hangingPunct="1"/>
            <a:r>
              <a:rPr lang="en-US" altLang="en-US" sz="2400" b="1">
                <a:ea typeface="ＭＳ Ｐゴシック" panose="020B0600070205080204" pitchFamily="34" charset="-128"/>
              </a:rPr>
              <a:t>Agenda </a:t>
            </a:r>
            <a:br>
              <a:rPr lang="en-US" altLang="en-US" sz="2400" b="1">
                <a:ea typeface="ＭＳ Ｐゴシック" panose="020B0600070205080204" pitchFamily="34" charset="-128"/>
              </a:rPr>
            </a:br>
            <a:endParaRPr lang="en-US" altLang="en-US" sz="2400" b="1">
              <a:ea typeface="ＭＳ Ｐゴシック" panose="020B0600070205080204" pitchFamily="34" charset="-128"/>
            </a:endParaRPr>
          </a:p>
        </p:txBody>
      </p:sp>
      <p:sp>
        <p:nvSpPr>
          <p:cNvPr id="16386" name="Content Placeholder 1"/>
          <p:cNvSpPr>
            <a:spLocks noGrp="1"/>
          </p:cNvSpPr>
          <p:nvPr>
            <p:ph sz="half" idx="1"/>
          </p:nvPr>
        </p:nvSpPr>
        <p:spPr>
          <a:xfrm>
            <a:off x="483110" y="1458259"/>
            <a:ext cx="11237136" cy="4241161"/>
          </a:xfrm>
        </p:spPr>
        <p:txBody>
          <a:bodyPr/>
          <a:lstStyle/>
          <a:p>
            <a:pPr lvl="2">
              <a:spcBef>
                <a:spcPts val="1200"/>
              </a:spcBef>
              <a:spcAft>
                <a:spcPts val="1200"/>
              </a:spcAft>
              <a:buFont typeface="Corbel" panose="020B0503020204020204" pitchFamily="34" charset="0"/>
              <a:buAutoNum type="arabicPeriod"/>
            </a:pPr>
            <a:r>
              <a:rPr lang="en-US" altLang="en-US" sz="1800" dirty="0">
                <a:ea typeface="ＭＳ Ｐゴシック" panose="020B0600070205080204" pitchFamily="34" charset="-128"/>
              </a:rPr>
              <a:t>Customs Valuation: Basic Concepts (Transaction Value Method)</a:t>
            </a:r>
          </a:p>
          <a:p>
            <a:pPr lvl="2">
              <a:spcBef>
                <a:spcPts val="1200"/>
              </a:spcBef>
              <a:spcAft>
                <a:spcPts val="1200"/>
              </a:spcAft>
              <a:buFont typeface="Corbel" panose="020B0503020204020204" pitchFamily="34" charset="0"/>
              <a:buAutoNum type="arabicPeriod"/>
            </a:pPr>
            <a:r>
              <a:rPr lang="en-US" altLang="en-US" sz="1800" dirty="0">
                <a:ea typeface="ＭＳ Ｐゴシック" panose="020B0600070205080204" pitchFamily="34" charset="-128"/>
              </a:rPr>
              <a:t>Treatment of Related Parties (Establishing Lack of Influence)</a:t>
            </a:r>
          </a:p>
          <a:p>
            <a:pPr lvl="2">
              <a:spcBef>
                <a:spcPts val="1200"/>
              </a:spcBef>
              <a:spcAft>
                <a:spcPts val="1200"/>
              </a:spcAft>
              <a:buFont typeface="Corbel" panose="020B0503020204020204" pitchFamily="34" charset="0"/>
              <a:buAutoNum type="arabicPeriod"/>
            </a:pPr>
            <a:r>
              <a:rPr lang="en-US" altLang="en-US" sz="1800" dirty="0">
                <a:ea typeface="ＭＳ Ｐゴシック" panose="020B0600070205080204" pitchFamily="34" charset="-128"/>
              </a:rPr>
              <a:t>Importance of Contemporaneous Documentation</a:t>
            </a:r>
          </a:p>
          <a:p>
            <a:pPr lvl="2">
              <a:spcBef>
                <a:spcPts val="1200"/>
              </a:spcBef>
              <a:spcAft>
                <a:spcPts val="1200"/>
              </a:spcAft>
              <a:buFont typeface="Corbel" panose="020B0503020204020204" pitchFamily="34" charset="0"/>
              <a:buAutoNum type="arabicPeriod"/>
            </a:pPr>
            <a:r>
              <a:rPr lang="en-US" altLang="en-US" sz="1800" dirty="0">
                <a:ea typeface="ＭＳ Ｐゴシック" panose="020B0600070205080204" pitchFamily="34" charset="-128"/>
              </a:rPr>
              <a:t>Transfer Pricing Adjustments (Requirements to Amend)</a:t>
            </a:r>
          </a:p>
          <a:p>
            <a:pPr lvl="2">
              <a:spcBef>
                <a:spcPts val="1200"/>
              </a:spcBef>
              <a:spcAft>
                <a:spcPts val="1200"/>
              </a:spcAft>
              <a:buFont typeface="Corbel" panose="020B0503020204020204" pitchFamily="34" charset="0"/>
              <a:buAutoNum type="arabicPeriod"/>
            </a:pPr>
            <a:r>
              <a:rPr lang="en-US" altLang="en-US" sz="1800" dirty="0">
                <a:ea typeface="ＭＳ Ｐゴシック" panose="020B0600070205080204" pitchFamily="34" charset="-128"/>
              </a:rPr>
              <a:t>Treatment of Royalties and </a:t>
            </a:r>
            <a:r>
              <a:rPr lang="en-US" altLang="en-US" sz="1800" dirty="0" err="1">
                <a:ea typeface="ＭＳ Ｐゴシック" panose="020B0600070205080204" pitchFamily="34" charset="-128"/>
              </a:rPr>
              <a:t>Licencing</a:t>
            </a:r>
            <a:r>
              <a:rPr lang="en-US" altLang="en-US" sz="1800" dirty="0">
                <a:ea typeface="ＭＳ Ｐゴシック" panose="020B0600070205080204" pitchFamily="34" charset="-128"/>
              </a:rPr>
              <a:t> Fees </a:t>
            </a:r>
          </a:p>
          <a:p>
            <a:pPr lvl="2">
              <a:spcBef>
                <a:spcPts val="1200"/>
              </a:spcBef>
              <a:spcAft>
                <a:spcPts val="1200"/>
              </a:spcAft>
              <a:buFont typeface="Corbel" panose="020B0503020204020204" pitchFamily="34" charset="0"/>
              <a:buAutoNum type="arabicPeriod"/>
            </a:pPr>
            <a:r>
              <a:rPr lang="en-US" altLang="en-US" sz="1800" dirty="0">
                <a:ea typeface="ＭＳ Ｐゴシック" panose="020B0600070205080204" pitchFamily="34" charset="-128"/>
              </a:rPr>
              <a:t>Subsequent Proceeds </a:t>
            </a:r>
          </a:p>
          <a:p>
            <a:pPr lvl="2">
              <a:spcBef>
                <a:spcPts val="1200"/>
              </a:spcBef>
              <a:spcAft>
                <a:spcPts val="1200"/>
              </a:spcAft>
              <a:buFont typeface="Corbel" panose="020B0503020204020204" pitchFamily="34" charset="0"/>
              <a:buAutoNum type="arabicPeriod"/>
            </a:pPr>
            <a:r>
              <a:rPr lang="en-US" altLang="en-US" sz="1800" dirty="0">
                <a:ea typeface="ＭＳ Ｐゴシック" panose="020B0600070205080204" pitchFamily="34" charset="-128"/>
              </a:rPr>
              <a:t>Management and Administration Fees</a:t>
            </a:r>
          </a:p>
          <a:p>
            <a:pPr lvl="2">
              <a:spcBef>
                <a:spcPts val="1200"/>
              </a:spcBef>
              <a:spcAft>
                <a:spcPts val="1200"/>
              </a:spcAft>
              <a:buFont typeface="Corbel" panose="020B0503020204020204" pitchFamily="34" charset="0"/>
              <a:buAutoNum type="arabicPeriod"/>
            </a:pPr>
            <a:r>
              <a:rPr lang="en-US" altLang="en-US" sz="1800" dirty="0">
                <a:ea typeface="ＭＳ Ｐゴシック" panose="020B0600070205080204" pitchFamily="34" charset="-128"/>
              </a:rPr>
              <a:t>Best Practices for Compliance Managers and In-House Counsel</a:t>
            </a:r>
          </a:p>
        </p:txBody>
      </p:sp>
      <p:sp>
        <p:nvSpPr>
          <p:cNvPr id="16388" name="Slide Number Placeholder 5"/>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63B1C159-4E57-463B-B05A-59D07BD6CC2E}" type="slidenum">
              <a:rPr lang="en-US" altLang="en-US" smtClean="0">
                <a:solidFill>
                  <a:schemeClr val="tx1"/>
                </a:solidFill>
                <a:latin typeface="Arial" panose="020B0604020202020204" pitchFamily="34" charset="0"/>
              </a:rPr>
              <a:pPr>
                <a:spcBef>
                  <a:spcPct val="0"/>
                </a:spcBef>
                <a:buClrTx/>
                <a:buFontTx/>
                <a:buNone/>
              </a:pPr>
              <a:t>3</a:t>
            </a:fld>
            <a:endParaRPr lang="en-US" altLang="en-US">
              <a:solidFill>
                <a:schemeClr val="tx1"/>
              </a:solidFill>
              <a:latin typeface="Arial" panose="020B0604020202020204" pitchFamily="34" charset="0"/>
            </a:endParaRPr>
          </a:p>
        </p:txBody>
      </p:sp>
      <p:pic>
        <p:nvPicPr>
          <p:cNvPr id="5" nam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spTree>
    <p:extLst>
      <p:ext uri="{BB962C8B-B14F-4D97-AF65-F5344CB8AC3E}">
        <p14:creationId xmlns:p14="http://schemas.microsoft.com/office/powerpoint/2010/main" val="3893047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CE43-749A-45DE-8D4F-1466EEA4B71D}"/>
              </a:ext>
            </a:extLst>
          </p:cNvPr>
          <p:cNvSpPr>
            <a:spLocks noGrp="1"/>
          </p:cNvSpPr>
          <p:nvPr>
            <p:ph type="title"/>
          </p:nvPr>
        </p:nvSpPr>
        <p:spPr>
          <a:xfrm>
            <a:off x="723013" y="419473"/>
            <a:ext cx="10757333" cy="480131"/>
          </a:xfrm>
        </p:spPr>
        <p:txBody>
          <a:bodyPr/>
          <a:lstStyle/>
          <a:p>
            <a:r>
              <a:rPr lang="en-US" altLang="en-US" sz="2800" b="1" dirty="0">
                <a:ea typeface="ＭＳ Ｐゴシック" panose="020B0600070205080204" pitchFamily="34" charset="-128"/>
              </a:rPr>
              <a:t>5. Royalties and License Fees (US)</a:t>
            </a:r>
            <a:endParaRPr lang="en-US" sz="2800" b="1" dirty="0"/>
          </a:p>
        </p:txBody>
      </p:sp>
      <p:sp>
        <p:nvSpPr>
          <p:cNvPr id="3" name="Content Placeholder 2">
            <a:extLst>
              <a:ext uri="{FF2B5EF4-FFF2-40B4-BE49-F238E27FC236}">
                <a16:creationId xmlns:a16="http://schemas.microsoft.com/office/drawing/2014/main" id="{ABDF3607-5F06-45D7-95C5-A1511120F2D7}"/>
              </a:ext>
            </a:extLst>
          </p:cNvPr>
          <p:cNvSpPr>
            <a:spLocks noGrp="1"/>
          </p:cNvSpPr>
          <p:nvPr>
            <p:ph sz="half" idx="1"/>
          </p:nvPr>
        </p:nvSpPr>
        <p:spPr>
          <a:xfrm>
            <a:off x="475488" y="1447800"/>
            <a:ext cx="10725912" cy="5056769"/>
          </a:xfrm>
        </p:spPr>
        <p:txBody>
          <a:bodyPr/>
          <a:lstStyle/>
          <a:p>
            <a:pPr lvl="0">
              <a:lnSpc>
                <a:spcPct val="100000"/>
              </a:lnSpc>
              <a:spcBef>
                <a:spcPct val="100000"/>
              </a:spcBef>
              <a:spcAft>
                <a:spcPts val="200"/>
              </a:spcAft>
            </a:pPr>
            <a:r>
              <a:rPr lang="en-US" altLang="en-US" dirty="0">
                <a:solidFill>
                  <a:srgbClr val="000000">
                    <a:lumMod val="75000"/>
                    <a:lumOff val="25000"/>
                  </a:srgbClr>
                </a:solidFill>
                <a:latin typeface="Calibri" panose="020F0502020204030204"/>
                <a:ea typeface="+mn-ea"/>
                <a:cs typeface="+mn-cs"/>
              </a:rPr>
              <a:t>HQ H077419, April 05, 2011</a:t>
            </a:r>
          </a:p>
          <a:p>
            <a:pPr marL="914400" lvl="1" indent="-457200">
              <a:lnSpc>
                <a:spcPct val="100000"/>
              </a:lnSpc>
              <a:spcBef>
                <a:spcPts val="1800"/>
              </a:spcBef>
              <a:buSzTx/>
              <a:buFont typeface="Arial" panose="020B0604020202020204" pitchFamily="34" charset="0"/>
              <a:buChar char="•"/>
            </a:pPr>
            <a:r>
              <a:rPr lang="en-US" altLang="en-US" sz="2000" dirty="0">
                <a:solidFill>
                  <a:srgbClr val="000000">
                    <a:lumMod val="75000"/>
                    <a:lumOff val="25000"/>
                  </a:srgbClr>
                </a:solidFill>
                <a:latin typeface="Calibri" panose="020F0502020204030204"/>
                <a:ea typeface="+mn-ea"/>
                <a:cs typeface="+mn-cs"/>
              </a:rPr>
              <a:t>The fact that the royalty payments are made to an </a:t>
            </a:r>
            <a:r>
              <a:rPr lang="en-US" altLang="en-US" sz="2000" dirty="0">
                <a:solidFill>
                  <a:srgbClr val="FF0000"/>
                </a:solidFill>
                <a:latin typeface="Calibri" panose="020F0502020204030204"/>
                <a:ea typeface="+mn-ea"/>
                <a:cs typeface="+mn-cs"/>
              </a:rPr>
              <a:t>unrelated third party </a:t>
            </a:r>
            <a:r>
              <a:rPr lang="en-US" altLang="en-US" sz="2000" dirty="0">
                <a:solidFill>
                  <a:srgbClr val="000000">
                    <a:lumMod val="75000"/>
                    <a:lumOff val="25000"/>
                  </a:srgbClr>
                </a:solidFill>
                <a:latin typeface="Calibri" panose="020F0502020204030204"/>
                <a:ea typeface="+mn-ea"/>
                <a:cs typeface="+mn-cs"/>
              </a:rPr>
              <a:t>is not entirely determinative.</a:t>
            </a:r>
          </a:p>
          <a:p>
            <a:pPr marL="914400" lvl="1" indent="-457200">
              <a:lnSpc>
                <a:spcPct val="100000"/>
              </a:lnSpc>
              <a:spcBef>
                <a:spcPts val="1800"/>
              </a:spcBef>
              <a:buSzTx/>
              <a:buFont typeface="Arial" panose="020B0604020202020204" pitchFamily="34" charset="0"/>
              <a:buChar char="•"/>
            </a:pPr>
            <a:r>
              <a:rPr lang="en-US" altLang="en-US" sz="2000" dirty="0">
                <a:solidFill>
                  <a:srgbClr val="000000">
                    <a:lumMod val="75000"/>
                    <a:lumOff val="25000"/>
                  </a:srgbClr>
                </a:solidFill>
                <a:latin typeface="Calibri" panose="020F0502020204030204"/>
                <a:ea typeface="+mn-ea"/>
                <a:cs typeface="+mn-cs"/>
              </a:rPr>
              <a:t>Customs’ position is that royalties will be dutiable, </a:t>
            </a:r>
            <a:r>
              <a:rPr lang="en-US" altLang="en-US" sz="2000" dirty="0">
                <a:solidFill>
                  <a:srgbClr val="FF0000"/>
                </a:solidFill>
                <a:latin typeface="Calibri" panose="020F0502020204030204"/>
                <a:ea typeface="+mn-ea"/>
                <a:cs typeface="+mn-cs"/>
              </a:rPr>
              <a:t>even if paid to third parties</a:t>
            </a:r>
            <a:r>
              <a:rPr lang="en-US" altLang="en-US" sz="2000" dirty="0">
                <a:solidFill>
                  <a:srgbClr val="000000">
                    <a:lumMod val="75000"/>
                    <a:lumOff val="25000"/>
                  </a:srgbClr>
                </a:solidFill>
                <a:latin typeface="Calibri" panose="020F0502020204030204"/>
                <a:ea typeface="+mn-ea"/>
                <a:cs typeface="+mn-cs"/>
              </a:rPr>
              <a:t>, </a:t>
            </a:r>
            <a:r>
              <a:rPr lang="en-US" altLang="en-US" sz="2000" u="sng" dirty="0">
                <a:solidFill>
                  <a:srgbClr val="000000">
                    <a:lumMod val="75000"/>
                    <a:lumOff val="25000"/>
                  </a:srgbClr>
                </a:solidFill>
                <a:latin typeface="Calibri" panose="020F0502020204030204"/>
                <a:ea typeface="+mn-ea"/>
                <a:cs typeface="+mn-cs"/>
              </a:rPr>
              <a:t>if they constitute a condition of the sale for exportation</a:t>
            </a:r>
            <a:r>
              <a:rPr lang="en-US" altLang="en-US" sz="2000" dirty="0">
                <a:solidFill>
                  <a:srgbClr val="000000">
                    <a:lumMod val="75000"/>
                    <a:lumOff val="25000"/>
                  </a:srgbClr>
                </a:solidFill>
                <a:latin typeface="Calibri" panose="020F0502020204030204"/>
                <a:ea typeface="+mn-ea"/>
                <a:cs typeface="+mn-cs"/>
              </a:rPr>
              <a:t>.</a:t>
            </a:r>
          </a:p>
          <a:p>
            <a:pPr marL="1371600" lvl="2" indent="-457200">
              <a:lnSpc>
                <a:spcPct val="100000"/>
              </a:lnSpc>
              <a:spcBef>
                <a:spcPts val="1800"/>
              </a:spcBef>
              <a:buSzTx/>
              <a:buFont typeface="Arial" panose="020B0604020202020204" pitchFamily="34" charset="0"/>
              <a:buChar char="•"/>
            </a:pPr>
            <a:r>
              <a:rPr lang="en-US" altLang="en-US" sz="1600" dirty="0">
                <a:solidFill>
                  <a:srgbClr val="000000">
                    <a:lumMod val="75000"/>
                    <a:lumOff val="25000"/>
                  </a:srgbClr>
                </a:solidFill>
                <a:latin typeface="Calibri" panose="020F0502020204030204"/>
                <a:ea typeface="+mn-ea"/>
                <a:cs typeface="+mn-cs"/>
              </a:rPr>
              <a:t>Under this arrangement, [importer] pays Licensee a royalty fee of 7% of the F.O.B./commercial invoice value based on the quantity of footwear exported from the factory to [importer] that bear the subject trademark.</a:t>
            </a:r>
          </a:p>
          <a:p>
            <a:pPr marL="914400" lvl="1" indent="-457200">
              <a:lnSpc>
                <a:spcPct val="100000"/>
              </a:lnSpc>
              <a:spcBef>
                <a:spcPts val="1800"/>
              </a:spcBef>
              <a:buSzTx/>
              <a:buFont typeface="Arial" panose="020B0604020202020204" pitchFamily="34" charset="0"/>
              <a:buChar char="•"/>
            </a:pPr>
            <a:r>
              <a:rPr lang="en-US" altLang="en-US" sz="2000" dirty="0">
                <a:solidFill>
                  <a:srgbClr val="000000">
                    <a:lumMod val="75000"/>
                    <a:lumOff val="25000"/>
                  </a:srgbClr>
                </a:solidFill>
                <a:latin typeface="Calibri" panose="020F0502020204030204"/>
                <a:ea typeface="+mn-ea"/>
                <a:cs typeface="+mn-cs"/>
              </a:rPr>
              <a:t>Payments based on the number of units sold or resold in the U.S. is “not relevant to determining the </a:t>
            </a:r>
            <a:r>
              <a:rPr lang="en-US" altLang="en-US" sz="2000" dirty="0" err="1">
                <a:solidFill>
                  <a:srgbClr val="000000">
                    <a:lumMod val="75000"/>
                    <a:lumOff val="25000"/>
                  </a:srgbClr>
                </a:solidFill>
                <a:latin typeface="Calibri" panose="020F0502020204030204"/>
                <a:ea typeface="+mn-ea"/>
                <a:cs typeface="+mn-cs"/>
              </a:rPr>
              <a:t>dutiability</a:t>
            </a:r>
            <a:r>
              <a:rPr lang="en-US" altLang="en-US" sz="2000" dirty="0">
                <a:solidFill>
                  <a:srgbClr val="000000">
                    <a:lumMod val="75000"/>
                    <a:lumOff val="25000"/>
                  </a:srgbClr>
                </a:solidFill>
                <a:latin typeface="Calibri" panose="020F0502020204030204"/>
                <a:ea typeface="+mn-ea"/>
                <a:cs typeface="+mn-cs"/>
              </a:rPr>
              <a:t> of the royalty payment.”</a:t>
            </a:r>
          </a:p>
          <a:p>
            <a:pPr marL="914400" lvl="1" indent="-457200">
              <a:lnSpc>
                <a:spcPct val="100000"/>
              </a:lnSpc>
              <a:spcBef>
                <a:spcPts val="1800"/>
              </a:spcBef>
              <a:buSzTx/>
              <a:buFont typeface="Arial" panose="020B0604020202020204" pitchFamily="34" charset="0"/>
              <a:buChar char="•"/>
            </a:pPr>
            <a:r>
              <a:rPr lang="en-US" altLang="en-US" sz="2000" dirty="0">
                <a:solidFill>
                  <a:srgbClr val="000000">
                    <a:lumMod val="75000"/>
                    <a:lumOff val="25000"/>
                  </a:srgbClr>
                </a:solidFill>
                <a:latin typeface="Calibri" panose="020F0502020204030204"/>
                <a:ea typeface="+mn-ea"/>
                <a:cs typeface="+mn-cs"/>
              </a:rPr>
              <a:t>Royalty payments and license fees are a </a:t>
            </a:r>
            <a:r>
              <a:rPr lang="en-US" altLang="en-US" sz="2000" u="sng" dirty="0">
                <a:solidFill>
                  <a:srgbClr val="0000FF"/>
                </a:solidFill>
                <a:latin typeface="Calibri" panose="020F0502020204030204"/>
                <a:ea typeface="+mn-ea"/>
                <a:cs typeface="+mn-cs"/>
              </a:rPr>
              <a:t>condition of sale</a:t>
            </a:r>
            <a:r>
              <a:rPr lang="en-US" altLang="en-US" sz="2000" dirty="0">
                <a:solidFill>
                  <a:srgbClr val="000000">
                    <a:lumMod val="75000"/>
                    <a:lumOff val="25000"/>
                  </a:srgbClr>
                </a:solidFill>
                <a:latin typeface="Calibri" panose="020F0502020204030204"/>
                <a:ea typeface="+mn-ea"/>
                <a:cs typeface="+mn-cs"/>
              </a:rPr>
              <a:t> when they are paid on each and every importation and are </a:t>
            </a:r>
            <a:r>
              <a:rPr lang="en-US" altLang="en-US" sz="2000" u="sng" dirty="0">
                <a:solidFill>
                  <a:srgbClr val="0000FF"/>
                </a:solidFill>
                <a:latin typeface="Calibri" panose="020F0502020204030204"/>
                <a:ea typeface="+mn-ea"/>
                <a:cs typeface="+mn-cs"/>
              </a:rPr>
              <a:t>inextricably intertwined</a:t>
            </a:r>
            <a:r>
              <a:rPr lang="en-US" altLang="en-US" sz="2000" dirty="0">
                <a:solidFill>
                  <a:srgbClr val="000000">
                    <a:lumMod val="75000"/>
                    <a:lumOff val="25000"/>
                  </a:srgbClr>
                </a:solidFill>
                <a:latin typeface="Calibri" panose="020F0502020204030204"/>
                <a:ea typeface="+mn-ea"/>
                <a:cs typeface="+mn-cs"/>
              </a:rPr>
              <a:t> with the imported merchandise. </a:t>
            </a:r>
            <a:r>
              <a:rPr lang="en-US" altLang="en-US" sz="1600" dirty="0">
                <a:solidFill>
                  <a:srgbClr val="000000">
                    <a:lumMod val="75000"/>
                    <a:lumOff val="25000"/>
                  </a:srgbClr>
                </a:solidFill>
                <a:latin typeface="Calibri" panose="020F0502020204030204"/>
                <a:ea typeface="+mn-ea"/>
                <a:cs typeface="+mn-cs"/>
              </a:rPr>
              <a:t> </a:t>
            </a:r>
          </a:p>
          <a:p>
            <a:endParaRPr lang="en-US" dirty="0"/>
          </a:p>
        </p:txBody>
      </p:sp>
      <p:sp>
        <p:nvSpPr>
          <p:cNvPr id="4" name="Slide Number Placeholder 3">
            <a:extLst>
              <a:ext uri="{FF2B5EF4-FFF2-40B4-BE49-F238E27FC236}">
                <a16:creationId xmlns:a16="http://schemas.microsoft.com/office/drawing/2014/main" id="{9FE64DA3-C1C4-4AC1-AD1E-2755A92B57DB}"/>
              </a:ext>
            </a:extLst>
          </p:cNvPr>
          <p:cNvSpPr>
            <a:spLocks noGrp="1"/>
          </p:cNvSpPr>
          <p:nvPr>
            <p:ph type="sldNum" sz="quarter" idx="18"/>
          </p:nvPr>
        </p:nvSpPr>
        <p:spPr/>
        <p:txBody>
          <a:bodyPr/>
          <a:lstStyle/>
          <a:p>
            <a:fld id="{8E22A6E6-357A-204A-8141-87424A8157F6}" type="slidenum">
              <a:rPr lang="en-US" smtClean="0"/>
              <a:pPr/>
              <a:t>30</a:t>
            </a:fld>
            <a:endParaRPr lang="en-US" dirty="0"/>
          </a:p>
        </p:txBody>
      </p:sp>
      <p:pic>
        <p:nvPicPr>
          <p:cNvPr id="5" name="Picture 4">
            <a:extLst>
              <a:ext uri="{FF2B5EF4-FFF2-40B4-BE49-F238E27FC236}">
                <a16:creationId xmlns:a16="http://schemas.microsoft.com/office/drawing/2014/main" id="{5AA21953-A2FF-4AEB-887F-B443B706F1A3}"/>
              </a:ext>
            </a:extLst>
          </p:cNvPr>
          <p:cNvPicPr>
            <a:picLocks noChangeAspect="1"/>
          </p:cNvPicPr>
          <p:nvPr/>
        </p:nvPicPr>
        <p:blipFill>
          <a:blip r:embed="rId2"/>
          <a:stretch>
            <a:fillRect/>
          </a:stretch>
        </p:blipFill>
        <p:spPr>
          <a:xfrm>
            <a:off x="10287000" y="152400"/>
            <a:ext cx="1356537" cy="838218"/>
          </a:xfrm>
          <a:prstGeom prst="rect">
            <a:avLst/>
          </a:prstGeom>
        </p:spPr>
      </p:pic>
    </p:spTree>
    <p:extLst>
      <p:ext uri="{BB962C8B-B14F-4D97-AF65-F5344CB8AC3E}">
        <p14:creationId xmlns:p14="http://schemas.microsoft.com/office/powerpoint/2010/main" val="1114276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2"/>
          <p:cNvSpPr>
            <a:spLocks noGrp="1"/>
          </p:cNvSpPr>
          <p:nvPr>
            <p:ph type="title"/>
          </p:nvPr>
        </p:nvSpPr>
        <p:spPr>
          <a:xfrm>
            <a:off x="723013" y="419473"/>
            <a:ext cx="10757333" cy="480131"/>
          </a:xfrm>
        </p:spPr>
        <p:txBody>
          <a:bodyPr/>
          <a:lstStyle/>
          <a:p>
            <a:r>
              <a:rPr lang="en-US" altLang="en-US" sz="2800" b="1" dirty="0">
                <a:ea typeface="ＭＳ Ｐゴシック" panose="020B0600070205080204" pitchFamily="34" charset="-128"/>
              </a:rPr>
              <a:t>6. Subsequent Proceeds (US)</a:t>
            </a:r>
          </a:p>
        </p:txBody>
      </p:sp>
      <p:sp>
        <p:nvSpPr>
          <p:cNvPr id="2" name="Content Placeholder 1"/>
          <p:cNvSpPr>
            <a:spLocks noGrp="1"/>
          </p:cNvSpPr>
          <p:nvPr>
            <p:ph sz="half" idx="1"/>
          </p:nvPr>
        </p:nvSpPr>
        <p:spPr>
          <a:xfrm>
            <a:off x="475488" y="1447800"/>
            <a:ext cx="11237136" cy="4854149"/>
          </a:xfrm>
        </p:spPr>
        <p:txBody>
          <a:bodyPr/>
          <a:lstStyle/>
          <a:p>
            <a:pPr marL="475488" lvl="1" indent="-457200">
              <a:lnSpc>
                <a:spcPct val="100000"/>
              </a:lnSpc>
              <a:spcBef>
                <a:spcPts val="1800"/>
              </a:spcBef>
              <a:spcAft>
                <a:spcPts val="400"/>
              </a:spcAft>
              <a:buClr>
                <a:srgbClr val="E48312"/>
              </a:buClr>
              <a:buSzTx/>
              <a:buFont typeface="Wingdings" panose="05000000000000000000" pitchFamily="2" charset="2"/>
              <a:buChar char="v"/>
            </a:pPr>
            <a:r>
              <a:rPr lang="en-US" sz="3000" dirty="0">
                <a:solidFill>
                  <a:srgbClr val="000000">
                    <a:lumMod val="75000"/>
                    <a:lumOff val="25000"/>
                  </a:srgbClr>
                </a:solidFill>
                <a:latin typeface="Calibri" panose="020F0502020204030204"/>
                <a:ea typeface="+mn-ea"/>
                <a:cs typeface="+mn-cs"/>
              </a:rPr>
              <a:t>Transaction Value Additions</a:t>
            </a:r>
          </a:p>
          <a:p>
            <a:pPr marL="932688" lvl="2" indent="-457200">
              <a:lnSpc>
                <a:spcPct val="100000"/>
              </a:lnSpc>
              <a:spcBef>
                <a:spcPts val="1800"/>
              </a:spcBef>
              <a:spcAft>
                <a:spcPts val="400"/>
              </a:spcAft>
              <a:buClr>
                <a:srgbClr val="E48312"/>
              </a:buClr>
              <a:buSzTx/>
              <a:buFont typeface="Wingdings" panose="05000000000000000000" pitchFamily="2" charset="2"/>
              <a:buChar char="§"/>
            </a:pPr>
            <a:r>
              <a:rPr lang="en-US" sz="2400" dirty="0">
                <a:solidFill>
                  <a:srgbClr val="000000">
                    <a:lumMod val="75000"/>
                    <a:lumOff val="25000"/>
                  </a:srgbClr>
                </a:solidFill>
                <a:latin typeface="Calibri" panose="020F0502020204030204"/>
                <a:ea typeface="+mn-ea"/>
                <a:cs typeface="+mn-cs"/>
              </a:rPr>
              <a:t>(E) </a:t>
            </a:r>
            <a:r>
              <a:rPr lang="en-US" sz="2400" u="sng" dirty="0">
                <a:solidFill>
                  <a:srgbClr val="0070C0"/>
                </a:solidFill>
                <a:latin typeface="Calibri" panose="020F0502020204030204"/>
                <a:ea typeface="+mn-ea"/>
                <a:cs typeface="+mn-cs"/>
              </a:rPr>
              <a:t>proceeds of any subsequent resale</a:t>
            </a:r>
            <a:r>
              <a:rPr lang="en-US" sz="2400" dirty="0">
                <a:solidFill>
                  <a:srgbClr val="000000">
                    <a:lumMod val="75000"/>
                    <a:lumOff val="25000"/>
                  </a:srgbClr>
                </a:solidFill>
                <a:latin typeface="Calibri" panose="020F0502020204030204"/>
                <a:ea typeface="+mn-ea"/>
                <a:cs typeface="+mn-cs"/>
              </a:rPr>
              <a:t>, disposal, or use of  the imported merchandise that </a:t>
            </a:r>
            <a:r>
              <a:rPr lang="en-US" sz="2400" u="sng" dirty="0">
                <a:solidFill>
                  <a:srgbClr val="0070C0"/>
                </a:solidFill>
                <a:latin typeface="Calibri" panose="020F0502020204030204"/>
                <a:ea typeface="+mn-ea"/>
                <a:cs typeface="+mn-cs"/>
              </a:rPr>
              <a:t>accrue, directly or indirectly, to the seller</a:t>
            </a:r>
            <a:r>
              <a:rPr lang="en-US" sz="2400" dirty="0">
                <a:solidFill>
                  <a:srgbClr val="000000">
                    <a:lumMod val="75000"/>
                    <a:lumOff val="25000"/>
                  </a:srgbClr>
                </a:solidFill>
                <a:latin typeface="Calibri" panose="020F0502020204030204"/>
                <a:ea typeface="+mn-ea"/>
                <a:cs typeface="+mn-cs"/>
              </a:rPr>
              <a:t>.</a:t>
            </a:r>
          </a:p>
          <a:p>
            <a:pPr marL="1371600" lvl="2" indent="-457200">
              <a:spcBef>
                <a:spcPts val="1200"/>
              </a:spcBef>
              <a:buClr>
                <a:schemeClr val="accent1"/>
              </a:buClr>
            </a:pPr>
            <a:r>
              <a:rPr lang="en-US" dirty="0">
                <a:solidFill>
                  <a:srgbClr val="000000">
                    <a:lumMod val="75000"/>
                    <a:lumOff val="25000"/>
                  </a:srgbClr>
                </a:solidFill>
                <a:latin typeface="Calibri" panose="020F0502020204030204"/>
                <a:ea typeface="+mn-ea"/>
                <a:cs typeface="+mn-cs"/>
              </a:rPr>
              <a:t>Royalty or license fees paid to </a:t>
            </a:r>
            <a:r>
              <a:rPr lang="en-US" dirty="0">
                <a:solidFill>
                  <a:srgbClr val="FF0000"/>
                </a:solidFill>
                <a:latin typeface="Calibri" panose="020F0502020204030204"/>
                <a:ea typeface="+mn-ea"/>
                <a:cs typeface="+mn-cs"/>
              </a:rPr>
              <a:t>Supplier</a:t>
            </a:r>
            <a:r>
              <a:rPr lang="en-US" dirty="0">
                <a:solidFill>
                  <a:srgbClr val="000000">
                    <a:lumMod val="75000"/>
                    <a:lumOff val="25000"/>
                  </a:srgbClr>
                </a:solidFill>
                <a:latin typeface="Calibri" panose="020F0502020204030204"/>
                <a:ea typeface="+mn-ea"/>
                <a:cs typeface="+mn-cs"/>
              </a:rPr>
              <a:t> or a party related to Supplier for rights to use trademark on imported goods sold in U.S.</a:t>
            </a:r>
          </a:p>
          <a:p>
            <a:pPr marL="1371600" lvl="2" indent="-457200">
              <a:spcBef>
                <a:spcPts val="1200"/>
              </a:spcBef>
              <a:buClr>
                <a:schemeClr val="accent1"/>
              </a:buClr>
            </a:pPr>
            <a:r>
              <a:rPr lang="en-US" dirty="0">
                <a:solidFill>
                  <a:srgbClr val="FF0000"/>
                </a:solidFill>
                <a:latin typeface="Calibri" panose="020F0502020204030204"/>
                <a:ea typeface="+mn-ea"/>
                <a:cs typeface="+mn-cs"/>
              </a:rPr>
              <a:t>Profit sharing or Profit splitting agreements </a:t>
            </a:r>
            <a:r>
              <a:rPr lang="en-US" dirty="0">
                <a:solidFill>
                  <a:srgbClr val="000000">
                    <a:lumMod val="75000"/>
                    <a:lumOff val="25000"/>
                  </a:srgbClr>
                </a:solidFill>
                <a:latin typeface="Calibri" panose="020F0502020204030204"/>
                <a:ea typeface="+mn-ea"/>
                <a:cs typeface="+mn-cs"/>
              </a:rPr>
              <a:t>with foreign party or party related to seller is a “proceed of subsequent resale”</a:t>
            </a:r>
          </a:p>
          <a:p>
            <a:pPr marL="1371600" lvl="2" indent="-457200">
              <a:spcBef>
                <a:spcPts val="1200"/>
              </a:spcBef>
              <a:buClr>
                <a:schemeClr val="accent1"/>
              </a:buClr>
            </a:pPr>
            <a:r>
              <a:rPr lang="en-US" dirty="0">
                <a:solidFill>
                  <a:srgbClr val="000000">
                    <a:lumMod val="75000"/>
                    <a:lumOff val="25000"/>
                  </a:srgbClr>
                </a:solidFill>
                <a:latin typeface="Calibri" panose="020F0502020204030204"/>
                <a:ea typeface="+mn-ea"/>
                <a:cs typeface="+mn-cs"/>
              </a:rPr>
              <a:t>Example:  U.S. Pharmaceutical importer agrees to assist develop</a:t>
            </a:r>
            <a:r>
              <a:rPr lang="en-US">
                <a:solidFill>
                  <a:srgbClr val="000000">
                    <a:lumMod val="75000"/>
                    <a:lumOff val="25000"/>
                  </a:srgbClr>
                </a:solidFill>
                <a:latin typeface="Calibri" panose="020F0502020204030204"/>
                <a:ea typeface="+mn-ea"/>
                <a:cs typeface="+mn-cs"/>
              </a:rPr>
              <a:t>, import, </a:t>
            </a:r>
            <a:r>
              <a:rPr lang="en-US" dirty="0">
                <a:solidFill>
                  <a:srgbClr val="000000">
                    <a:lumMod val="75000"/>
                    <a:lumOff val="25000"/>
                  </a:srgbClr>
                </a:solidFill>
                <a:latin typeface="Calibri" panose="020F0502020204030204"/>
                <a:ea typeface="+mn-ea"/>
                <a:cs typeface="+mn-cs"/>
              </a:rPr>
              <a:t>and market drug in U.S., and agrees to </a:t>
            </a:r>
            <a:r>
              <a:rPr lang="en-US" dirty="0">
                <a:solidFill>
                  <a:srgbClr val="FF0000"/>
                </a:solidFill>
                <a:latin typeface="Calibri" panose="020F0502020204030204"/>
                <a:ea typeface="+mn-ea"/>
                <a:cs typeface="+mn-cs"/>
              </a:rPr>
              <a:t>split profits </a:t>
            </a:r>
            <a:r>
              <a:rPr lang="en-US" dirty="0">
                <a:solidFill>
                  <a:srgbClr val="000000">
                    <a:lumMod val="75000"/>
                    <a:lumOff val="25000"/>
                  </a:srgbClr>
                </a:solidFill>
                <a:latin typeface="Calibri" panose="020F0502020204030204"/>
                <a:ea typeface="+mn-ea"/>
                <a:cs typeface="+mn-cs"/>
              </a:rPr>
              <a:t>on resale with foreign formula holder after deduction of costs to produce and distribute. </a:t>
            </a:r>
          </a:p>
          <a:p>
            <a:pPr marL="1371600" lvl="2" indent="-457200">
              <a:spcBef>
                <a:spcPts val="1200"/>
              </a:spcBef>
              <a:buClr>
                <a:schemeClr val="accent1"/>
              </a:buClr>
            </a:pPr>
            <a:r>
              <a:rPr lang="en-US" dirty="0">
                <a:solidFill>
                  <a:srgbClr val="000000">
                    <a:lumMod val="75000"/>
                    <a:lumOff val="25000"/>
                  </a:srgbClr>
                </a:solidFill>
                <a:latin typeface="Calibri" panose="020F0502020204030204"/>
                <a:ea typeface="+mn-ea"/>
                <a:cs typeface="+mn-cs"/>
              </a:rPr>
              <a:t>Transfer of profit split is an “addition to transaction value.” </a:t>
            </a:r>
          </a:p>
          <a:p>
            <a:pPr marL="914400" lvl="1" indent="-457200">
              <a:buClr>
                <a:schemeClr val="accent1"/>
              </a:buClr>
              <a:buSzPct val="100000"/>
              <a:buFont typeface="Wingdings" panose="05000000000000000000" pitchFamily="2" charset="2"/>
              <a:buChar char="§"/>
            </a:pPr>
            <a:endParaRPr lang="en-US" dirty="0"/>
          </a:p>
        </p:txBody>
      </p:sp>
      <p:sp>
        <p:nvSpPr>
          <p:cNvPr id="22532"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B0859690-8B31-45CA-8F91-B3C170BE008B}" type="slidenum">
              <a:rPr lang="en-US" altLang="en-US" smtClean="0">
                <a:solidFill>
                  <a:schemeClr val="tx1"/>
                </a:solidFill>
                <a:latin typeface="Arial" panose="020B0604020202020204" pitchFamily="34" charset="0"/>
              </a:rPr>
              <a:pPr>
                <a:spcBef>
                  <a:spcPct val="0"/>
                </a:spcBef>
                <a:buClrTx/>
                <a:buFontTx/>
                <a:buNone/>
              </a:pPr>
              <a:t>31</a:t>
            </a:fld>
            <a:endParaRPr lang="en-US" altLang="en-US">
              <a:solidFill>
                <a:schemeClr val="tx1"/>
              </a:solidFill>
              <a:latin typeface="Arial" panose="020B0604020202020204" pitchFamily="34" charset="0"/>
            </a:endParaRPr>
          </a:p>
        </p:txBody>
      </p:sp>
      <p:pic>
        <p:nvPicPr>
          <p:cNvPr id="3" name="Picture 2">
            <a:extLst>
              <a:ext uri="{FF2B5EF4-FFF2-40B4-BE49-F238E27FC236}">
                <a16:creationId xmlns:a16="http://schemas.microsoft.com/office/drawing/2014/main" id="{C970DED3-6651-4B08-BD6F-A90A0C71D377}"/>
              </a:ext>
            </a:extLst>
          </p:cNvPr>
          <p:cNvPicPr>
            <a:picLocks noChangeAspect="1"/>
          </p:cNvPicPr>
          <p:nvPr/>
        </p:nvPicPr>
        <p:blipFill>
          <a:blip r:embed="rId2"/>
          <a:stretch>
            <a:fillRect/>
          </a:stretch>
        </p:blipFill>
        <p:spPr>
          <a:xfrm>
            <a:off x="10355094" y="170174"/>
            <a:ext cx="1357530" cy="838832"/>
          </a:xfrm>
          <a:prstGeom prst="rect">
            <a:avLst/>
          </a:prstGeom>
        </p:spPr>
      </p:pic>
    </p:spTree>
    <p:extLst>
      <p:ext uri="{BB962C8B-B14F-4D97-AF65-F5344CB8AC3E}">
        <p14:creationId xmlns:p14="http://schemas.microsoft.com/office/powerpoint/2010/main" val="2302984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EE90-51BB-43DA-8A60-3729EED2EA8A}"/>
              </a:ext>
            </a:extLst>
          </p:cNvPr>
          <p:cNvSpPr>
            <a:spLocks noGrp="1"/>
          </p:cNvSpPr>
          <p:nvPr>
            <p:ph type="title"/>
          </p:nvPr>
        </p:nvSpPr>
        <p:spPr>
          <a:xfrm>
            <a:off x="723013" y="225573"/>
            <a:ext cx="8649587" cy="867930"/>
          </a:xfrm>
        </p:spPr>
        <p:txBody>
          <a:bodyPr/>
          <a:lstStyle/>
          <a:p>
            <a:r>
              <a:rPr lang="en-US" sz="2800" b="1" dirty="0" smtClean="0"/>
              <a:t>Best </a:t>
            </a:r>
            <a:r>
              <a:rPr lang="en-US" sz="2800" b="1" dirty="0"/>
              <a:t>Practices for Compliance Managers and In-House Counsel</a:t>
            </a:r>
          </a:p>
        </p:txBody>
      </p:sp>
      <p:sp>
        <p:nvSpPr>
          <p:cNvPr id="3" name="Content Placeholder 2">
            <a:extLst>
              <a:ext uri="{FF2B5EF4-FFF2-40B4-BE49-F238E27FC236}">
                <a16:creationId xmlns:a16="http://schemas.microsoft.com/office/drawing/2014/main" id="{E103E3B3-F11C-4F3F-AB17-B43C1A03A86A}"/>
              </a:ext>
            </a:extLst>
          </p:cNvPr>
          <p:cNvSpPr>
            <a:spLocks noGrp="1"/>
          </p:cNvSpPr>
          <p:nvPr>
            <p:ph sz="half" idx="1"/>
          </p:nvPr>
        </p:nvSpPr>
        <p:spPr>
          <a:xfrm>
            <a:off x="407279" y="1371312"/>
            <a:ext cx="11237136" cy="4774127"/>
          </a:xfrm>
        </p:spPr>
        <p:txBody>
          <a:bodyPr/>
          <a:lstStyle/>
          <a:p>
            <a:pPr marL="365760" lvl="0" indent="-365760" defTabSz="1036290">
              <a:lnSpc>
                <a:spcPct val="100000"/>
              </a:lnSpc>
              <a:spcBef>
                <a:spcPts val="1200"/>
              </a:spcBef>
              <a:buClr>
                <a:srgbClr val="E48312"/>
              </a:buClr>
              <a:buSzPct val="100000"/>
              <a:buFont typeface="Wingdings" panose="05000000000000000000" pitchFamily="2" charset="2"/>
              <a:buChar char="v"/>
              <a:defRPr/>
            </a:pPr>
            <a:r>
              <a:rPr lang="en-US" altLang="en-US" sz="3000" dirty="0">
                <a:solidFill>
                  <a:srgbClr val="000000">
                    <a:lumMod val="75000"/>
                    <a:lumOff val="25000"/>
                  </a:srgbClr>
                </a:solidFill>
                <a:latin typeface="Calibri" panose="020F0502020204030204"/>
                <a:ea typeface="+mn-ea"/>
                <a:cs typeface="+mn-cs"/>
              </a:rPr>
              <a:t> Summary</a:t>
            </a:r>
            <a:endParaRPr lang="en-US" altLang="en-US" sz="2267" dirty="0">
              <a:solidFill>
                <a:srgbClr val="000000">
                  <a:lumMod val="75000"/>
                  <a:lumOff val="25000"/>
                </a:srgbClr>
              </a:solidFill>
              <a:latin typeface="Calibri" panose="020F0502020204030204"/>
              <a:ea typeface="+mn-ea"/>
              <a:cs typeface="+mn-cs"/>
            </a:endParaRPr>
          </a:p>
          <a:p>
            <a:pPr marL="800100" lvl="1" indent="-342900" defTabSz="1036290">
              <a:lnSpc>
                <a:spcPct val="110000"/>
              </a:lnSpc>
              <a:spcBef>
                <a:spcPts val="1200"/>
              </a:spcBef>
              <a:spcAft>
                <a:spcPts val="453"/>
              </a:spcAft>
              <a:buClr>
                <a:srgbClr val="E48312"/>
              </a:buClr>
              <a:buSzTx/>
              <a:buFont typeface="Courier New" panose="02070309020205020404" pitchFamily="49" charset="0"/>
              <a:buChar char="o"/>
              <a:defRPr/>
            </a:pPr>
            <a:r>
              <a:rPr lang="en-US" altLang="en-US" sz="2300" dirty="0">
                <a:solidFill>
                  <a:srgbClr val="000000">
                    <a:lumMod val="75000"/>
                    <a:lumOff val="25000"/>
                  </a:srgbClr>
                </a:solidFill>
                <a:latin typeface="Calibri" panose="020F0502020204030204"/>
                <a:ea typeface="+mn-ea"/>
                <a:cs typeface="+mn-cs"/>
              </a:rPr>
              <a:t>The existence of a </a:t>
            </a:r>
            <a:r>
              <a:rPr lang="en-US" altLang="en-US" sz="2300" dirty="0">
                <a:solidFill>
                  <a:srgbClr val="FF0000"/>
                </a:solidFill>
                <a:latin typeface="Calibri" panose="020F0502020204030204"/>
                <a:ea typeface="+mn-ea"/>
                <a:cs typeface="+mn-cs"/>
              </a:rPr>
              <a:t>transfer pricing study or APA </a:t>
            </a:r>
            <a:r>
              <a:rPr lang="en-US" altLang="en-US" sz="2300" dirty="0">
                <a:solidFill>
                  <a:srgbClr val="000000">
                    <a:lumMod val="75000"/>
                    <a:lumOff val="25000"/>
                  </a:srgbClr>
                </a:solidFill>
                <a:latin typeface="Calibri" panose="020F0502020204030204"/>
                <a:ea typeface="+mn-ea"/>
                <a:cs typeface="+mn-cs"/>
              </a:rPr>
              <a:t>does not, by itself, eliminate the need for USCBP to examine the “circumstances of sale”</a:t>
            </a:r>
          </a:p>
          <a:p>
            <a:pPr marL="800100" lvl="1" indent="-342900" defTabSz="1036290">
              <a:lnSpc>
                <a:spcPct val="110000"/>
              </a:lnSpc>
              <a:spcBef>
                <a:spcPts val="1200"/>
              </a:spcBef>
              <a:spcAft>
                <a:spcPts val="453"/>
              </a:spcAft>
              <a:buClr>
                <a:srgbClr val="E48312"/>
              </a:buClr>
              <a:buSzTx/>
              <a:buFont typeface="Courier New" panose="02070309020205020404" pitchFamily="49" charset="0"/>
              <a:buChar char="o"/>
              <a:defRPr/>
            </a:pPr>
            <a:r>
              <a:rPr lang="en-US" altLang="en-US" sz="2300" dirty="0">
                <a:solidFill>
                  <a:srgbClr val="000000">
                    <a:lumMod val="75000"/>
                    <a:lumOff val="25000"/>
                  </a:srgbClr>
                </a:solidFill>
                <a:latin typeface="Calibri" panose="020F0502020204030204"/>
                <a:ea typeface="+mn-ea"/>
                <a:cs typeface="+mn-cs"/>
              </a:rPr>
              <a:t>Related party importers should have a </a:t>
            </a:r>
            <a:r>
              <a:rPr lang="en-US" altLang="en-US" sz="2300" dirty="0">
                <a:solidFill>
                  <a:srgbClr val="F12705"/>
                </a:solidFill>
                <a:latin typeface="Calibri" panose="020F0502020204030204"/>
                <a:ea typeface="+mn-ea"/>
                <a:cs typeface="+mn-cs"/>
              </a:rPr>
              <a:t>“</a:t>
            </a:r>
            <a:r>
              <a:rPr lang="en-US" altLang="en-US" sz="2300" u="sng" dirty="0">
                <a:solidFill>
                  <a:srgbClr val="F12705"/>
                </a:solidFill>
                <a:latin typeface="Calibri" panose="020F0502020204030204"/>
                <a:ea typeface="+mn-ea"/>
                <a:cs typeface="+mn-cs"/>
              </a:rPr>
              <a:t>Customs Value” analysis done</a:t>
            </a:r>
            <a:endParaRPr lang="en-US" altLang="en-US" sz="2300" dirty="0">
              <a:solidFill>
                <a:srgbClr val="000000">
                  <a:lumMod val="75000"/>
                  <a:lumOff val="25000"/>
                </a:srgbClr>
              </a:solidFill>
              <a:latin typeface="Calibri" panose="020F0502020204030204"/>
              <a:ea typeface="+mn-ea"/>
              <a:cs typeface="+mn-cs"/>
            </a:endParaRPr>
          </a:p>
          <a:p>
            <a:pPr marL="800100" lvl="1" indent="-342900" defTabSz="1036290">
              <a:lnSpc>
                <a:spcPct val="110000"/>
              </a:lnSpc>
              <a:spcBef>
                <a:spcPts val="1200"/>
              </a:spcBef>
              <a:spcAft>
                <a:spcPts val="453"/>
              </a:spcAft>
              <a:buClr>
                <a:srgbClr val="E48312"/>
              </a:buClr>
              <a:buSzTx/>
              <a:buFont typeface="Courier New" panose="02070309020205020404" pitchFamily="49" charset="0"/>
              <a:buChar char="o"/>
              <a:defRPr/>
            </a:pPr>
            <a:r>
              <a:rPr lang="en-US" altLang="en-US" sz="2300" dirty="0">
                <a:solidFill>
                  <a:srgbClr val="000000">
                    <a:lumMod val="75000"/>
                    <a:lumOff val="25000"/>
                  </a:srgbClr>
                </a:solidFill>
                <a:latin typeface="Calibri" panose="020F0502020204030204"/>
                <a:ea typeface="+mn-ea"/>
                <a:cs typeface="+mn-cs"/>
              </a:rPr>
              <a:t>Does the Transfer Price Study meet the requirements of CBP? </a:t>
            </a:r>
          </a:p>
          <a:p>
            <a:pPr marL="800100" lvl="1" indent="-342900" defTabSz="1036290">
              <a:lnSpc>
                <a:spcPct val="110000"/>
              </a:lnSpc>
              <a:spcBef>
                <a:spcPts val="1200"/>
              </a:spcBef>
              <a:spcAft>
                <a:spcPts val="453"/>
              </a:spcAft>
              <a:buClr>
                <a:srgbClr val="E48312"/>
              </a:buClr>
              <a:buSzTx/>
              <a:buFont typeface="Courier New" panose="02070309020205020404" pitchFamily="49" charset="0"/>
              <a:buChar char="o"/>
              <a:defRPr/>
            </a:pPr>
            <a:r>
              <a:rPr lang="en-US" altLang="en-US" sz="2300" dirty="0">
                <a:solidFill>
                  <a:srgbClr val="000000">
                    <a:lumMod val="75000"/>
                    <a:lumOff val="25000"/>
                  </a:srgbClr>
                </a:solidFill>
                <a:latin typeface="Calibri" panose="020F0502020204030204"/>
                <a:ea typeface="+mn-ea"/>
                <a:cs typeface="+mn-cs"/>
              </a:rPr>
              <a:t>Does the RP transfer pricing policy provide for “End of Year” or “post entry adjustments”?</a:t>
            </a:r>
          </a:p>
          <a:p>
            <a:pPr marL="1257300" lvl="2" indent="-371475" defTabSz="1036290">
              <a:lnSpc>
                <a:spcPct val="110000"/>
              </a:lnSpc>
              <a:spcBef>
                <a:spcPts val="1200"/>
              </a:spcBef>
              <a:spcAft>
                <a:spcPts val="453"/>
              </a:spcAft>
              <a:buClr>
                <a:srgbClr val="E48312"/>
              </a:buClr>
              <a:buSzTx/>
              <a:buFont typeface="Wingdings" panose="05000000000000000000" pitchFamily="2" charset="2"/>
              <a:buChar char="§"/>
              <a:defRPr/>
            </a:pPr>
            <a:r>
              <a:rPr lang="en-US" altLang="en-US" sz="2600" dirty="0">
                <a:solidFill>
                  <a:srgbClr val="000000">
                    <a:lumMod val="75000"/>
                    <a:lumOff val="25000"/>
                  </a:srgbClr>
                </a:solidFill>
                <a:latin typeface="Calibri" panose="020F0502020204030204"/>
                <a:ea typeface="+mn-ea"/>
                <a:cs typeface="+mn-cs"/>
              </a:rPr>
              <a:t>If so, does the policy meet the requirements of a </a:t>
            </a:r>
            <a:r>
              <a:rPr lang="en-US" altLang="en-US" sz="2600" b="1" dirty="0">
                <a:solidFill>
                  <a:srgbClr val="0340EB"/>
                </a:solidFill>
                <a:latin typeface="Calibri" panose="020F0502020204030204"/>
                <a:ea typeface="+mn-ea"/>
                <a:cs typeface="+mn-cs"/>
              </a:rPr>
              <a:t>“fixed formula” </a:t>
            </a:r>
            <a:r>
              <a:rPr lang="en-US" altLang="en-US" sz="2600" dirty="0">
                <a:solidFill>
                  <a:srgbClr val="000000">
                    <a:lumMod val="75000"/>
                    <a:lumOff val="25000"/>
                  </a:srgbClr>
                </a:solidFill>
                <a:latin typeface="Calibri" panose="020F0502020204030204"/>
                <a:ea typeface="+mn-ea"/>
                <a:cs typeface="+mn-cs"/>
              </a:rPr>
              <a:t>under </a:t>
            </a:r>
            <a:r>
              <a:rPr lang="en-US" altLang="en-US" sz="2600" dirty="0">
                <a:solidFill>
                  <a:srgbClr val="0340EB"/>
                </a:solidFill>
                <a:latin typeface="Calibri" panose="020F0502020204030204"/>
                <a:ea typeface="+mn-ea"/>
                <a:cs typeface="+mn-cs"/>
              </a:rPr>
              <a:t>HQ W548314</a:t>
            </a:r>
            <a:r>
              <a:rPr lang="en-US" altLang="en-US" sz="2600" dirty="0">
                <a:solidFill>
                  <a:srgbClr val="000000">
                    <a:lumMod val="75000"/>
                    <a:lumOff val="25000"/>
                  </a:srgbClr>
                </a:solidFill>
                <a:latin typeface="Calibri" panose="020F0502020204030204"/>
                <a:ea typeface="+mn-ea"/>
                <a:cs typeface="+mn-cs"/>
              </a:rPr>
              <a:t>?</a:t>
            </a:r>
          </a:p>
        </p:txBody>
      </p:sp>
      <p:sp>
        <p:nvSpPr>
          <p:cNvPr id="4" name="Slide Number Placeholder 3">
            <a:extLst>
              <a:ext uri="{FF2B5EF4-FFF2-40B4-BE49-F238E27FC236}">
                <a16:creationId xmlns:a16="http://schemas.microsoft.com/office/drawing/2014/main" id="{71D95FF2-0D7C-4DE2-A0D3-71ADF034FE43}"/>
              </a:ext>
            </a:extLst>
          </p:cNvPr>
          <p:cNvSpPr>
            <a:spLocks noGrp="1"/>
          </p:cNvSpPr>
          <p:nvPr>
            <p:ph type="sldNum" sz="quarter" idx="18"/>
          </p:nvPr>
        </p:nvSpPr>
        <p:spPr/>
        <p:txBody>
          <a:bodyPr/>
          <a:lstStyle/>
          <a:p>
            <a:fld id="{8E22A6E6-357A-204A-8141-87424A8157F6}" type="slidenum">
              <a:rPr lang="en-US" smtClean="0"/>
              <a:pPr/>
              <a:t>32</a:t>
            </a:fld>
            <a:endParaRPr lang="en-US" dirty="0"/>
          </a:p>
        </p:txBody>
      </p:sp>
      <p:pic>
        <p:nvPicPr>
          <p:cNvPr id="5" name="Picture 4">
            <a:extLst>
              <a:ext uri="{FF2B5EF4-FFF2-40B4-BE49-F238E27FC236}">
                <a16:creationId xmlns:a16="http://schemas.microsoft.com/office/drawing/2014/main" id="{152072D6-F0D1-4E23-ACAF-4CF7359A6526}"/>
              </a:ext>
            </a:extLst>
          </p:cNvPr>
          <p:cNvPicPr>
            <a:picLocks noChangeAspect="1"/>
          </p:cNvPicPr>
          <p:nvPr/>
        </p:nvPicPr>
        <p:blipFill>
          <a:blip r:embed="rId2"/>
          <a:stretch>
            <a:fillRect/>
          </a:stretch>
        </p:blipFill>
        <p:spPr>
          <a:xfrm>
            <a:off x="10239105" y="170174"/>
            <a:ext cx="1402168" cy="866414"/>
          </a:xfrm>
          <a:prstGeom prst="rect">
            <a:avLst/>
          </a:prstGeom>
        </p:spPr>
      </p:pic>
    </p:spTree>
    <p:extLst>
      <p:ext uri="{BB962C8B-B14F-4D97-AF65-F5344CB8AC3E}">
        <p14:creationId xmlns:p14="http://schemas.microsoft.com/office/powerpoint/2010/main" val="442976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75488" y="1916112"/>
            <a:ext cx="5544312" cy="2436564"/>
          </a:xfrm>
        </p:spPr>
        <p:txBody>
          <a:bodyPr/>
          <a:lstStyle/>
          <a:p>
            <a:pPr marL="0" indent="0">
              <a:buNone/>
            </a:pPr>
            <a:r>
              <a:rPr lang="en-US" b="1" dirty="0"/>
              <a:t>George Tuttle III</a:t>
            </a:r>
          </a:p>
          <a:p>
            <a:pPr marL="0" indent="0">
              <a:buNone/>
            </a:pPr>
            <a:r>
              <a:rPr lang="en-US" sz="1600" dirty="0"/>
              <a:t> </a:t>
            </a:r>
            <a:r>
              <a:rPr lang="en-US" sz="1600" i="1" dirty="0"/>
              <a:t>Attorney, Tuttle Law Offices</a:t>
            </a:r>
            <a:endParaRPr lang="en-US" sz="1600" dirty="0"/>
          </a:p>
          <a:p>
            <a:pPr marL="0" indent="0">
              <a:lnSpc>
                <a:spcPct val="100000"/>
              </a:lnSpc>
              <a:spcBef>
                <a:spcPts val="0"/>
              </a:spcBef>
              <a:buNone/>
            </a:pPr>
            <a:endParaRPr lang="en-US" sz="1800" dirty="0"/>
          </a:p>
          <a:p>
            <a:pPr marL="0" indent="0">
              <a:lnSpc>
                <a:spcPct val="100000"/>
              </a:lnSpc>
              <a:spcBef>
                <a:spcPts val="0"/>
              </a:spcBef>
              <a:buNone/>
            </a:pPr>
            <a:r>
              <a:rPr lang="en-US" sz="1800" dirty="0"/>
              <a:t>(415) 288-0428</a:t>
            </a:r>
          </a:p>
          <a:p>
            <a:pPr marL="0" indent="0">
              <a:lnSpc>
                <a:spcPct val="100000"/>
              </a:lnSpc>
              <a:spcBef>
                <a:spcPts val="0"/>
              </a:spcBef>
              <a:buNone/>
            </a:pPr>
            <a:r>
              <a:rPr lang="en-US" sz="1800" dirty="0"/>
              <a:t>george.tuttle.iii@tuttlelaw.com</a:t>
            </a:r>
          </a:p>
          <a:p>
            <a:pPr marL="0" indent="0">
              <a:lnSpc>
                <a:spcPct val="100000"/>
              </a:lnSpc>
              <a:spcBef>
                <a:spcPts val="0"/>
              </a:spcBef>
              <a:buNone/>
            </a:pPr>
            <a:r>
              <a:rPr lang="fr-FR" sz="1800" dirty="0"/>
              <a:t>1100 </a:t>
            </a:r>
            <a:r>
              <a:rPr lang="fr-FR" sz="1800" dirty="0" err="1"/>
              <a:t>Larkspur</a:t>
            </a:r>
            <a:r>
              <a:rPr lang="fr-FR" sz="1800" dirty="0"/>
              <a:t> Landing Circle, Suite 385</a:t>
            </a:r>
            <a:br>
              <a:rPr lang="fr-FR" sz="1800" dirty="0"/>
            </a:br>
            <a:r>
              <a:rPr lang="fr-FR" sz="1800" dirty="0" err="1"/>
              <a:t>Larkspur</a:t>
            </a:r>
            <a:r>
              <a:rPr lang="fr-FR" sz="1800" dirty="0"/>
              <a:t>, CA </a:t>
            </a:r>
          </a:p>
          <a:p>
            <a:pPr marL="0" indent="0">
              <a:lnSpc>
                <a:spcPct val="100000"/>
              </a:lnSpc>
              <a:spcBef>
                <a:spcPts val="0"/>
              </a:spcBef>
              <a:buNone/>
            </a:pPr>
            <a:r>
              <a:rPr lang="fr-FR" sz="1800" dirty="0"/>
              <a:t>94939</a:t>
            </a:r>
            <a:endParaRPr lang="en-US" sz="1800" dirty="0"/>
          </a:p>
        </p:txBody>
      </p:sp>
      <p:sp>
        <p:nvSpPr>
          <p:cNvPr id="7" name="Content Placeholder 6"/>
          <p:cNvSpPr>
            <a:spLocks noGrp="1"/>
          </p:cNvSpPr>
          <p:nvPr>
            <p:ph sz="half" idx="2"/>
          </p:nvPr>
        </p:nvSpPr>
        <p:spPr>
          <a:xfrm>
            <a:off x="6172200" y="1916112"/>
            <a:ext cx="5540424" cy="3247043"/>
          </a:xfrm>
        </p:spPr>
        <p:txBody>
          <a:bodyPr/>
          <a:lstStyle/>
          <a:p>
            <a:pPr marL="0" indent="0">
              <a:buNone/>
            </a:pPr>
            <a:r>
              <a:rPr lang="en-US" b="1" dirty="0"/>
              <a:t>Darrel Pearson</a:t>
            </a:r>
          </a:p>
          <a:p>
            <a:pPr marL="0" indent="0">
              <a:buNone/>
            </a:pPr>
            <a:r>
              <a:rPr lang="en-US" sz="1600" i="1" dirty="0" smtClean="0"/>
              <a:t>Bennett Jones LLP</a:t>
            </a:r>
          </a:p>
          <a:p>
            <a:pPr marL="0" indent="0">
              <a:buNone/>
            </a:pPr>
            <a:r>
              <a:rPr lang="en-US" sz="1600" i="1" dirty="0" smtClean="0"/>
              <a:t>Senior </a:t>
            </a:r>
            <a:r>
              <a:rPr lang="en-US" sz="1600" i="1" dirty="0"/>
              <a:t>Partner, Co-Head of International Trade</a:t>
            </a:r>
            <a:endParaRPr lang="en-US" i="1" dirty="0"/>
          </a:p>
          <a:p>
            <a:pPr marL="0" indent="0">
              <a:lnSpc>
                <a:spcPct val="100000"/>
              </a:lnSpc>
              <a:spcBef>
                <a:spcPts val="0"/>
              </a:spcBef>
              <a:buNone/>
            </a:pPr>
            <a:endParaRPr lang="en-US" sz="1800" dirty="0"/>
          </a:p>
          <a:p>
            <a:pPr marL="0" indent="0">
              <a:lnSpc>
                <a:spcPct val="100000"/>
              </a:lnSpc>
              <a:spcBef>
                <a:spcPts val="0"/>
              </a:spcBef>
              <a:buNone/>
            </a:pPr>
            <a:r>
              <a:rPr lang="en-US" sz="1800" dirty="0"/>
              <a:t>(416) 777-4811</a:t>
            </a:r>
          </a:p>
          <a:p>
            <a:pPr marL="0" indent="0">
              <a:lnSpc>
                <a:spcPct val="100000"/>
              </a:lnSpc>
              <a:spcBef>
                <a:spcPts val="0"/>
              </a:spcBef>
              <a:buNone/>
            </a:pPr>
            <a:r>
              <a:rPr lang="en-US" sz="1800" dirty="0"/>
              <a:t>pearsond@bennettjones.com</a:t>
            </a:r>
          </a:p>
          <a:p>
            <a:pPr marL="0" indent="0">
              <a:lnSpc>
                <a:spcPct val="100000"/>
              </a:lnSpc>
              <a:spcBef>
                <a:spcPts val="0"/>
              </a:spcBef>
              <a:buNone/>
            </a:pPr>
            <a:r>
              <a:rPr lang="en-US" sz="1800" dirty="0"/>
              <a:t>3400 One First Canadian Place</a:t>
            </a:r>
          </a:p>
          <a:p>
            <a:pPr marL="0" indent="0">
              <a:lnSpc>
                <a:spcPct val="100000"/>
              </a:lnSpc>
              <a:spcBef>
                <a:spcPts val="0"/>
              </a:spcBef>
              <a:buNone/>
            </a:pPr>
            <a:r>
              <a:rPr lang="en-US" sz="1800" dirty="0"/>
              <a:t>Toronto, Ontario</a:t>
            </a:r>
          </a:p>
          <a:p>
            <a:pPr marL="0" indent="0">
              <a:lnSpc>
                <a:spcPct val="100000"/>
              </a:lnSpc>
              <a:spcBef>
                <a:spcPts val="0"/>
              </a:spcBef>
              <a:buNone/>
            </a:pPr>
            <a:r>
              <a:rPr lang="en-US" sz="1800" dirty="0"/>
              <a:t>Canada  M5X 1A4</a:t>
            </a:r>
          </a:p>
          <a:p>
            <a:endParaRPr lang="en-US" dirty="0"/>
          </a:p>
        </p:txBody>
      </p:sp>
      <p:pic>
        <p:nvPicPr>
          <p:cNvPr id="2" name="Picture 1"/>
          <p:cNvPicPr>
            <a:picLocks noChangeAspect="1"/>
          </p:cNvPicPr>
          <p:nvPr/>
        </p:nvPicPr>
        <p:blipFill>
          <a:blip r:embed="rId2"/>
          <a:stretch>
            <a:fillRect/>
          </a:stretch>
        </p:blipFill>
        <p:spPr>
          <a:xfrm>
            <a:off x="6324600" y="4953000"/>
            <a:ext cx="1633870" cy="408467"/>
          </a:xfrm>
          <a:prstGeom prst="rect">
            <a:avLst/>
          </a:prstGeom>
        </p:spPr>
      </p:pic>
      <p:pic>
        <p:nvPicPr>
          <p:cNvPr id="3" name="Picture 2">
            <a:extLst>
              <a:ext uri="{FF2B5EF4-FFF2-40B4-BE49-F238E27FC236}">
                <a16:creationId xmlns:a16="http://schemas.microsoft.com/office/drawing/2014/main" id="{C91405E3-8665-40B9-B8C0-2C4E86973A4B}"/>
              </a:ext>
            </a:extLst>
          </p:cNvPr>
          <p:cNvPicPr>
            <a:picLocks noChangeAspect="1"/>
          </p:cNvPicPr>
          <p:nvPr/>
        </p:nvPicPr>
        <p:blipFill>
          <a:blip r:embed="rId3"/>
          <a:stretch>
            <a:fillRect/>
          </a:stretch>
        </p:blipFill>
        <p:spPr>
          <a:xfrm>
            <a:off x="475488" y="4592703"/>
            <a:ext cx="1200912" cy="742056"/>
          </a:xfrm>
          <a:prstGeom prst="rect">
            <a:avLst/>
          </a:prstGeom>
        </p:spPr>
      </p:pic>
    </p:spTree>
    <p:extLst>
      <p:ext uri="{BB962C8B-B14F-4D97-AF65-F5344CB8AC3E}">
        <p14:creationId xmlns:p14="http://schemas.microsoft.com/office/powerpoint/2010/main" val="3146348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7"/>
          <p:cNvSpPr>
            <a:spLocks noGrp="1"/>
          </p:cNvSpPr>
          <p:nvPr>
            <p:ph type="title"/>
          </p:nvPr>
        </p:nvSpPr>
        <p:spPr/>
        <p:txBody>
          <a:bodyPr/>
          <a:lstStyle/>
          <a:p>
            <a:pPr eaLnBrk="1" hangingPunct="1"/>
            <a:r>
              <a:rPr lang="en-US" altLang="en-US" sz="2400" b="1" dirty="0">
                <a:ea typeface="ＭＳ Ｐゴシック" panose="020B0600070205080204" pitchFamily="34" charset="-128"/>
              </a:rPr>
              <a:t>1.  Customs Valuation:</a:t>
            </a:r>
            <a:r>
              <a:rPr lang="en-US" sz="2400" b="1" dirty="0"/>
              <a:t> Basic Concepts (Canada)</a:t>
            </a:r>
            <a:r>
              <a:rPr lang="en-US" altLang="en-US" sz="2400" b="1" dirty="0">
                <a:ea typeface="ＭＳ Ｐゴシック" panose="020B0600070205080204" pitchFamily="34" charset="-128"/>
              </a:rPr>
              <a:t> </a:t>
            </a:r>
          </a:p>
        </p:txBody>
      </p:sp>
      <p:sp>
        <p:nvSpPr>
          <p:cNvPr id="15361" name="Content Placeholder 26"/>
          <p:cNvSpPr>
            <a:spLocks noGrp="1"/>
          </p:cNvSpPr>
          <p:nvPr>
            <p:ph sz="half" idx="1"/>
          </p:nvPr>
        </p:nvSpPr>
        <p:spPr>
          <a:xfrm>
            <a:off x="483110" y="1390555"/>
            <a:ext cx="11237136" cy="4629246"/>
          </a:xfrm>
        </p:spPr>
        <p:txBody>
          <a:bodyPr/>
          <a:lstStyle/>
          <a:p>
            <a:pPr marL="0" indent="0">
              <a:buNone/>
            </a:pPr>
            <a:r>
              <a:rPr lang="en-US" altLang="en-US" sz="1600" b="1" dirty="0">
                <a:ea typeface="ＭＳ Ｐゴシック" panose="020B0600070205080204" pitchFamily="34" charset="-128"/>
              </a:rPr>
              <a:t>“Transaction Value” method</a:t>
            </a:r>
            <a:endParaRPr lang="en-US" sz="1600" b="1" dirty="0"/>
          </a:p>
          <a:p>
            <a:pPr lvl="0"/>
            <a:r>
              <a:rPr lang="en-US" sz="1600" dirty="0"/>
              <a:t>The preferred method of valuation for imported goods is the Transaction Value method</a:t>
            </a:r>
          </a:p>
          <a:p>
            <a:pPr lvl="1">
              <a:spcAft>
                <a:spcPts val="600"/>
              </a:spcAft>
            </a:pPr>
            <a:r>
              <a:rPr lang="en-US" sz="1400" dirty="0"/>
              <a:t>followed by alternate methods if the Transaction Value method cannot be applied</a:t>
            </a:r>
          </a:p>
          <a:p>
            <a:pPr lvl="0">
              <a:spcAft>
                <a:spcPts val="1000"/>
              </a:spcAft>
            </a:pPr>
            <a:r>
              <a:rPr lang="en-US" sz="1600" dirty="0"/>
              <a:t>Three requirements must be met for the Transaction Value method to apply: </a:t>
            </a:r>
          </a:p>
          <a:p>
            <a:pPr marL="800100" lvl="1" indent="-342900">
              <a:buFont typeface="+mj-lt"/>
              <a:buAutoNum type="arabicPeriod"/>
            </a:pPr>
            <a:r>
              <a:rPr lang="en-US" sz="1600" dirty="0"/>
              <a:t>The goods were sold for export to Canada; </a:t>
            </a:r>
          </a:p>
          <a:p>
            <a:pPr marL="800100" lvl="1" indent="-342900">
              <a:buFont typeface="+mj-lt"/>
              <a:buAutoNum type="arabicPeriod"/>
            </a:pPr>
            <a:r>
              <a:rPr lang="en-US" sz="1600" dirty="0"/>
              <a:t>to a purchaser in Canada, and </a:t>
            </a:r>
          </a:p>
          <a:p>
            <a:pPr marL="800100" lvl="1" indent="-342900">
              <a:spcAft>
                <a:spcPts val="600"/>
              </a:spcAft>
              <a:buFont typeface="+mj-lt"/>
              <a:buAutoNum type="arabicPeriod"/>
            </a:pPr>
            <a:r>
              <a:rPr lang="en-US" sz="1600" dirty="0"/>
              <a:t>the price paid or payable can be determined. </a:t>
            </a:r>
          </a:p>
          <a:p>
            <a:pPr lvl="2"/>
            <a:r>
              <a:rPr lang="en-US" sz="1400" dirty="0"/>
              <a:t>"price paid or payable" = all payments made or to be made in respect of the goods by the purchaser to the vendor (directly or indirectly)</a:t>
            </a:r>
          </a:p>
          <a:p>
            <a:pPr lvl="2"/>
            <a:r>
              <a:rPr lang="en-US" sz="1400" dirty="0"/>
              <a:t>Once the price paid or payable is ascertained, specific adjustments must be made under Canada’s </a:t>
            </a:r>
            <a:r>
              <a:rPr lang="en-US" sz="1400" i="1" dirty="0"/>
              <a:t>Customs Act</a:t>
            </a:r>
            <a:endParaRPr lang="en-US" dirty="0"/>
          </a:p>
          <a:p>
            <a:pPr marL="914400" lvl="2" indent="0">
              <a:buNone/>
            </a:pPr>
            <a:endParaRPr lang="en-US" sz="800" b="1" dirty="0"/>
          </a:p>
          <a:p>
            <a:pPr marL="914400" lvl="2" indent="0" algn="ctr">
              <a:spcBef>
                <a:spcPts val="0"/>
              </a:spcBef>
              <a:buNone/>
            </a:pPr>
            <a:r>
              <a:rPr lang="en-US" sz="1600" b="1" dirty="0"/>
              <a:t>Transaction Value (TV) = Price Paid or Payable +/- Adjustments</a:t>
            </a:r>
          </a:p>
          <a:p>
            <a:pPr marL="914400" lvl="2" indent="0">
              <a:buNone/>
            </a:pPr>
            <a:endParaRPr lang="en-US" sz="800" b="1" dirty="0"/>
          </a:p>
          <a:p>
            <a:pPr lvl="0">
              <a:spcBef>
                <a:spcPts val="600"/>
              </a:spcBef>
            </a:pPr>
            <a:r>
              <a:rPr lang="en-US" sz="1600" b="1" dirty="0"/>
              <a:t>However </a:t>
            </a:r>
            <a:r>
              <a:rPr lang="en-US" sz="1600" dirty="0"/>
              <a:t>– The Transaction Value method cannot be used when the price paid or payable is </a:t>
            </a:r>
            <a:r>
              <a:rPr lang="en-US" sz="1600" i="1" u="sng" dirty="0"/>
              <a:t>influenced by the relationship</a:t>
            </a:r>
            <a:r>
              <a:rPr lang="en-US" sz="1600" dirty="0"/>
              <a:t> between the vendor and the purchaser </a:t>
            </a:r>
          </a:p>
          <a:p>
            <a:pPr marL="0" indent="0">
              <a:buNone/>
              <a:defRPr/>
            </a:pPr>
            <a:endParaRPr lang="en-US" altLang="en-US" sz="1600" dirty="0">
              <a:ea typeface="ＭＳ Ｐゴシック" panose="020B0600070205080204" pitchFamily="34" charset="-128"/>
            </a:endParaRPr>
          </a:p>
          <a:p>
            <a:pPr marL="0" indent="0">
              <a:buNone/>
              <a:defRPr/>
            </a:pPr>
            <a:endParaRPr lang="en-US" altLang="en-US" sz="1800" dirty="0">
              <a:ea typeface="ＭＳ Ｐゴシック" panose="020B0600070205080204" pitchFamily="34" charset="-128"/>
            </a:endParaRPr>
          </a:p>
          <a:p>
            <a:pPr eaLnBrk="1" hangingPunct="1">
              <a:defRPr/>
            </a:pPr>
            <a:endParaRPr lang="en-US" altLang="en-US" sz="1800" dirty="0">
              <a:ea typeface="ＭＳ Ｐゴシック" panose="020B0600070205080204" pitchFamily="34" charset="-128"/>
            </a:endParaRPr>
          </a:p>
          <a:p>
            <a:pPr eaLnBrk="1" hangingPunct="1">
              <a:defRPr/>
            </a:pPr>
            <a:endParaRPr lang="en-US" altLang="en-US" sz="1600" dirty="0">
              <a:ea typeface="ＭＳ Ｐゴシック" panose="020B0600070205080204" pitchFamily="34" charset="-128"/>
            </a:endParaRPr>
          </a:p>
          <a:p>
            <a:pPr eaLnBrk="1" hangingPunct="1">
              <a:defRPr/>
            </a:pPr>
            <a:endParaRPr lang="en-US" altLang="en-US" sz="1600" dirty="0">
              <a:ea typeface="ＭＳ Ｐゴシック" panose="020B0600070205080204" pitchFamily="34" charset="-128"/>
            </a:endParaRPr>
          </a:p>
          <a:p>
            <a:pPr eaLnBrk="1" hangingPunct="1">
              <a:defRPr/>
            </a:pPr>
            <a:endParaRPr lang="en-US" altLang="en-US" sz="1600" dirty="0">
              <a:ea typeface="ＭＳ Ｐゴシック" panose="020B0600070205080204" pitchFamily="34" charset="-128"/>
            </a:endParaRPr>
          </a:p>
          <a:p>
            <a:pPr lvl="1" eaLnBrk="1" hangingPunct="1">
              <a:defRPr/>
            </a:pPr>
            <a:endParaRPr lang="en-US" altLang="en-US" dirty="0">
              <a:ea typeface="ＭＳ Ｐゴシック" panose="020B0600070205080204" pitchFamily="34" charset="-128"/>
            </a:endParaRPr>
          </a:p>
        </p:txBody>
      </p:sp>
      <p:sp>
        <p:nvSpPr>
          <p:cNvPr id="17412" name="Slide Number Placeholder 28"/>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27E7ADDC-E45A-4ECD-BC03-08D1DA5BA293}" type="slidenum">
              <a:rPr lang="en-US" altLang="en-US" smtClean="0">
                <a:solidFill>
                  <a:schemeClr val="tx1"/>
                </a:solidFill>
                <a:latin typeface="Arial" panose="020B0604020202020204" pitchFamily="34" charset="0"/>
              </a:rPr>
              <a:pPr>
                <a:spcBef>
                  <a:spcPct val="0"/>
                </a:spcBef>
                <a:buClrTx/>
                <a:buFontTx/>
                <a:buNone/>
              </a:pPr>
              <a:t>4</a:t>
            </a:fld>
            <a:endParaRPr lang="en-US" altLang="en-US">
              <a:solidFill>
                <a:schemeClr val="tx1"/>
              </a:solidFill>
              <a:latin typeface="Arial" panose="020B0604020202020204" pitchFamily="34" charset="0"/>
            </a:endParaRPr>
          </a:p>
        </p:txBody>
      </p:sp>
      <p:pic>
        <p:nvPicPr>
          <p:cNvPr id="5" nam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spTree>
    <p:extLst>
      <p:ext uri="{BB962C8B-B14F-4D97-AF65-F5344CB8AC3E}">
        <p14:creationId xmlns:p14="http://schemas.microsoft.com/office/powerpoint/2010/main" val="161520603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p:txBody>
          <a:bodyPr/>
          <a:lstStyle/>
          <a:p>
            <a:pPr eaLnBrk="1" hangingPunct="1"/>
            <a:r>
              <a:rPr lang="en-US" altLang="en-US" sz="2400" b="1" dirty="0">
                <a:ea typeface="ＭＳ Ｐゴシック" panose="020B0600070205080204" pitchFamily="34" charset="-128"/>
              </a:rPr>
              <a:t>2. Treatment of Related Parties (Canada)</a:t>
            </a:r>
          </a:p>
        </p:txBody>
      </p:sp>
      <p:sp>
        <p:nvSpPr>
          <p:cNvPr id="16385" name="Content Placeholder 1"/>
          <p:cNvSpPr>
            <a:spLocks noGrp="1"/>
          </p:cNvSpPr>
          <p:nvPr>
            <p:ph sz="half" idx="1"/>
          </p:nvPr>
        </p:nvSpPr>
        <p:spPr>
          <a:xfrm>
            <a:off x="590565" y="1539621"/>
            <a:ext cx="11237136" cy="4452501"/>
          </a:xfrm>
        </p:spPr>
        <p:txBody>
          <a:bodyPr/>
          <a:lstStyle/>
          <a:p>
            <a:pPr marL="0" indent="0">
              <a:buNone/>
            </a:pPr>
            <a:r>
              <a:rPr lang="en-US" sz="1600" b="1" dirty="0"/>
              <a:t>Arm’s Length Principle</a:t>
            </a:r>
          </a:p>
          <a:p>
            <a:pPr lvl="0">
              <a:spcBef>
                <a:spcPts val="1200"/>
              </a:spcBef>
              <a:spcAft>
                <a:spcPts val="600"/>
              </a:spcAft>
            </a:pPr>
            <a:r>
              <a:rPr lang="en-US" sz="1400" dirty="0"/>
              <a:t>For related parties, Transaction Value method can </a:t>
            </a:r>
            <a:r>
              <a:rPr lang="en-US" sz="1400" i="1" dirty="0"/>
              <a:t>only</a:t>
            </a:r>
            <a:r>
              <a:rPr lang="en-US" sz="1400" dirty="0"/>
              <a:t> be used if the companies can establish that the relationship had no effect on the selling price (“arm’s length principle”)  </a:t>
            </a:r>
          </a:p>
          <a:p>
            <a:pPr lvl="0">
              <a:spcBef>
                <a:spcPts val="600"/>
              </a:spcBef>
              <a:spcAft>
                <a:spcPts val="600"/>
              </a:spcAft>
            </a:pPr>
            <a:r>
              <a:rPr lang="en-US" sz="1400" dirty="0"/>
              <a:t>Consequence of non-arm’s length price is that an alternative valuation method must be used</a:t>
            </a:r>
          </a:p>
          <a:p>
            <a:pPr lvl="1">
              <a:spcBef>
                <a:spcPts val="600"/>
              </a:spcBef>
              <a:spcAft>
                <a:spcPts val="600"/>
              </a:spcAft>
            </a:pPr>
            <a:r>
              <a:rPr lang="en-US" sz="1400" dirty="0"/>
              <a:t>Alternative methods (identical or similar goods, deductive value, computed value, residual value) are more complicated to apply</a:t>
            </a:r>
          </a:p>
          <a:p>
            <a:pPr lvl="1">
              <a:spcBef>
                <a:spcPts val="600"/>
              </a:spcBef>
              <a:spcAft>
                <a:spcPts val="600"/>
              </a:spcAft>
            </a:pPr>
            <a:r>
              <a:rPr lang="en-US" sz="1400" dirty="0"/>
              <a:t>Alternative methods often result in higher values for duty (and therefore more customs duties and VAT/GST)</a:t>
            </a:r>
            <a:endParaRPr lang="en-US" b="1" dirty="0"/>
          </a:p>
          <a:p>
            <a:pPr marL="0" indent="0">
              <a:buNone/>
            </a:pPr>
            <a:r>
              <a:rPr lang="en-US" sz="1600" b="1" dirty="0"/>
              <a:t>Establishing Lack of Influence</a:t>
            </a:r>
            <a:endParaRPr lang="en-US" sz="1600" dirty="0"/>
          </a:p>
          <a:p>
            <a:pPr lvl="0">
              <a:spcBef>
                <a:spcPts val="1200"/>
              </a:spcBef>
              <a:spcAft>
                <a:spcPts val="600"/>
              </a:spcAft>
            </a:pPr>
            <a:r>
              <a:rPr lang="en-US" sz="1400" dirty="0"/>
              <a:t>Examine how the price was determined between the parties – maintain evidence showing that the relationship between the parties had no effect on the selling price</a:t>
            </a:r>
          </a:p>
          <a:p>
            <a:pPr lvl="0">
              <a:spcBef>
                <a:spcPts val="600"/>
              </a:spcBef>
              <a:spcAft>
                <a:spcPts val="600"/>
              </a:spcAft>
            </a:pPr>
            <a:r>
              <a:rPr lang="en-US" sz="1400" dirty="0"/>
              <a:t>Two options for establishing the acceptability of the transaction value:</a:t>
            </a:r>
          </a:p>
          <a:p>
            <a:pPr lvl="1">
              <a:spcBef>
                <a:spcPts val="600"/>
              </a:spcBef>
              <a:spcAft>
                <a:spcPts val="600"/>
              </a:spcAft>
              <a:buFont typeface="+mj-lt"/>
              <a:buAutoNum type="arabicPeriod"/>
            </a:pPr>
            <a:r>
              <a:rPr lang="en-US" sz="1400" dirty="0"/>
              <a:t>Examining the circumstances surrounding the sale to determine whether the relationship influenced the price; or</a:t>
            </a:r>
          </a:p>
          <a:p>
            <a:pPr lvl="1">
              <a:spcBef>
                <a:spcPts val="600"/>
              </a:spcBef>
              <a:spcAft>
                <a:spcPts val="600"/>
              </a:spcAft>
              <a:buFont typeface="+mj-lt"/>
              <a:buAutoNum type="arabicPeriod"/>
            </a:pPr>
            <a:r>
              <a:rPr lang="en-US" sz="1400" dirty="0"/>
              <a:t>The importer demonstrating that the price closely approximates a "test value" which are equivalent to OECD </a:t>
            </a:r>
            <a:r>
              <a:rPr lang="en-US" sz="1400" dirty="0" err="1"/>
              <a:t>comparables</a:t>
            </a:r>
            <a:r>
              <a:rPr lang="en-US" sz="1400" dirty="0">
                <a:ea typeface="ＭＳ Ｐゴシック" panose="020B0600070205080204" pitchFamily="34" charset="-128"/>
              </a:rPr>
              <a:t> </a:t>
            </a:r>
            <a:r>
              <a:rPr lang="en-US" sz="1400" dirty="0"/>
              <a:t>(identical or similar goods, deductive value, computed value)</a:t>
            </a:r>
            <a:endParaRPr lang="en-US" altLang="en-US" sz="1600" dirty="0">
              <a:ea typeface="ＭＳ Ｐゴシック" panose="020B0600070205080204" pitchFamily="34" charset="-128"/>
            </a:endParaRPr>
          </a:p>
        </p:txBody>
      </p:sp>
      <p:sp>
        <p:nvSpPr>
          <p:cNvPr id="18436"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A7C05524-6B15-4D6B-80C9-B5FE9229F52B}" type="slidenum">
              <a:rPr lang="en-US" altLang="en-US" smtClean="0">
                <a:solidFill>
                  <a:schemeClr val="tx1"/>
                </a:solidFill>
                <a:latin typeface="Arial" panose="020B0604020202020204" pitchFamily="34" charset="0"/>
              </a:rPr>
              <a:pPr>
                <a:spcBef>
                  <a:spcPct val="0"/>
                </a:spcBef>
                <a:buClrTx/>
                <a:buFontTx/>
                <a:buNone/>
              </a:pPr>
              <a:t>5</a:t>
            </a:fld>
            <a:endParaRPr lang="en-US" altLang="en-US">
              <a:solidFill>
                <a:schemeClr val="tx1"/>
              </a:solidFill>
              <a:latin typeface="Arial" panose="020B0604020202020204" pitchFamily="34" charset="0"/>
            </a:endParaRPr>
          </a:p>
        </p:txBody>
      </p:sp>
      <p:pic>
        <p:nvPicPr>
          <p:cNvPr id="5" nam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spTree>
    <p:extLst>
      <p:ext uri="{BB962C8B-B14F-4D97-AF65-F5344CB8AC3E}">
        <p14:creationId xmlns:p14="http://schemas.microsoft.com/office/powerpoint/2010/main" val="2471368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title"/>
          </p:nvPr>
        </p:nvSpPr>
        <p:spPr/>
        <p:txBody>
          <a:bodyPr/>
          <a:lstStyle/>
          <a:p>
            <a:r>
              <a:rPr lang="en-US" altLang="en-US" sz="2400" b="1" dirty="0">
                <a:ea typeface="ＭＳ Ｐゴシック" panose="020B0600070205080204" pitchFamily="34" charset="-128"/>
              </a:rPr>
              <a:t>3. Importance of Contemporaneous Documentation (Canada)</a:t>
            </a:r>
          </a:p>
        </p:txBody>
      </p:sp>
      <p:sp>
        <p:nvSpPr>
          <p:cNvPr id="17409" name="Content Placeholder 1"/>
          <p:cNvSpPr>
            <a:spLocks noGrp="1"/>
          </p:cNvSpPr>
          <p:nvPr>
            <p:ph sz="half" idx="1"/>
          </p:nvPr>
        </p:nvSpPr>
        <p:spPr>
          <a:xfrm>
            <a:off x="483110" y="1626075"/>
            <a:ext cx="11237136" cy="4165126"/>
          </a:xfrm>
        </p:spPr>
        <p:txBody>
          <a:bodyPr/>
          <a:lstStyle/>
          <a:p>
            <a:pPr>
              <a:spcAft>
                <a:spcPts val="600"/>
              </a:spcAft>
            </a:pPr>
            <a:r>
              <a:rPr lang="en-US" sz="1600" dirty="0"/>
              <a:t>Importer's conclusion that the price is acceptable should be </a:t>
            </a:r>
            <a:r>
              <a:rPr lang="en-US" sz="1600" u="sng" dirty="0"/>
              <a:t>supported by factual evidence</a:t>
            </a:r>
            <a:r>
              <a:rPr lang="en-US" sz="1600" dirty="0"/>
              <a:t> </a:t>
            </a:r>
          </a:p>
          <a:p>
            <a:pPr lvl="0"/>
            <a:r>
              <a:rPr lang="en-US" sz="1600" dirty="0"/>
              <a:t>Process for establishing related party price may be reflected in various kinds of documents (including written agreements) </a:t>
            </a:r>
          </a:p>
          <a:p>
            <a:pPr lvl="1">
              <a:spcAft>
                <a:spcPts val="600"/>
              </a:spcAft>
            </a:pPr>
            <a:r>
              <a:rPr lang="en-US" sz="1400" dirty="0"/>
              <a:t>transfer price agreement, transfer pricing study, report, or advance pricing arrangement</a:t>
            </a:r>
          </a:p>
          <a:p>
            <a:pPr>
              <a:spcAft>
                <a:spcPts val="600"/>
              </a:spcAft>
            </a:pPr>
            <a:r>
              <a:rPr lang="en-US" sz="1600" dirty="0"/>
              <a:t>Importer must demonstrate (with corroborating evidence) that the agreement relied on </a:t>
            </a:r>
            <a:r>
              <a:rPr lang="en-US" sz="1600" u="sng" dirty="0"/>
              <a:t>existed</a:t>
            </a:r>
            <a:r>
              <a:rPr lang="en-US" sz="1600" dirty="0"/>
              <a:t> and </a:t>
            </a:r>
            <a:r>
              <a:rPr lang="en-US" sz="1600" u="sng" dirty="0"/>
              <a:t>was in effect</a:t>
            </a:r>
            <a:r>
              <a:rPr lang="en-US" sz="1600" dirty="0"/>
              <a:t> at the time of importation, and the value for duty was based on that agreement </a:t>
            </a:r>
          </a:p>
          <a:p>
            <a:pPr>
              <a:spcAft>
                <a:spcPts val="600"/>
              </a:spcAft>
            </a:pPr>
            <a:r>
              <a:rPr lang="en-US" sz="1600" u="sng" dirty="0"/>
              <a:t>A transfer price study or agreement on its own is insufficient</a:t>
            </a:r>
            <a:endParaRPr lang="en-US" sz="1600" dirty="0"/>
          </a:p>
          <a:p>
            <a:pPr lvl="1">
              <a:spcAft>
                <a:spcPts val="600"/>
              </a:spcAft>
            </a:pPr>
            <a:r>
              <a:rPr lang="en-US" sz="1600" dirty="0"/>
              <a:t>Transfer price agreement submitted by the importer may be a good source of information if it contains relevant information about the circumstances surrounding the sale</a:t>
            </a:r>
          </a:p>
          <a:p>
            <a:pPr lvl="1">
              <a:spcAft>
                <a:spcPts val="600"/>
              </a:spcAft>
            </a:pPr>
            <a:r>
              <a:rPr lang="en-US" sz="1600" dirty="0"/>
              <a:t>Canadian Border Services Agency (CBSA) describes transfer price agreements as “an acceptable </a:t>
            </a:r>
            <a:r>
              <a:rPr lang="en-US" sz="1600" i="1" dirty="0"/>
              <a:t>starting point</a:t>
            </a:r>
            <a:r>
              <a:rPr lang="en-US" sz="1600" dirty="0"/>
              <a:t> for determining the value for duty of imported goods” </a:t>
            </a:r>
          </a:p>
          <a:p>
            <a:pPr lvl="1">
              <a:spcAft>
                <a:spcPts val="600"/>
              </a:spcAft>
            </a:pPr>
            <a:r>
              <a:rPr lang="en-US" sz="1600" dirty="0"/>
              <a:t>The importer must maintain supporting materials, including all applicable customs, accounting, and tax documents</a:t>
            </a:r>
          </a:p>
          <a:p>
            <a:pPr marL="457200" lvl="1" indent="0">
              <a:spcAft>
                <a:spcPts val="600"/>
              </a:spcAft>
              <a:buNone/>
            </a:pPr>
            <a:endParaRPr lang="en-US" sz="1600" dirty="0"/>
          </a:p>
          <a:p>
            <a:pPr lvl="1"/>
            <a:endParaRPr lang="en-US" sz="1600" dirty="0"/>
          </a:p>
          <a:p>
            <a:pPr marL="0" indent="0">
              <a:buNone/>
              <a:defRPr/>
            </a:pPr>
            <a:endParaRPr lang="en-US" altLang="en-US" sz="1600" dirty="0">
              <a:solidFill>
                <a:srgbClr val="FF0000"/>
              </a:solidFill>
              <a:ea typeface="ＭＳ Ｐゴシック" panose="020B0600070205080204" pitchFamily="34" charset="-128"/>
            </a:endParaRPr>
          </a:p>
          <a:p>
            <a:pPr marL="0" indent="0">
              <a:buNone/>
              <a:defRPr/>
            </a:pPr>
            <a:endParaRPr lang="en-US" altLang="en-US" sz="1600" dirty="0">
              <a:ea typeface="ＭＳ Ｐゴシック" panose="020B0600070205080204" pitchFamily="34" charset="-128"/>
            </a:endParaRPr>
          </a:p>
        </p:txBody>
      </p:sp>
      <p:sp>
        <p:nvSpPr>
          <p:cNvPr id="19461"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32F583A5-276C-4840-9891-67E87B4F2D35}" type="slidenum">
              <a:rPr lang="en-US" altLang="en-US" smtClean="0">
                <a:solidFill>
                  <a:schemeClr val="tx1"/>
                </a:solidFill>
                <a:latin typeface="Arial" panose="020B0604020202020204" pitchFamily="34" charset="0"/>
              </a:rPr>
              <a:pPr>
                <a:spcBef>
                  <a:spcPct val="0"/>
                </a:spcBef>
                <a:buClrTx/>
                <a:buFontTx/>
                <a:buNone/>
              </a:pPr>
              <a:t>6</a:t>
            </a:fld>
            <a:endParaRPr lang="en-US" altLang="en-US">
              <a:solidFill>
                <a:schemeClr val="tx1"/>
              </a:solidFill>
              <a:latin typeface="Arial" panose="020B0604020202020204" pitchFamily="34" charset="0"/>
            </a:endParaRPr>
          </a:p>
        </p:txBody>
      </p:sp>
      <p:pic>
        <p:nvPicPr>
          <p:cNvPr id="6" nam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spTree>
    <p:extLst>
      <p:ext uri="{BB962C8B-B14F-4D97-AF65-F5344CB8AC3E}">
        <p14:creationId xmlns:p14="http://schemas.microsoft.com/office/powerpoint/2010/main" val="86687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2"/>
          <p:cNvSpPr>
            <a:spLocks noGrp="1"/>
          </p:cNvSpPr>
          <p:nvPr>
            <p:ph type="title"/>
          </p:nvPr>
        </p:nvSpPr>
        <p:spPr/>
        <p:txBody>
          <a:bodyPr/>
          <a:lstStyle/>
          <a:p>
            <a:pPr>
              <a:spcBef>
                <a:spcPts val="1600"/>
              </a:spcBef>
            </a:pPr>
            <a:r>
              <a:rPr lang="en-US" altLang="en-US" sz="2400" b="1" dirty="0">
                <a:ea typeface="ＭＳ Ｐゴシック" panose="020B0600070205080204" pitchFamily="34" charset="-128"/>
              </a:rPr>
              <a:t>4. Transfer Pricing Adjustments (Canada)</a:t>
            </a:r>
          </a:p>
        </p:txBody>
      </p:sp>
      <p:sp>
        <p:nvSpPr>
          <p:cNvPr id="20482" name="Content Placeholder 1"/>
          <p:cNvSpPr>
            <a:spLocks noGrp="1"/>
          </p:cNvSpPr>
          <p:nvPr>
            <p:ph sz="half" idx="1"/>
          </p:nvPr>
        </p:nvSpPr>
        <p:spPr>
          <a:xfrm>
            <a:off x="469310" y="1629378"/>
            <a:ext cx="11237136" cy="4033167"/>
          </a:xfrm>
        </p:spPr>
        <p:txBody>
          <a:bodyPr/>
          <a:lstStyle/>
          <a:p>
            <a:pPr>
              <a:spcAft>
                <a:spcPts val="600"/>
              </a:spcAft>
            </a:pPr>
            <a:r>
              <a:rPr lang="en-US" sz="1600" dirty="0"/>
              <a:t>Transfer pricing based on estimates are acceptable, but if transfer pricing is adjusted there may be post-adjustment obligations</a:t>
            </a:r>
          </a:p>
          <a:p>
            <a:pPr lvl="0"/>
            <a:r>
              <a:rPr lang="en-US" sz="1600" b="1" dirty="0"/>
              <a:t>Upwards adjustments of transfer prices: </a:t>
            </a:r>
            <a:endParaRPr lang="en-US" sz="1600" dirty="0"/>
          </a:p>
          <a:p>
            <a:pPr lvl="1"/>
            <a:r>
              <a:rPr lang="en-US" sz="1600" dirty="0"/>
              <a:t>Canadian customs authorities require the importer to declare such higher amount and pay duty on the difference </a:t>
            </a:r>
          </a:p>
          <a:p>
            <a:pPr lvl="1">
              <a:spcAft>
                <a:spcPts val="600"/>
              </a:spcAft>
            </a:pPr>
            <a:r>
              <a:rPr lang="en-US" sz="1600" dirty="0"/>
              <a:t>Increases to transfer prices require correction within 90 days of when the importer had “reason to believe” that declared value for duty was incorrect </a:t>
            </a:r>
          </a:p>
          <a:p>
            <a:pPr lvl="0"/>
            <a:r>
              <a:rPr lang="en-US" sz="1600" b="1" dirty="0"/>
              <a:t>Downward adjustments of transfer prices:  </a:t>
            </a:r>
            <a:endParaRPr lang="en-US" sz="1600" dirty="0"/>
          </a:p>
          <a:p>
            <a:pPr lvl="1"/>
            <a:r>
              <a:rPr lang="en-US" sz="1600" dirty="0"/>
              <a:t>Canada historically denied refund requests stemming from downward transfer price adjustments </a:t>
            </a:r>
          </a:p>
          <a:p>
            <a:pPr lvl="1"/>
            <a:r>
              <a:rPr lang="en-US" sz="1600" dirty="0"/>
              <a:t>Canada changed its policy (in January 2015) to allow customs duty refunds for qualifying downward transfer price adjustments by importers</a:t>
            </a:r>
          </a:p>
          <a:p>
            <a:pPr lvl="1"/>
            <a:r>
              <a:rPr lang="en-US" sz="1600" u="sng" dirty="0"/>
              <a:t>Refunds are not automatic </a:t>
            </a:r>
            <a:r>
              <a:rPr lang="en-US" sz="1600" dirty="0"/>
              <a:t>– Documentation will need to be provided and will be tested to verify eligibility, and to ensure there was a transfer pricing agreement in effect at the time of importation</a:t>
            </a:r>
          </a:p>
          <a:p>
            <a:pPr marL="342900" lvl="1" indent="-342900"/>
            <a:endParaRPr lang="en-US" altLang="en-US" sz="1800" dirty="0">
              <a:ea typeface="ＭＳ Ｐゴシック" panose="020B0600070205080204" pitchFamily="34" charset="-128"/>
            </a:endParaRPr>
          </a:p>
          <a:p>
            <a:pPr marL="342900" lvl="1" indent="-342900"/>
            <a:endParaRPr lang="en-US" altLang="en-US" sz="1800" dirty="0">
              <a:ea typeface="ＭＳ Ｐゴシック" panose="020B0600070205080204" pitchFamily="34" charset="-128"/>
            </a:endParaRPr>
          </a:p>
          <a:p>
            <a:pPr marL="342900" lvl="1" indent="-342900"/>
            <a:endParaRPr lang="en-US" altLang="en-US" sz="1800" dirty="0">
              <a:ea typeface="ＭＳ Ｐゴシック" panose="020B0600070205080204" pitchFamily="34" charset="-128"/>
            </a:endParaRPr>
          </a:p>
          <a:p>
            <a:pPr marL="342900" lvl="1" indent="-342900"/>
            <a:endParaRPr lang="en-US" altLang="en-US" sz="1800" dirty="0">
              <a:ea typeface="ＭＳ Ｐゴシック" panose="020B0600070205080204" pitchFamily="34" charset="-128"/>
            </a:endParaRPr>
          </a:p>
          <a:p>
            <a:pPr marL="342900" lvl="1" indent="-342900"/>
            <a:endParaRPr lang="en-US" altLang="en-US" sz="1800" dirty="0">
              <a:ea typeface="ＭＳ Ｐゴシック" panose="020B0600070205080204" pitchFamily="34" charset="-128"/>
            </a:endParaRPr>
          </a:p>
        </p:txBody>
      </p:sp>
      <p:sp>
        <p:nvSpPr>
          <p:cNvPr id="20484"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AF28E310-210D-4F81-9315-E4D29070D2A2}" type="slidenum">
              <a:rPr lang="en-US" altLang="en-US" smtClean="0">
                <a:solidFill>
                  <a:schemeClr val="tx1"/>
                </a:solidFill>
                <a:latin typeface="Arial" panose="020B0604020202020204" pitchFamily="34" charset="0"/>
              </a:rPr>
              <a:pPr>
                <a:spcBef>
                  <a:spcPct val="0"/>
                </a:spcBef>
                <a:buClrTx/>
                <a:buFontTx/>
                <a:buNone/>
              </a:pPr>
              <a:t>7</a:t>
            </a:fld>
            <a:endParaRPr lang="en-US" altLang="en-US">
              <a:solidFill>
                <a:schemeClr val="tx1"/>
              </a:solidFill>
              <a:latin typeface="Arial" panose="020B0604020202020204" pitchFamily="34" charset="0"/>
            </a:endParaRPr>
          </a:p>
        </p:txBody>
      </p:sp>
      <p:pic>
        <p:nvPicPr>
          <p:cNvPr id="5" nam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spTree>
    <p:extLst>
      <p:ext uri="{BB962C8B-B14F-4D97-AF65-F5344CB8AC3E}">
        <p14:creationId xmlns:p14="http://schemas.microsoft.com/office/powerpoint/2010/main" val="89730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21"/>
          <p:cNvSpPr>
            <a:spLocks noGrp="1"/>
          </p:cNvSpPr>
          <p:nvPr>
            <p:ph type="title"/>
          </p:nvPr>
        </p:nvSpPr>
        <p:spPr/>
        <p:txBody>
          <a:bodyPr/>
          <a:lstStyle/>
          <a:p>
            <a:pPr>
              <a:spcBef>
                <a:spcPts val="1600"/>
              </a:spcBef>
            </a:pPr>
            <a:r>
              <a:rPr lang="en-US" altLang="en-US" sz="2400" b="1" dirty="0">
                <a:ea typeface="ＭＳ Ｐゴシック" panose="020B0600070205080204" pitchFamily="34" charset="-128"/>
              </a:rPr>
              <a:t>5. Royalties and Licence Fees (Canada)	</a:t>
            </a:r>
          </a:p>
        </p:txBody>
      </p:sp>
      <p:sp>
        <p:nvSpPr>
          <p:cNvPr id="18433" name="Content Placeholder 26"/>
          <p:cNvSpPr>
            <a:spLocks noGrp="1"/>
          </p:cNvSpPr>
          <p:nvPr>
            <p:ph sz="half" idx="1"/>
          </p:nvPr>
        </p:nvSpPr>
        <p:spPr>
          <a:xfrm>
            <a:off x="475488" y="1524000"/>
            <a:ext cx="11237136" cy="4495800"/>
          </a:xfrm>
        </p:spPr>
        <p:txBody>
          <a:bodyPr/>
          <a:lstStyle/>
          <a:p>
            <a:pPr lvl="0">
              <a:spcAft>
                <a:spcPts val="1200"/>
              </a:spcAft>
            </a:pPr>
            <a:r>
              <a:rPr lang="en-US" sz="1600" dirty="0"/>
              <a:t>Royalties and/or licence fees must be added to the price paid or payable </a:t>
            </a:r>
            <a:r>
              <a:rPr lang="en-US" sz="1600" i="1" dirty="0"/>
              <a:t>only if </a:t>
            </a:r>
            <a:r>
              <a:rPr lang="en-US" sz="1600" dirty="0"/>
              <a:t>the following three factors are met: </a:t>
            </a:r>
          </a:p>
          <a:p>
            <a:pPr lvl="2">
              <a:buFont typeface="+mj-lt"/>
              <a:buAutoNum type="arabicPeriod"/>
            </a:pPr>
            <a:r>
              <a:rPr lang="en-US" sz="1500" dirty="0"/>
              <a:t>The payment is a royalty or licence fee;</a:t>
            </a:r>
          </a:p>
          <a:p>
            <a:pPr lvl="2">
              <a:buFont typeface="+mj-lt"/>
              <a:buAutoNum type="arabicPeriod"/>
            </a:pPr>
            <a:r>
              <a:rPr lang="en-US" sz="1500" dirty="0"/>
              <a:t>it is in respect of the goods; and</a:t>
            </a:r>
          </a:p>
          <a:p>
            <a:pPr lvl="2">
              <a:spcAft>
                <a:spcPts val="600"/>
              </a:spcAft>
              <a:buFont typeface="+mj-lt"/>
              <a:buAutoNum type="arabicPeriod"/>
            </a:pPr>
            <a:r>
              <a:rPr lang="en-US" sz="1500" dirty="0"/>
              <a:t>it is a condition of sale of the goods (must be explicit). </a:t>
            </a:r>
          </a:p>
          <a:p>
            <a:pPr>
              <a:spcBef>
                <a:spcPts val="1200"/>
              </a:spcBef>
              <a:spcAft>
                <a:spcPts val="600"/>
              </a:spcAft>
            </a:pPr>
            <a:r>
              <a:rPr lang="en-US" sz="1600" dirty="0"/>
              <a:t>If the purchaser’s refusal to pay the royalty or licence fee would entitle the vendor to refuse to sell the licenced goods or to repudiate the sales contract, then the royalties or licence fees are dutiable </a:t>
            </a:r>
          </a:p>
          <a:p>
            <a:pPr lvl="0">
              <a:spcAft>
                <a:spcPts val="1200"/>
              </a:spcAft>
            </a:pPr>
            <a:r>
              <a:rPr lang="en-US" sz="1600" dirty="0"/>
              <a:t>Bundling:</a:t>
            </a:r>
          </a:p>
          <a:p>
            <a:pPr lvl="1">
              <a:spcBef>
                <a:spcPts val="600"/>
              </a:spcBef>
              <a:spcAft>
                <a:spcPts val="600"/>
              </a:spcAft>
            </a:pPr>
            <a:r>
              <a:rPr lang="en-US" sz="1600" dirty="0"/>
              <a:t>Bundling of payments for goods, services, royalties, etc. may result in the requirement to include otherwise non-dutiable costs in the value for duty (e.g., royalties) </a:t>
            </a:r>
          </a:p>
          <a:p>
            <a:pPr lvl="1">
              <a:spcBef>
                <a:spcPts val="600"/>
              </a:spcBef>
              <a:spcAft>
                <a:spcPts val="600"/>
              </a:spcAft>
            </a:pPr>
            <a:r>
              <a:rPr lang="en-US" sz="1600" dirty="0"/>
              <a:t>Transfer prices should therefore be "unbundled" for customs purposes </a:t>
            </a:r>
          </a:p>
          <a:p>
            <a:pPr lvl="2">
              <a:spcBef>
                <a:spcPts val="600"/>
              </a:spcBef>
              <a:spcAft>
                <a:spcPts val="600"/>
              </a:spcAft>
            </a:pPr>
            <a:r>
              <a:rPr lang="en-US" sz="1400" dirty="0"/>
              <a:t>Goods should be priced separately from non-dutiable payments such as royalties, management and administration fees, </a:t>
            </a:r>
            <a:r>
              <a:rPr lang="en-US" sz="1400" dirty="0" err="1"/>
              <a:t>etc</a:t>
            </a:r>
            <a:endParaRPr lang="en-US" sz="1400" dirty="0"/>
          </a:p>
          <a:p>
            <a:pPr marL="457200" lvl="1" indent="0">
              <a:buNone/>
              <a:defRPr/>
            </a:pPr>
            <a:endParaRPr lang="en-US" altLang="en-US" b="1" dirty="0">
              <a:solidFill>
                <a:schemeClr val="tx1"/>
              </a:solidFill>
              <a:ea typeface="ＭＳ Ｐゴシック" panose="020B0600070205080204" pitchFamily="34" charset="-128"/>
            </a:endParaRPr>
          </a:p>
          <a:p>
            <a:pPr lvl="1" eaLnBrk="1" hangingPunct="1">
              <a:buFont typeface="Arial" panose="020B0604020202020204" pitchFamily="34" charset="0"/>
              <a:buNone/>
              <a:defRPr/>
            </a:pPr>
            <a:endParaRPr lang="en-US" altLang="en-US" dirty="0">
              <a:ea typeface="ＭＳ Ｐゴシック" panose="020B0600070205080204" pitchFamily="34" charset="-128"/>
            </a:endParaRPr>
          </a:p>
          <a:p>
            <a:pPr eaLnBrk="1" hangingPunct="1">
              <a:defRPr/>
            </a:pPr>
            <a:endParaRPr lang="en-US" altLang="en-US" dirty="0">
              <a:ea typeface="ＭＳ Ｐゴシック" panose="020B0600070205080204" pitchFamily="34" charset="-128"/>
            </a:endParaRPr>
          </a:p>
          <a:p>
            <a:pPr eaLnBrk="1" hangingPunct="1">
              <a:defRPr/>
            </a:pPr>
            <a:endParaRPr lang="en-US" altLang="en-US" dirty="0">
              <a:ea typeface="ＭＳ Ｐゴシック" panose="020B0600070205080204" pitchFamily="34" charset="-128"/>
            </a:endParaRPr>
          </a:p>
        </p:txBody>
      </p:sp>
      <p:sp>
        <p:nvSpPr>
          <p:cNvPr id="21508" name="Slide Number Placeholder 27"/>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8BC90D34-FBCE-499F-ADE5-7195D6E36129}" type="slidenum">
              <a:rPr lang="en-US" altLang="en-US" smtClean="0">
                <a:solidFill>
                  <a:schemeClr val="tx1"/>
                </a:solidFill>
                <a:latin typeface="Arial" panose="020B0604020202020204" pitchFamily="34" charset="0"/>
              </a:rPr>
              <a:pPr>
                <a:spcBef>
                  <a:spcPct val="0"/>
                </a:spcBef>
                <a:buClrTx/>
                <a:buFontTx/>
                <a:buNone/>
              </a:pPr>
              <a:t>8</a:t>
            </a:fld>
            <a:endParaRPr lang="en-US" altLang="en-US">
              <a:solidFill>
                <a:schemeClr val="tx1"/>
              </a:solidFill>
              <a:latin typeface="Arial" panose="020B0604020202020204" pitchFamily="34" charset="0"/>
            </a:endParaRPr>
          </a:p>
        </p:txBody>
      </p:sp>
      <p:pic>
        <p:nvPicPr>
          <p:cNvPr id="5" nam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spTree>
    <p:extLst>
      <p:ext uri="{BB962C8B-B14F-4D97-AF65-F5344CB8AC3E}">
        <p14:creationId xmlns:p14="http://schemas.microsoft.com/office/powerpoint/2010/main" val="978058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2"/>
          <p:cNvSpPr>
            <a:spLocks noGrp="1"/>
          </p:cNvSpPr>
          <p:nvPr>
            <p:ph type="title"/>
          </p:nvPr>
        </p:nvSpPr>
        <p:spPr/>
        <p:txBody>
          <a:bodyPr/>
          <a:lstStyle/>
          <a:p>
            <a:r>
              <a:rPr lang="en-US" altLang="en-US" sz="2400" b="1" dirty="0">
                <a:ea typeface="ＭＳ Ｐゴシック" panose="020B0600070205080204" pitchFamily="34" charset="-128"/>
              </a:rPr>
              <a:t>6. Subsequent Proceeds (Canada)</a:t>
            </a:r>
          </a:p>
        </p:txBody>
      </p:sp>
      <p:sp>
        <p:nvSpPr>
          <p:cNvPr id="19457" name="Content Placeholder 1"/>
          <p:cNvSpPr>
            <a:spLocks noGrp="1"/>
          </p:cNvSpPr>
          <p:nvPr>
            <p:ph sz="half" idx="1"/>
          </p:nvPr>
        </p:nvSpPr>
        <p:spPr>
          <a:xfrm>
            <a:off x="483110" y="1598002"/>
            <a:ext cx="11237136" cy="4208332"/>
          </a:xfrm>
        </p:spPr>
        <p:txBody>
          <a:bodyPr/>
          <a:lstStyle/>
          <a:p>
            <a:pPr>
              <a:spcAft>
                <a:spcPts val="600"/>
              </a:spcAft>
            </a:pPr>
            <a:r>
              <a:rPr lang="en-US" sz="1600" dirty="0"/>
              <a:t>Payments made to the vendor (or a third party) after the importation of goods may have to be included in the value for duty of the imported goods as part of the price paid or payable</a:t>
            </a:r>
          </a:p>
          <a:p>
            <a:pPr lvl="0">
              <a:spcAft>
                <a:spcPts val="1000"/>
              </a:spcAft>
            </a:pPr>
            <a:r>
              <a:rPr lang="en-US" sz="1600" dirty="0"/>
              <a:t>“Subsequent proceeds” are a type of post-importation payment that must be added to the price paid or payable, if: </a:t>
            </a:r>
          </a:p>
          <a:p>
            <a:pPr marL="800100" lvl="1" indent="-342900">
              <a:buFont typeface="+mj-lt"/>
              <a:buAutoNum type="arabicPeriod"/>
            </a:pPr>
            <a:r>
              <a:rPr lang="en-US" sz="1400" dirty="0"/>
              <a:t>The payments accrue directly or indirectly to the vendor of the goods; and,</a:t>
            </a:r>
          </a:p>
          <a:p>
            <a:pPr marL="800100" lvl="1" indent="-342900">
              <a:spcAft>
                <a:spcPts val="500"/>
              </a:spcAft>
              <a:buFont typeface="+mj-lt"/>
              <a:buAutoNum type="arabicPeriod"/>
            </a:pPr>
            <a:r>
              <a:rPr lang="en-US" sz="1400" dirty="0"/>
              <a:t>the payments are based on, or are result of, the resale, disposal or use of the goods in Canada:</a:t>
            </a:r>
          </a:p>
          <a:p>
            <a:pPr marL="1257300" lvl="2" indent="-400050">
              <a:buFont typeface="+mj-lt"/>
              <a:buAutoNum type="alphaLcParenR"/>
            </a:pPr>
            <a:r>
              <a:rPr lang="en-US" sz="1400" dirty="0"/>
              <a:t>for valuation purposes, “resale” means the further sale of imported goods by the purchaser to someone else </a:t>
            </a:r>
          </a:p>
          <a:p>
            <a:pPr marL="1257300" lvl="2" indent="-400050">
              <a:spcAft>
                <a:spcPts val="600"/>
              </a:spcAft>
              <a:buFont typeface="+mj-lt"/>
              <a:buAutoNum type="alphaLcParenR"/>
            </a:pPr>
            <a:r>
              <a:rPr lang="en-US" sz="1400" dirty="0"/>
              <a:t>"disposal or use" means the sale, pledge, giving away, utilization, consumption or any other disposition of a good</a:t>
            </a:r>
          </a:p>
          <a:p>
            <a:pPr lvl="0">
              <a:spcAft>
                <a:spcPts val="500"/>
              </a:spcAft>
            </a:pPr>
            <a:r>
              <a:rPr lang="en-US" sz="1600" dirty="0"/>
              <a:t>Customs authorities anticipate that some payments made after importation are remitted separately from the payment for the goods themselves, and importers often do not include them in the value for duty </a:t>
            </a:r>
          </a:p>
          <a:p>
            <a:pPr lvl="0">
              <a:spcAft>
                <a:spcPts val="500"/>
              </a:spcAft>
            </a:pPr>
            <a:r>
              <a:rPr lang="en-US" sz="1600" b="1" dirty="0"/>
              <a:t>However </a:t>
            </a:r>
            <a:r>
              <a:rPr lang="en-US" sz="1600" dirty="0"/>
              <a:t>– </a:t>
            </a:r>
            <a:r>
              <a:rPr lang="en-US" sz="1600" u="sng" dirty="0"/>
              <a:t>if the conditions above are met these payments must still be added to the value for duty under the Transaction Value method</a:t>
            </a:r>
            <a:endParaRPr lang="en-US" sz="1600" dirty="0"/>
          </a:p>
          <a:p>
            <a:pPr marL="914400" lvl="2" indent="0">
              <a:buNone/>
              <a:defRPr/>
            </a:pPr>
            <a:endParaRPr lang="en-US" altLang="en-US" sz="1400" b="1" dirty="0">
              <a:ea typeface="ＭＳ Ｐゴシック" panose="020B0600070205080204" pitchFamily="34" charset="-128"/>
            </a:endParaRPr>
          </a:p>
        </p:txBody>
      </p:sp>
      <p:sp>
        <p:nvSpPr>
          <p:cNvPr id="22532" name="Slide Number Placeholder 4"/>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rgbClr val="002B5C"/>
              </a:buClr>
              <a:buFont typeface="Arial" panose="020B0604020202020204" pitchFamily="34" charset="0"/>
              <a:buChar char="•"/>
              <a:defRPr>
                <a:solidFill>
                  <a:srgbClr val="5F5F5F"/>
                </a:solidFill>
                <a:latin typeface="Corbel" panose="020B0503020204020204" pitchFamily="34" charset="0"/>
                <a:ea typeface="ＭＳ Ｐゴシック" panose="020B0600070205080204" pitchFamily="34" charset="-128"/>
              </a:defRPr>
            </a:lvl1pPr>
            <a:lvl2pPr marL="742950" indent="-285750">
              <a:spcBef>
                <a:spcPts val="400"/>
              </a:spcBef>
              <a:buClr>
                <a:srgbClr val="002B5C"/>
              </a:buClr>
              <a:buFont typeface="Arial" panose="020B0604020202020204" pitchFamily="34" charset="0"/>
              <a:buChar char="•"/>
              <a:defRPr sz="1600">
                <a:solidFill>
                  <a:srgbClr val="5F5F5F"/>
                </a:solidFill>
                <a:latin typeface="Corbel" panose="020B0503020204020204" pitchFamily="34" charset="0"/>
                <a:ea typeface="ＭＳ Ｐゴシック" panose="020B0600070205080204" pitchFamily="34" charset="-128"/>
              </a:defRPr>
            </a:lvl2pPr>
            <a:lvl3pPr marL="1143000" indent="-228600">
              <a:spcBef>
                <a:spcPts val="400"/>
              </a:spcBef>
              <a:buClr>
                <a:srgbClr val="002B5C"/>
              </a:buClr>
              <a:buFont typeface="Arial" panose="020B0604020202020204" pitchFamily="34" charset="0"/>
              <a:buChar char="•"/>
              <a:defRPr sz="1400">
                <a:solidFill>
                  <a:srgbClr val="5F5F5F"/>
                </a:solidFill>
                <a:latin typeface="Corbel" panose="020B0503020204020204" pitchFamily="34" charset="0"/>
                <a:ea typeface="ＭＳ Ｐゴシック" panose="020B0600070205080204" pitchFamily="34" charset="-128"/>
              </a:defRPr>
            </a:lvl3pPr>
            <a:lvl4pPr marL="1600200" indent="-228600">
              <a:spcBef>
                <a:spcPts val="400"/>
              </a:spcBef>
              <a:buClr>
                <a:srgbClr val="002B5C"/>
              </a:buClr>
              <a:buFont typeface="Arial" panose="020B0604020202020204" pitchFamily="34" charset="0"/>
              <a:buChar char="•"/>
              <a:defRPr sz="1200">
                <a:solidFill>
                  <a:srgbClr val="5F5F5F"/>
                </a:solidFill>
                <a:latin typeface="Corbel" panose="020B0503020204020204" pitchFamily="34" charset="0"/>
                <a:ea typeface="ＭＳ Ｐゴシック" panose="020B0600070205080204" pitchFamily="34" charset="-128"/>
              </a:defRPr>
            </a:lvl4pPr>
            <a:lvl5pPr marL="2057400" indent="-228600">
              <a:spcBef>
                <a:spcPts val="400"/>
              </a:spcBef>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5pPr>
            <a:lvl6pPr marL="25146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6pPr>
            <a:lvl7pPr marL="29718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7pPr>
            <a:lvl8pPr marL="34290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8pPr>
            <a:lvl9pPr marL="3886200" indent="-228600" eaLnBrk="0" fontAlgn="base" hangingPunct="0">
              <a:spcBef>
                <a:spcPts val="400"/>
              </a:spcBef>
              <a:spcAft>
                <a:spcPct val="0"/>
              </a:spcAft>
              <a:buClr>
                <a:srgbClr val="002B5C"/>
              </a:buClr>
              <a:buFont typeface="Arial" panose="020B0604020202020204" pitchFamily="34" charset="0"/>
              <a:buChar char="•"/>
              <a:defRPr sz="1200" i="1">
                <a:solidFill>
                  <a:srgbClr val="5F5F5F"/>
                </a:solidFill>
                <a:latin typeface="Corbel" panose="020B0503020204020204" pitchFamily="34" charset="0"/>
                <a:ea typeface="ＭＳ Ｐゴシック" panose="020B0600070205080204" pitchFamily="34" charset="-128"/>
              </a:defRPr>
            </a:lvl9pPr>
          </a:lstStyle>
          <a:p>
            <a:pPr>
              <a:spcBef>
                <a:spcPct val="0"/>
              </a:spcBef>
              <a:buClrTx/>
              <a:buFontTx/>
              <a:buNone/>
            </a:pPr>
            <a:fld id="{B0859690-8B31-45CA-8F91-B3C170BE008B}" type="slidenum">
              <a:rPr lang="en-US" altLang="en-US" smtClean="0">
                <a:solidFill>
                  <a:schemeClr val="tx1"/>
                </a:solidFill>
                <a:latin typeface="Arial" panose="020B0604020202020204" pitchFamily="34" charset="0"/>
              </a:rPr>
              <a:pPr>
                <a:spcBef>
                  <a:spcPct val="0"/>
                </a:spcBef>
                <a:buClrTx/>
                <a:buFontTx/>
                <a:buNone/>
              </a:pPr>
              <a:t>9</a:t>
            </a:fld>
            <a:endParaRPr lang="en-US" altLang="en-US">
              <a:solidFill>
                <a:schemeClr val="tx1"/>
              </a:solidFill>
              <a:latin typeface="Arial" panose="020B0604020202020204" pitchFamily="34" charset="0"/>
            </a:endParaRPr>
          </a:p>
        </p:txBody>
      </p:sp>
      <p:pic>
        <p:nvPicPr>
          <p:cNvPr id="5" nam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spTree>
    <p:extLst>
      <p:ext uri="{BB962C8B-B14F-4D97-AF65-F5344CB8AC3E}">
        <p14:creationId xmlns:p14="http://schemas.microsoft.com/office/powerpoint/2010/main" val="912378678"/>
      </p:ext>
    </p:extLst>
  </p:cSld>
  <p:clrMapOvr>
    <a:masterClrMapping/>
  </p:clrMapOvr>
</p:sld>
</file>

<file path=ppt/theme/theme1.xml><?xml version="1.0" encoding="utf-8"?>
<a:theme xmlns:a="http://schemas.openxmlformats.org/drawingml/2006/main" name="Custom Design">
  <a:themeElements>
    <a:clrScheme name="Bennett Jones 2017">
      <a:dk1>
        <a:srgbClr val="000000"/>
      </a:dk1>
      <a:lt1>
        <a:srgbClr val="FFFFFF"/>
      </a:lt1>
      <a:dk2>
        <a:srgbClr val="1D2529"/>
      </a:dk2>
      <a:lt2>
        <a:srgbClr val="EAEAEA"/>
      </a:lt2>
      <a:accent1>
        <a:srgbClr val="2DAF88"/>
      </a:accent1>
      <a:accent2>
        <a:srgbClr val="99BE3C"/>
      </a:accent2>
      <a:accent3>
        <a:srgbClr val="D17C2C"/>
      </a:accent3>
      <a:accent4>
        <a:srgbClr val="0076BB"/>
      </a:accent4>
      <a:accent5>
        <a:srgbClr val="D7DF23"/>
      </a:accent5>
      <a:accent6>
        <a:srgbClr val="00998D"/>
      </a:accent6>
      <a:hlink>
        <a:srgbClr val="00998D"/>
      </a:hlink>
      <a:folHlink>
        <a:srgbClr val="25414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 Template.PPTX [Read-Only]" id="{5B8BFD7A-ED62-46CB-9386-6DCAFD5263EF}" vid="{AB7DA129-354C-4669-89CD-1B2C7065C3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3991</Words>
  <Application>Microsoft Office PowerPoint</Application>
  <PresentationFormat>Widescreen</PresentationFormat>
  <Paragraphs>304</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ＭＳ Ｐゴシック</vt:lpstr>
      <vt:lpstr>Arial</vt:lpstr>
      <vt:lpstr>Arial Unicode MS</vt:lpstr>
      <vt:lpstr>Calibri</vt:lpstr>
      <vt:lpstr>Corbel</vt:lpstr>
      <vt:lpstr>Courier New</vt:lpstr>
      <vt:lpstr>Times New Roman</vt:lpstr>
      <vt:lpstr>Verdana</vt:lpstr>
      <vt:lpstr>Wingdings</vt:lpstr>
      <vt:lpstr>Custom Design</vt:lpstr>
      <vt:lpstr>U.S. and Canada  Cross-Border Transfer Pricing</vt:lpstr>
      <vt:lpstr>Introductory Remarks (Transfer Pricing) </vt:lpstr>
      <vt:lpstr>Agenda  </vt:lpstr>
      <vt:lpstr>1.  Customs Valuation: Basic Concepts (Canada) </vt:lpstr>
      <vt:lpstr>2. Treatment of Related Parties (Canada)</vt:lpstr>
      <vt:lpstr>3. Importance of Contemporaneous Documentation (Canada)</vt:lpstr>
      <vt:lpstr>4. Transfer Pricing Adjustments (Canada)</vt:lpstr>
      <vt:lpstr>5. Royalties and Licence Fees (Canada) </vt:lpstr>
      <vt:lpstr>6. Subsequent Proceeds (Canada)</vt:lpstr>
      <vt:lpstr>7. Management or Administration Fees (Canada)</vt:lpstr>
      <vt:lpstr>8. Best Practices for Compliance Managers and In-House Counsel</vt:lpstr>
      <vt:lpstr>WTO – Customs Valuation Agreement</vt:lpstr>
      <vt:lpstr>WCO Transfer Pricing Guidance</vt:lpstr>
      <vt:lpstr>Transaction Value -- US vs. Canada</vt:lpstr>
      <vt:lpstr>1.  Customs Valuation: Basic Concepts </vt:lpstr>
      <vt:lpstr>1.  Customs Valuation: Basic Concepts (US)</vt:lpstr>
      <vt:lpstr>1.  Customs Valuation: Basic Concepts (US)</vt:lpstr>
      <vt:lpstr>2. Treatment of Related Parties (US)</vt:lpstr>
      <vt:lpstr>2. Treatment of Related Parties (US)</vt:lpstr>
      <vt:lpstr>2. Establishing Circumstances of Sale (US)</vt:lpstr>
      <vt:lpstr>2. Establishing Circumstances of Sale (US)</vt:lpstr>
      <vt:lpstr>3. Documentation - Acceptability of Transfer Pricing Agreements (US)</vt:lpstr>
      <vt:lpstr>3. Acceptability of Transfer Pricing Agreements (US)</vt:lpstr>
      <vt:lpstr>3. Acceptability of Transfer Pricing Agreements (US)</vt:lpstr>
      <vt:lpstr>3. Acceptability of Transfer Pricing Agreements (US)</vt:lpstr>
      <vt:lpstr>4. Transfer Pricing Adjustments (US)</vt:lpstr>
      <vt:lpstr>4. Acceptability of Transfer Pricing Adjustments (US)</vt:lpstr>
      <vt:lpstr>5. Transfer Price Additions: Royalties and License Fees (US)</vt:lpstr>
      <vt:lpstr>5. Royalties and License Fees (US)</vt:lpstr>
      <vt:lpstr>5. Royalties and License Fees (US)</vt:lpstr>
      <vt:lpstr>6. Subsequent Proceeds (US)</vt:lpstr>
      <vt:lpstr>Best Practices for Compliance Managers and In-House Counsel</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and Canada  Cross-Border Transfer Pricing</dc:title>
  <dc:creator>George Tuttle III</dc:creator>
  <cp:lastModifiedBy>Jessica Roberts</cp:lastModifiedBy>
  <cp:revision>43</cp:revision>
  <dcterms:modified xsi:type="dcterms:W3CDTF">2017-10-24T19:39:30Z</dcterms:modified>
</cp:coreProperties>
</file>