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wdp" ContentType="image/vnd.ms-photo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r:id="rId1" id="2147483660"/>
  </p:sldMasterIdLst>
  <p:notesMasterIdLst>
    <p:notesMasterId r:id="rId32"/>
  </p:notesMasterIdLst>
  <p:sldIdLst>
    <p:sldId r:id="rId2" id="360"/>
    <p:sldId r:id="rId3" id="385"/>
    <p:sldId r:id="rId4" id="386"/>
    <p:sldId r:id="rId5" id="387"/>
    <p:sldId r:id="rId6" id="388"/>
    <p:sldId r:id="rId7" id="389"/>
    <p:sldId r:id="rId8" id="390"/>
    <p:sldId r:id="rId9" id="391"/>
    <p:sldId r:id="rId10" id="392"/>
    <p:sldId r:id="rId11" id="393"/>
    <p:sldId r:id="rId12" id="394"/>
    <p:sldId r:id="rId13" id="395"/>
    <p:sldId r:id="rId14" id="396"/>
    <p:sldId r:id="rId15" id="397"/>
    <p:sldId r:id="rId16" id="398"/>
    <p:sldId r:id="rId17" id="399"/>
    <p:sldId r:id="rId18" id="400"/>
    <p:sldId r:id="rId19" id="401"/>
    <p:sldId r:id="rId20" id="402"/>
    <p:sldId r:id="rId21" id="403"/>
    <p:sldId r:id="rId22" id="404"/>
    <p:sldId r:id="rId23" id="405"/>
    <p:sldId r:id="rId24" id="406"/>
    <p:sldId r:id="rId25" id="407"/>
    <p:sldId r:id="rId26" id="408"/>
    <p:sldId r:id="rId27" id="409"/>
    <p:sldId r:id="rId28" id="410"/>
    <p:sldId r:id="rId29" id="411"/>
    <p:sldId r:id="rId30" id="412"/>
    <p:sldId r:id="rId31" id="3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Wanying Zhu" initials="W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F88"/>
    <a:srgbClr val="1D2529"/>
    <a:srgbClr val="2B373F"/>
    <a:srgbClr val="0096CD"/>
    <a:srgbClr val="556E7D"/>
    <a:srgbClr val="256754"/>
    <a:srgbClr val="64D2AA"/>
    <a:srgbClr val="99BE3C"/>
    <a:srgbClr val="EAEAEA"/>
    <a:srgbClr val="009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6433"/>
  </p:normalViewPr>
  <p:slideViewPr>
    <p:cSldViewPr snapToObjects="1">
      <p:cViewPr varScale="1">
        <p:scale>
          <a:sx n="79" d="100"/>
          <a:sy n="79" d="100"/>
        </p:scale>
        <p:origin x="126" y="618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notesMaster" Target="notesMasters/notesMaster1.xml" /><Relationship Id="rId33" Type="http://schemas.openxmlformats.org/officeDocument/2006/relationships/commentAuthors" Target="commentAuthors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3A140-43A5-429F-80F4-91F7F0F7AFA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C0CEC11F-05B5-43B5-BAAF-983527E38C88}" cxnId="{9816E014-6E62-4374-AF08-4AFFC7B300D3}" type="parTrans">
      <dgm:prSet/>
      <dgm:spPr/>
      <dgm:t>
        <a:bodyPr/>
        <a:lstStyle/>
        <a:p>
          <a:endParaRPr lang="en-CA"/>
        </a:p>
      </dgm:t>
    </dgm:pt>
    <dgm:pt modelId="{9D1789DF-262C-4A00-8B22-F86C75AF5343}">
      <dgm:prSet/>
      <dgm:spPr>
        <a:solidFill>
          <a:srgbClr val="5B9BD5"/>
        </a:solidFill>
      </dgm:spPr>
      <dgm:t>
        <a:bodyPr/>
        <a:lstStyle/>
        <a:p>
          <a:r>
            <a:rPr lang="en-CA" dirty="1"/>
            <a:t>Pre-verification</a:t>
          </a:r>
        </a:p>
      </dgm:t>
    </dgm:pt>
    <dgm:pt modelId="{D8CC226E-2F08-4EEE-B610-DD08B828BFCC}" cxnId="{9816E014-6E62-4374-AF08-4AFFC7B300D3}" type="sibTrans">
      <dgm:prSet/>
      <dgm:spPr>
        <a:ln w="12700"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CA"/>
        </a:p>
      </dgm:t>
    </dgm:pt>
    <dgm:pt modelId="{A1EE8CC3-3608-4F5A-BC7A-4FCF39F662DC}" cxnId="{5B67C6B2-3774-45A5-8F67-BB31CE8161B1}" type="parTrans">
      <dgm:prSet/>
      <dgm:spPr/>
      <dgm:t>
        <a:bodyPr/>
        <a:lstStyle/>
        <a:p>
          <a:endParaRPr lang="en-CA"/>
        </a:p>
      </dgm:t>
    </dgm:pt>
    <dgm:pt modelId="{B1404DF4-FD59-42B0-9F11-37F569EF1BEC}">
      <dgm:prSet/>
      <dgm:spPr/>
      <dgm:t>
        <a:bodyPr/>
        <a:lstStyle/>
        <a:p>
          <a:r>
            <a:rPr lang="en-CA" dirty="1"/>
            <a:t>Verification initiation</a:t>
          </a:r>
        </a:p>
      </dgm:t>
    </dgm:pt>
    <dgm:pt modelId="{0F3F8E96-F278-4A6B-BE0A-B5BF003C5F13}" cxnId="{5B67C6B2-3774-45A5-8F67-BB31CE8161B1}" type="sibTrans">
      <dgm:prSet/>
      <dgm:spPr>
        <a:ln w="12700">
          <a:solidFill>
            <a:srgbClr val="57B7D1"/>
          </a:solidFill>
        </a:ln>
      </dgm:spPr>
      <dgm:t>
        <a:bodyPr/>
        <a:lstStyle/>
        <a:p>
          <a:endParaRPr lang="en-CA"/>
        </a:p>
      </dgm:t>
    </dgm:pt>
    <dgm:pt modelId="{74B171C2-D37B-4A87-B1E5-2748D99340F6}" cxnId="{19A966BD-8F77-4760-8F42-493FD5458B2C}" type="parTrans">
      <dgm:prSet/>
      <dgm:spPr/>
      <dgm:t>
        <a:bodyPr/>
        <a:lstStyle/>
        <a:p>
          <a:endParaRPr lang="en-CA"/>
        </a:p>
      </dgm:t>
    </dgm:pt>
    <dgm:pt modelId="{91A26ACF-2BE2-4E99-9C6E-654292F874BC}">
      <dgm:prSet/>
      <dgm:spPr>
        <a:solidFill>
          <a:srgbClr val="53CCC5"/>
        </a:solidFill>
      </dgm:spPr>
      <dgm:t>
        <a:bodyPr/>
        <a:lstStyle/>
        <a:p>
          <a:r>
            <a:rPr lang="en-CA" dirty="1"/>
            <a:t>Questionnaire Responses</a:t>
          </a:r>
        </a:p>
      </dgm:t>
    </dgm:pt>
    <dgm:pt modelId="{1CF11D34-0E95-4041-BFB8-F1C399507C7D}" cxnId="{19A966BD-8F77-4760-8F42-493FD5458B2C}" type="sibTrans">
      <dgm:prSet/>
      <dgm:spPr>
        <a:ln w="12700">
          <a:solidFill>
            <a:srgbClr val="53CCC5"/>
          </a:solidFill>
        </a:ln>
      </dgm:spPr>
      <dgm:t>
        <a:bodyPr/>
        <a:lstStyle/>
        <a:p>
          <a:endParaRPr lang="en-CA"/>
        </a:p>
      </dgm:t>
    </dgm:pt>
    <dgm:pt modelId="{24F07B62-9C62-46CA-8326-7E9E5A469685}" cxnId="{33C8CE1A-ED69-4828-8366-F5479AFBB574}" type="parTrans">
      <dgm:prSet/>
      <dgm:spPr/>
      <dgm:t>
        <a:bodyPr/>
        <a:lstStyle/>
        <a:p>
          <a:endParaRPr lang="en-CA"/>
        </a:p>
      </dgm:t>
    </dgm:pt>
    <dgm:pt modelId="{B47CC863-A555-4557-A726-DFD17DAAEF6D}">
      <dgm:prSet/>
      <dgm:spPr/>
      <dgm:t>
        <a:bodyPr/>
        <a:lstStyle/>
        <a:p>
          <a:r>
            <a:rPr lang="en-CA" dirty="1"/>
            <a:t>Clarifications &amp; Site Visits</a:t>
          </a:r>
        </a:p>
      </dgm:t>
    </dgm:pt>
    <dgm:pt modelId="{E171DE2D-0606-478A-B014-35C1D93B72CE}" cxnId="{33C8CE1A-ED69-4828-8366-F5479AFBB574}" type="sibTrans">
      <dgm:prSet/>
      <dgm:spPr>
        <a:ln w="12700">
          <a:solidFill>
            <a:srgbClr val="4FC7A0"/>
          </a:solidFill>
        </a:ln>
      </dgm:spPr>
      <dgm:t>
        <a:bodyPr/>
        <a:lstStyle/>
        <a:p>
          <a:endParaRPr lang="en-CA"/>
        </a:p>
      </dgm:t>
    </dgm:pt>
    <dgm:pt modelId="{AD10939F-962F-4DB5-883B-615E96ACBFFE}" cxnId="{DD6FFD0B-607F-40D2-BE4C-01951C8B8C23}" type="parTrans">
      <dgm:prSet/>
      <dgm:spPr/>
      <dgm:t>
        <a:bodyPr/>
        <a:lstStyle/>
        <a:p>
          <a:endParaRPr lang="en-CA"/>
        </a:p>
      </dgm:t>
    </dgm:pt>
    <dgm:pt modelId="{BECD2F65-6A7D-484D-85A6-F098627E3ECD}">
      <dgm:prSet/>
      <dgm:spPr>
        <a:solidFill>
          <a:srgbClr val="4CC27B"/>
        </a:solidFill>
      </dgm:spPr>
      <dgm:t>
        <a:bodyPr/>
        <a:lstStyle/>
        <a:p>
          <a:r>
            <a:rPr lang="en-CA" dirty="1"/>
            <a:t>Interim Report</a:t>
          </a:r>
        </a:p>
      </dgm:t>
    </dgm:pt>
    <dgm:pt modelId="{943C0594-4FA5-4031-B3DE-B0899B02CAAE}" cxnId="{DD6FFD0B-607F-40D2-BE4C-01951C8B8C23}" type="sibTrans">
      <dgm:prSet/>
      <dgm:spPr>
        <a:ln w="12700">
          <a:solidFill>
            <a:srgbClr val="4CC27B"/>
          </a:solidFill>
        </a:ln>
      </dgm:spPr>
      <dgm:t>
        <a:bodyPr/>
        <a:lstStyle/>
        <a:p>
          <a:endParaRPr lang="en-CA"/>
        </a:p>
      </dgm:t>
    </dgm:pt>
    <dgm:pt modelId="{CA6B600E-1877-4F62-B0CE-C9A48C314500}" cxnId="{F9D87691-868A-4961-B5A9-F0B38EF6B838}" type="parTrans">
      <dgm:prSet/>
      <dgm:spPr/>
      <dgm:t>
        <a:bodyPr/>
        <a:lstStyle/>
        <a:p>
          <a:endParaRPr lang="en-CA"/>
        </a:p>
      </dgm:t>
    </dgm:pt>
    <dgm:pt modelId="{432F8E27-6F38-4304-B82A-BF00E08ACCBB}">
      <dgm:prSet/>
      <dgm:spPr>
        <a:solidFill>
          <a:srgbClr val="48BD58"/>
        </a:solidFill>
      </dgm:spPr>
      <dgm:t>
        <a:bodyPr/>
        <a:lstStyle/>
        <a:p>
          <a:r>
            <a:rPr lang="en-CA" dirty="1"/>
            <a:t>Final Report</a:t>
          </a:r>
        </a:p>
      </dgm:t>
    </dgm:pt>
    <dgm:pt modelId="{62AF1D79-1543-4728-BEE1-CFFDAE0F1E67}" cxnId="{F9D87691-868A-4961-B5A9-F0B38EF6B838}" type="sibTrans">
      <dgm:prSet/>
      <dgm:spPr>
        <a:ln w="12700">
          <a:solidFill>
            <a:srgbClr val="48BD58"/>
          </a:solidFill>
        </a:ln>
      </dgm:spPr>
      <dgm:t>
        <a:bodyPr/>
        <a:lstStyle/>
        <a:p>
          <a:endParaRPr lang="en-CA"/>
        </a:p>
      </dgm:t>
    </dgm:pt>
    <dgm:pt modelId="{7AD1DE9C-085D-4C34-BEC9-35D9742CFCE0}" cxnId="{AE821B5A-EF28-40AF-83DB-E478B6E1E753}" type="parTrans">
      <dgm:prSet/>
      <dgm:spPr/>
      <dgm:t>
        <a:bodyPr/>
        <a:lstStyle/>
        <a:p>
          <a:endParaRPr lang="en-CA"/>
        </a:p>
      </dgm:t>
    </dgm:pt>
    <dgm:pt modelId="{392FE3B2-AD31-47DA-AB14-5B82E9FF5804}">
      <dgm:prSet/>
      <dgm:spPr>
        <a:solidFill>
          <a:srgbClr val="70AD47"/>
        </a:solidFill>
      </dgm:spPr>
      <dgm:t>
        <a:bodyPr/>
        <a:lstStyle/>
        <a:p>
          <a:r>
            <a:rPr lang="en-CA" dirty="1"/>
            <a:t>Corrections</a:t>
          </a:r>
        </a:p>
      </dgm:t>
    </dgm:pt>
    <dgm:pt modelId="{DCDFC3E2-6EF5-4FF5-B7C7-CD6C4CFE2AAA}" cxnId="{AE821B5A-EF28-40AF-83DB-E478B6E1E753}" type="sibTrans">
      <dgm:prSet/>
      <dgm:spPr>
        <a:ln w="12700">
          <a:solidFill>
            <a:srgbClr val="70AD47"/>
          </a:solidFill>
        </a:ln>
      </dgm:spPr>
      <dgm:t>
        <a:bodyPr/>
        <a:lstStyle/>
        <a:p>
          <a:endParaRPr lang="en-CA"/>
        </a:p>
      </dgm:t>
    </dgm:pt>
    <dgm:pt modelId="{F3C711A2-EE24-4EC2-B1D0-DE0D364C457F}" cxnId="{1F338E65-008D-4829-91ED-35DE9F05C1EF}" type="parTrans">
      <dgm:prSet/>
      <dgm:spPr/>
      <dgm:t>
        <a:bodyPr/>
        <a:lstStyle/>
        <a:p>
          <a:endParaRPr lang="en-CA"/>
        </a:p>
      </dgm:t>
    </dgm:pt>
    <dgm:pt modelId="{5B0EEC0D-F250-4E0D-8BBD-C2DEBDAC0E6C}">
      <dgm:prSet/>
      <dgm:spPr/>
      <dgm:t>
        <a:bodyPr/>
        <a:lstStyle/>
        <a:p>
          <a:r>
            <a:rPr lang="en-CA" dirty="1"/>
            <a:t>Appeals</a:t>
          </a:r>
        </a:p>
      </dgm:t>
    </dgm:pt>
    <dgm:pt modelId="{8672988C-B9E4-48EC-84A5-766C098DCDE2}" cxnId="{1F338E65-008D-4829-91ED-35DE9F05C1EF}" type="sibTrans">
      <dgm:prSet/>
      <dgm:spPr/>
      <dgm:t>
        <a:bodyPr/>
        <a:lstStyle/>
        <a:p>
          <a:endParaRPr lang="en-CA"/>
        </a:p>
      </dgm:t>
    </dgm:pt>
    <dgm:pt modelId="{436ECCDB-A338-4031-8ED5-7AD500A2E8B5}" type="pres">
      <dgm:prSet presAssocID="{F323A140-43A5-429F-80F4-91F7F0F7AF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110BF-E6CC-4335-BE4E-E78781EC8356}" type="pres">
      <dgm:prSet presAssocID="{9D1789DF-262C-4A00-8B22-F86C75AF534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7439-B9B7-4EDD-8C91-B9D22BECB8FD}" type="pres">
      <dgm:prSet presAssocID="{D8CC226E-2F08-4EEE-B610-DD08B828BFC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18824877-A334-4953-A0A9-57D6F4191BF3}" type="pres">
      <dgm:prSet presAssocID="{D8CC226E-2F08-4EEE-B610-DD08B828BFCC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BD1EB38B-E012-4B93-878D-5D83775380FE}" type="pres">
      <dgm:prSet presAssocID="{B1404DF4-FD59-42B0-9F11-37F569EF1BE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9B502-8A1E-498C-80D6-6DB854FBAEF7}" type="pres">
      <dgm:prSet presAssocID="{0F3F8E96-F278-4A6B-BE0A-B5BF003C5F13}" presName="sibTrans" presStyleLbl="sibTrans1D1" presStyleIdx="1" presStyleCnt="7"/>
      <dgm:spPr/>
      <dgm:t>
        <a:bodyPr/>
        <a:lstStyle/>
        <a:p>
          <a:endParaRPr lang="en-US"/>
        </a:p>
      </dgm:t>
    </dgm:pt>
    <dgm:pt modelId="{89148AA4-12F0-4FFA-B8AE-6A1B42B8844B}" type="pres">
      <dgm:prSet presAssocID="{0F3F8E96-F278-4A6B-BE0A-B5BF003C5F13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8F27FA8F-EC5D-43DB-8C4B-C5A101D9608B}" type="pres">
      <dgm:prSet presAssocID="{91A26ACF-2BE2-4E99-9C6E-654292F874B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A1EAE-D720-4C5E-9931-0CC9EA175A6C}" type="pres">
      <dgm:prSet presAssocID="{1CF11D34-0E95-4041-BFB8-F1C399507C7D}" presName="sibTrans" presStyleLbl="sibTrans1D1" presStyleIdx="2" presStyleCnt="7"/>
      <dgm:spPr/>
      <dgm:t>
        <a:bodyPr/>
        <a:lstStyle/>
        <a:p>
          <a:endParaRPr lang="en-US"/>
        </a:p>
      </dgm:t>
    </dgm:pt>
    <dgm:pt modelId="{3F8D92BB-46DA-461E-8D60-219F75E5B368}" type="pres">
      <dgm:prSet presAssocID="{1CF11D34-0E95-4041-BFB8-F1C399507C7D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233C6CDC-A410-4BC7-83AB-D98E2765E887}" type="pres">
      <dgm:prSet presAssocID="{B47CC863-A555-4557-A726-DFD17DAAEF6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5F419-D865-402D-99A0-25C76623BA20}" type="pres">
      <dgm:prSet presAssocID="{E171DE2D-0606-478A-B014-35C1D93B72CE}" presName="sibTrans" presStyleLbl="sibTrans1D1" presStyleIdx="3" presStyleCnt="7"/>
      <dgm:spPr/>
      <dgm:t>
        <a:bodyPr/>
        <a:lstStyle/>
        <a:p>
          <a:endParaRPr lang="en-US"/>
        </a:p>
      </dgm:t>
    </dgm:pt>
    <dgm:pt modelId="{B54D9C9E-EDB9-409C-8CFA-4AA0FC3A7D3B}" type="pres">
      <dgm:prSet presAssocID="{E171DE2D-0606-478A-B014-35C1D93B72CE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E80DCB13-05D9-4B59-9536-23C38AA99145}" type="pres">
      <dgm:prSet presAssocID="{BECD2F65-6A7D-484D-85A6-F098627E3EC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89EC9-64DF-4E6A-9138-C9A5FB4A883C}" type="pres">
      <dgm:prSet presAssocID="{943C0594-4FA5-4031-B3DE-B0899B02CAAE}" presName="sibTrans" presStyleLbl="sibTrans1D1" presStyleIdx="4" presStyleCnt="7"/>
      <dgm:spPr/>
      <dgm:t>
        <a:bodyPr/>
        <a:lstStyle/>
        <a:p>
          <a:endParaRPr lang="en-US"/>
        </a:p>
      </dgm:t>
    </dgm:pt>
    <dgm:pt modelId="{51FE8173-F6C1-46F2-AFA9-91FA4CE088CB}" type="pres">
      <dgm:prSet presAssocID="{943C0594-4FA5-4031-B3DE-B0899B02CAAE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D319E280-E1DC-4640-8E97-F79171AE3BAF}" type="pres">
      <dgm:prSet presAssocID="{432F8E27-6F38-4304-B82A-BF00E08ACCB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DD4C3-F1EC-4F2F-B453-2F254C8A18FF}" type="pres">
      <dgm:prSet presAssocID="{62AF1D79-1543-4728-BEE1-CFFDAE0F1E67}" presName="sibTrans" presStyleLbl="sibTrans1D1" presStyleIdx="5" presStyleCnt="7"/>
      <dgm:spPr/>
      <dgm:t>
        <a:bodyPr/>
        <a:lstStyle/>
        <a:p>
          <a:endParaRPr lang="en-US"/>
        </a:p>
      </dgm:t>
    </dgm:pt>
    <dgm:pt modelId="{D962B6C2-3D3C-47CA-93F3-5F871F673898}" type="pres">
      <dgm:prSet presAssocID="{62AF1D79-1543-4728-BEE1-CFFDAE0F1E67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4C857E0F-F878-4398-9419-05931D5871AA}" type="pres">
      <dgm:prSet presAssocID="{392FE3B2-AD31-47DA-AB14-5B82E9FF580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DE87-DD8D-4277-9C0A-9D75E5779603}" type="pres">
      <dgm:prSet presAssocID="{DCDFC3E2-6EF5-4FF5-B7C7-CD6C4CFE2AAA}" presName="sibTrans" presStyleLbl="sibTrans1D1" presStyleIdx="6" presStyleCnt="7"/>
      <dgm:spPr/>
      <dgm:t>
        <a:bodyPr/>
        <a:lstStyle/>
        <a:p>
          <a:endParaRPr lang="en-US"/>
        </a:p>
      </dgm:t>
    </dgm:pt>
    <dgm:pt modelId="{35F5BD8C-43F4-4759-AD0B-9BBD7DD8E14A}" type="pres">
      <dgm:prSet presAssocID="{DCDFC3E2-6EF5-4FF5-B7C7-CD6C4CFE2AAA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175EC795-80EF-4FA0-A143-BBB1E8F6DBF7}" type="pres">
      <dgm:prSet presAssocID="{5B0EEC0D-F250-4E0D-8BBD-C2DEBDAC0E6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6E014-6E62-4374-AF08-4AFFC7B300D3}" srcId="{F323A140-43A5-429F-80F4-91F7F0F7AFAF}" destId="{9D1789DF-262C-4A00-8B22-F86C75AF5343}" srcOrd="0" destOrd="0" parTransId="{C0CEC11F-05B5-43B5-BAAF-983527E38C88}" sibTransId="{D8CC226E-2F08-4EEE-B610-DD08B828BFCC}"/>
    <dgm:cxn modelId="{5B67C6B2-3774-45A5-8F67-BB31CE8161B1}" srcId="{F323A140-43A5-429F-80F4-91F7F0F7AFAF}" destId="{B1404DF4-FD59-42B0-9F11-37F569EF1BEC}" srcOrd="1" destOrd="0" parTransId="{A1EE8CC3-3608-4F5A-BC7A-4FCF39F662DC}" sibTransId="{0F3F8E96-F278-4A6B-BE0A-B5BF003C5F13}"/>
    <dgm:cxn modelId="{19A966BD-8F77-4760-8F42-493FD5458B2C}" srcId="{F323A140-43A5-429F-80F4-91F7F0F7AFAF}" destId="{91A26ACF-2BE2-4E99-9C6E-654292F874BC}" srcOrd="2" destOrd="0" parTransId="{74B171C2-D37B-4A87-B1E5-2748D99340F6}" sibTransId="{1CF11D34-0E95-4041-BFB8-F1C399507C7D}"/>
    <dgm:cxn modelId="{33C8CE1A-ED69-4828-8366-F5479AFBB574}" srcId="{F323A140-43A5-429F-80F4-91F7F0F7AFAF}" destId="{B47CC863-A555-4557-A726-DFD17DAAEF6D}" srcOrd="3" destOrd="0" parTransId="{24F07B62-9C62-46CA-8326-7E9E5A469685}" sibTransId="{E171DE2D-0606-478A-B014-35C1D93B72CE}"/>
    <dgm:cxn modelId="{DD6FFD0B-607F-40D2-BE4C-01951C8B8C23}" srcId="{F323A140-43A5-429F-80F4-91F7F0F7AFAF}" destId="{BECD2F65-6A7D-484D-85A6-F098627E3ECD}" srcOrd="4" destOrd="0" parTransId="{AD10939F-962F-4DB5-883B-615E96ACBFFE}" sibTransId="{943C0594-4FA5-4031-B3DE-B0899B02CAAE}"/>
    <dgm:cxn modelId="{F9D87691-868A-4961-B5A9-F0B38EF6B838}" srcId="{F323A140-43A5-429F-80F4-91F7F0F7AFAF}" destId="{432F8E27-6F38-4304-B82A-BF00E08ACCBB}" srcOrd="5" destOrd="0" parTransId="{CA6B600E-1877-4F62-B0CE-C9A48C314500}" sibTransId="{62AF1D79-1543-4728-BEE1-CFFDAE0F1E67}"/>
    <dgm:cxn modelId="{AE821B5A-EF28-40AF-83DB-E478B6E1E753}" srcId="{F323A140-43A5-429F-80F4-91F7F0F7AFAF}" destId="{392FE3B2-AD31-47DA-AB14-5B82E9FF5804}" srcOrd="6" destOrd="0" parTransId="{7AD1DE9C-085D-4C34-BEC9-35D9742CFCE0}" sibTransId="{DCDFC3E2-6EF5-4FF5-B7C7-CD6C4CFE2AAA}"/>
    <dgm:cxn modelId="{1F338E65-008D-4829-91ED-35DE9F05C1EF}" srcId="{F323A140-43A5-429F-80F4-91F7F0F7AFAF}" destId="{5B0EEC0D-F250-4E0D-8BBD-C2DEBDAC0E6C}" srcOrd="7" destOrd="0" parTransId="{F3C711A2-EE24-4EC2-B1D0-DE0D364C457F}" sibTransId="{8672988C-B9E4-48EC-84A5-766C098DCDE2}"/>
    <dgm:cxn modelId="{31B0CDBF-7D59-4E7C-866C-BFF2D8DF1A80}" type="presOf" srcId="{F323A140-43A5-429F-80F4-91F7F0F7AFAF}" destId="{436ECCDB-A338-4031-8ED5-7AD500A2E8B5}" srcOrd="0" destOrd="0" presId="urn:microsoft.com/office/officeart/2005/8/layout/bProcess3"/>
    <dgm:cxn modelId="{36AA7D4E-3772-460C-8E92-A227E74F2BC3}" type="presParOf" srcId="{436ECCDB-A338-4031-8ED5-7AD500A2E8B5}" destId="{47F110BF-E6CC-4335-BE4E-E78781EC8356}" srcOrd="0" destOrd="0" presId="urn:microsoft.com/office/officeart/2005/8/layout/bProcess3"/>
    <dgm:cxn modelId="{A1B12E2F-40E1-464C-AC06-B06092404FD1}" type="presOf" srcId="{9D1789DF-262C-4A00-8B22-F86C75AF5343}" destId="{47F110BF-E6CC-4335-BE4E-E78781EC8356}" srcOrd="0" destOrd="0" presId="urn:microsoft.com/office/officeart/2005/8/layout/bProcess3"/>
    <dgm:cxn modelId="{61290C14-DBC4-4EAE-A337-AFFABD717BA3}" type="presParOf" srcId="{436ECCDB-A338-4031-8ED5-7AD500A2E8B5}" destId="{B8BA7439-B9B7-4EDD-8C91-B9D22BECB8FD}" srcOrd="1" destOrd="0" presId="urn:microsoft.com/office/officeart/2005/8/layout/bProcess3"/>
    <dgm:cxn modelId="{EEDCBF95-AFA0-418D-8182-914B2115DFC8}" type="presOf" srcId="{D8CC226E-2F08-4EEE-B610-DD08B828BFCC}" destId="{B8BA7439-B9B7-4EDD-8C91-B9D22BECB8FD}" srcOrd="0" destOrd="0" presId="urn:microsoft.com/office/officeart/2005/8/layout/bProcess3"/>
    <dgm:cxn modelId="{CECE29F1-7297-4F5C-966B-11E8FE8D47B4}" type="presParOf" srcId="{B8BA7439-B9B7-4EDD-8C91-B9D22BECB8FD}" destId="{18824877-A334-4953-A0A9-57D6F4191BF3}" srcOrd="0" destOrd="0" presId="urn:microsoft.com/office/officeart/2005/8/layout/bProcess3"/>
    <dgm:cxn modelId="{FD90426A-30E4-46FD-AC0C-DD355CCE947A}" type="presOf" srcId="{D8CC226E-2F08-4EEE-B610-DD08B828BFCC}" destId="{18824877-A334-4953-A0A9-57D6F4191BF3}" srcOrd="1" destOrd="0" presId="urn:microsoft.com/office/officeart/2005/8/layout/bProcess3"/>
    <dgm:cxn modelId="{F9CDBA86-476D-4C76-BBDE-CAEF1663333C}" type="presParOf" srcId="{436ECCDB-A338-4031-8ED5-7AD500A2E8B5}" destId="{BD1EB38B-E012-4B93-878D-5D83775380FE}" srcOrd="2" destOrd="0" presId="urn:microsoft.com/office/officeart/2005/8/layout/bProcess3"/>
    <dgm:cxn modelId="{48219AC5-25CD-4C75-8FC4-9DCFC2AD346F}" type="presOf" srcId="{B1404DF4-FD59-42B0-9F11-37F569EF1BEC}" destId="{BD1EB38B-E012-4B93-878D-5D83775380FE}" srcOrd="0" destOrd="0" presId="urn:microsoft.com/office/officeart/2005/8/layout/bProcess3"/>
    <dgm:cxn modelId="{014AC9C3-F3B3-4E70-BCC8-80F39E8DAEDD}" type="presParOf" srcId="{436ECCDB-A338-4031-8ED5-7AD500A2E8B5}" destId="{9E59B502-8A1E-498C-80D6-6DB854FBAEF7}" srcOrd="3" destOrd="0" presId="urn:microsoft.com/office/officeart/2005/8/layout/bProcess3"/>
    <dgm:cxn modelId="{80A031F3-872C-4C53-8FE3-7460A14FED43}" type="presOf" srcId="{0F3F8E96-F278-4A6B-BE0A-B5BF003C5F13}" destId="{9E59B502-8A1E-498C-80D6-6DB854FBAEF7}" srcOrd="0" destOrd="0" presId="urn:microsoft.com/office/officeart/2005/8/layout/bProcess3"/>
    <dgm:cxn modelId="{F5F488FD-10D1-4722-8610-7CAFE6A53088}" type="presParOf" srcId="{9E59B502-8A1E-498C-80D6-6DB854FBAEF7}" destId="{89148AA4-12F0-4FFA-B8AE-6A1B42B8844B}" srcOrd="0" destOrd="0" presId="urn:microsoft.com/office/officeart/2005/8/layout/bProcess3"/>
    <dgm:cxn modelId="{BE44F0EA-0754-4292-8110-25F76CB7973E}" type="presOf" srcId="{0F3F8E96-F278-4A6B-BE0A-B5BF003C5F13}" destId="{89148AA4-12F0-4FFA-B8AE-6A1B42B8844B}" srcOrd="1" destOrd="0" presId="urn:microsoft.com/office/officeart/2005/8/layout/bProcess3"/>
    <dgm:cxn modelId="{709DB9A3-1E51-4500-8FFF-6BAFEFDFECB5}" type="presParOf" srcId="{436ECCDB-A338-4031-8ED5-7AD500A2E8B5}" destId="{8F27FA8F-EC5D-43DB-8C4B-C5A101D9608B}" srcOrd="4" destOrd="0" presId="urn:microsoft.com/office/officeart/2005/8/layout/bProcess3"/>
    <dgm:cxn modelId="{7BB0E230-57CC-4525-A13A-0AA362174324}" type="presOf" srcId="{91A26ACF-2BE2-4E99-9C6E-654292F874BC}" destId="{8F27FA8F-EC5D-43DB-8C4B-C5A101D9608B}" srcOrd="0" destOrd="0" presId="urn:microsoft.com/office/officeart/2005/8/layout/bProcess3"/>
    <dgm:cxn modelId="{C741B3E3-B61C-4E0A-B627-73D03ADFF02B}" type="presParOf" srcId="{436ECCDB-A338-4031-8ED5-7AD500A2E8B5}" destId="{625A1EAE-D720-4C5E-9931-0CC9EA175A6C}" srcOrd="5" destOrd="0" presId="urn:microsoft.com/office/officeart/2005/8/layout/bProcess3"/>
    <dgm:cxn modelId="{08B1DC9E-D61D-49D2-9617-CA1AD5F960A8}" type="presOf" srcId="{1CF11D34-0E95-4041-BFB8-F1C399507C7D}" destId="{625A1EAE-D720-4C5E-9931-0CC9EA175A6C}" srcOrd="0" destOrd="0" presId="urn:microsoft.com/office/officeart/2005/8/layout/bProcess3"/>
    <dgm:cxn modelId="{B0C8A62A-7FAB-435A-B6B9-3215AF026BC2}" type="presParOf" srcId="{625A1EAE-D720-4C5E-9931-0CC9EA175A6C}" destId="{3F8D92BB-46DA-461E-8D60-219F75E5B368}" srcOrd="0" destOrd="0" presId="urn:microsoft.com/office/officeart/2005/8/layout/bProcess3"/>
    <dgm:cxn modelId="{00240F1F-F105-42FB-B8B0-73EDB151562E}" type="presOf" srcId="{1CF11D34-0E95-4041-BFB8-F1C399507C7D}" destId="{3F8D92BB-46DA-461E-8D60-219F75E5B368}" srcOrd="1" destOrd="0" presId="urn:microsoft.com/office/officeart/2005/8/layout/bProcess3"/>
    <dgm:cxn modelId="{A13B725D-46FD-4347-9AED-9CFC46F4AAA0}" type="presParOf" srcId="{436ECCDB-A338-4031-8ED5-7AD500A2E8B5}" destId="{233C6CDC-A410-4BC7-83AB-D98E2765E887}" srcOrd="6" destOrd="0" presId="urn:microsoft.com/office/officeart/2005/8/layout/bProcess3"/>
    <dgm:cxn modelId="{76CD7962-08AF-4354-AE55-06FBC0E06D6D}" type="presOf" srcId="{B47CC863-A555-4557-A726-DFD17DAAEF6D}" destId="{233C6CDC-A410-4BC7-83AB-D98E2765E887}" srcOrd="0" destOrd="0" presId="urn:microsoft.com/office/officeart/2005/8/layout/bProcess3"/>
    <dgm:cxn modelId="{7AB91CEB-9030-4428-8842-57F0E1A3F028}" type="presParOf" srcId="{436ECCDB-A338-4031-8ED5-7AD500A2E8B5}" destId="{8975F419-D865-402D-99A0-25C76623BA20}" srcOrd="7" destOrd="0" presId="urn:microsoft.com/office/officeart/2005/8/layout/bProcess3"/>
    <dgm:cxn modelId="{02CA0C38-3F71-47F2-9F44-D1FF474F6425}" type="presOf" srcId="{E171DE2D-0606-478A-B014-35C1D93B72CE}" destId="{8975F419-D865-402D-99A0-25C76623BA20}" srcOrd="0" destOrd="0" presId="urn:microsoft.com/office/officeart/2005/8/layout/bProcess3"/>
    <dgm:cxn modelId="{F38F4669-E02E-49BC-9C20-44E9A34AD697}" type="presParOf" srcId="{8975F419-D865-402D-99A0-25C76623BA20}" destId="{B54D9C9E-EDB9-409C-8CFA-4AA0FC3A7D3B}" srcOrd="0" destOrd="0" presId="urn:microsoft.com/office/officeart/2005/8/layout/bProcess3"/>
    <dgm:cxn modelId="{FEF6E30C-CA23-43F4-B4C1-C525946E582D}" type="presOf" srcId="{E171DE2D-0606-478A-B014-35C1D93B72CE}" destId="{B54D9C9E-EDB9-409C-8CFA-4AA0FC3A7D3B}" srcOrd="1" destOrd="0" presId="urn:microsoft.com/office/officeart/2005/8/layout/bProcess3"/>
    <dgm:cxn modelId="{FB5CAB89-9ADC-48A8-9D3A-057BEBD13578}" type="presParOf" srcId="{436ECCDB-A338-4031-8ED5-7AD500A2E8B5}" destId="{E80DCB13-05D9-4B59-9536-23C38AA99145}" srcOrd="8" destOrd="0" presId="urn:microsoft.com/office/officeart/2005/8/layout/bProcess3"/>
    <dgm:cxn modelId="{5EA85BFE-47EC-4ECF-B982-7DA26CD554AB}" type="presOf" srcId="{BECD2F65-6A7D-484D-85A6-F098627E3ECD}" destId="{E80DCB13-05D9-4B59-9536-23C38AA99145}" srcOrd="0" destOrd="0" presId="urn:microsoft.com/office/officeart/2005/8/layout/bProcess3"/>
    <dgm:cxn modelId="{2094FE0E-88CD-4C97-BE66-7B997AC203E4}" type="presParOf" srcId="{436ECCDB-A338-4031-8ED5-7AD500A2E8B5}" destId="{74189EC9-64DF-4E6A-9138-C9A5FB4A883C}" srcOrd="9" destOrd="0" presId="urn:microsoft.com/office/officeart/2005/8/layout/bProcess3"/>
    <dgm:cxn modelId="{873C730B-AC4D-4714-B706-1877754B1130}" type="presOf" srcId="{943C0594-4FA5-4031-B3DE-B0899B02CAAE}" destId="{74189EC9-64DF-4E6A-9138-C9A5FB4A883C}" srcOrd="0" destOrd="0" presId="urn:microsoft.com/office/officeart/2005/8/layout/bProcess3"/>
    <dgm:cxn modelId="{D5C9CAE1-0B9E-4B12-BEAB-D7F47BEFE92D}" type="presParOf" srcId="{74189EC9-64DF-4E6A-9138-C9A5FB4A883C}" destId="{51FE8173-F6C1-46F2-AFA9-91FA4CE088CB}" srcOrd="0" destOrd="0" presId="urn:microsoft.com/office/officeart/2005/8/layout/bProcess3"/>
    <dgm:cxn modelId="{757D618E-DBA4-4491-AE77-E8DDF098837B}" type="presOf" srcId="{943C0594-4FA5-4031-B3DE-B0899B02CAAE}" destId="{51FE8173-F6C1-46F2-AFA9-91FA4CE088CB}" srcOrd="1" destOrd="0" presId="urn:microsoft.com/office/officeart/2005/8/layout/bProcess3"/>
    <dgm:cxn modelId="{CF145059-6EBE-4F7A-B66B-FA8E6C2E67FB}" type="presParOf" srcId="{436ECCDB-A338-4031-8ED5-7AD500A2E8B5}" destId="{D319E280-E1DC-4640-8E97-F79171AE3BAF}" srcOrd="10" destOrd="0" presId="urn:microsoft.com/office/officeart/2005/8/layout/bProcess3"/>
    <dgm:cxn modelId="{8F2CA1A8-9070-41DC-9DEF-4B91360613BE}" type="presOf" srcId="{432F8E27-6F38-4304-B82A-BF00E08ACCBB}" destId="{D319E280-E1DC-4640-8E97-F79171AE3BAF}" srcOrd="0" destOrd="0" presId="urn:microsoft.com/office/officeart/2005/8/layout/bProcess3"/>
    <dgm:cxn modelId="{E87A145F-3646-47CC-A2DB-6AB808DCD0BF}" type="presParOf" srcId="{436ECCDB-A338-4031-8ED5-7AD500A2E8B5}" destId="{60CDD4C3-F1EC-4F2F-B453-2F254C8A18FF}" srcOrd="11" destOrd="0" presId="urn:microsoft.com/office/officeart/2005/8/layout/bProcess3"/>
    <dgm:cxn modelId="{2D32AF22-568A-44D3-B7F1-F055005030BD}" type="presOf" srcId="{62AF1D79-1543-4728-BEE1-CFFDAE0F1E67}" destId="{60CDD4C3-F1EC-4F2F-B453-2F254C8A18FF}" srcOrd="0" destOrd="0" presId="urn:microsoft.com/office/officeart/2005/8/layout/bProcess3"/>
    <dgm:cxn modelId="{2F00FD58-C667-4E6E-9789-0E85D18006EC}" type="presParOf" srcId="{60CDD4C3-F1EC-4F2F-B453-2F254C8A18FF}" destId="{D962B6C2-3D3C-47CA-93F3-5F871F673898}" srcOrd="0" destOrd="0" presId="urn:microsoft.com/office/officeart/2005/8/layout/bProcess3"/>
    <dgm:cxn modelId="{5A8CBA78-F0FE-4946-B3FF-B1CD55DE362D}" type="presOf" srcId="{62AF1D79-1543-4728-BEE1-CFFDAE0F1E67}" destId="{D962B6C2-3D3C-47CA-93F3-5F871F673898}" srcOrd="1" destOrd="0" presId="urn:microsoft.com/office/officeart/2005/8/layout/bProcess3"/>
    <dgm:cxn modelId="{CA0446AC-F1C4-4168-8F8B-18CE73911E6E}" type="presParOf" srcId="{436ECCDB-A338-4031-8ED5-7AD500A2E8B5}" destId="{4C857E0F-F878-4398-9419-05931D5871AA}" srcOrd="12" destOrd="0" presId="urn:microsoft.com/office/officeart/2005/8/layout/bProcess3"/>
    <dgm:cxn modelId="{C37BB52C-4657-47D5-A011-04B432BE0AAC}" type="presOf" srcId="{392FE3B2-AD31-47DA-AB14-5B82E9FF5804}" destId="{4C857E0F-F878-4398-9419-05931D5871AA}" srcOrd="0" destOrd="0" presId="urn:microsoft.com/office/officeart/2005/8/layout/bProcess3"/>
    <dgm:cxn modelId="{25FDDDCE-2DFA-43CD-A800-DD58109C6098}" type="presParOf" srcId="{436ECCDB-A338-4031-8ED5-7AD500A2E8B5}" destId="{D705DE87-DD8D-4277-9C0A-9D75E5779603}" srcOrd="13" destOrd="0" presId="urn:microsoft.com/office/officeart/2005/8/layout/bProcess3"/>
    <dgm:cxn modelId="{DBD9436E-DE95-4E07-9172-56F0CF46042D}" type="presOf" srcId="{DCDFC3E2-6EF5-4FF5-B7C7-CD6C4CFE2AAA}" destId="{D705DE87-DD8D-4277-9C0A-9D75E5779603}" srcOrd="0" destOrd="0" presId="urn:microsoft.com/office/officeart/2005/8/layout/bProcess3"/>
    <dgm:cxn modelId="{1261001C-B17C-4178-854C-7ECC2A4145D3}" type="presParOf" srcId="{D705DE87-DD8D-4277-9C0A-9D75E5779603}" destId="{35F5BD8C-43F4-4759-AD0B-9BBD7DD8E14A}" srcOrd="0" destOrd="0" presId="urn:microsoft.com/office/officeart/2005/8/layout/bProcess3"/>
    <dgm:cxn modelId="{7E90F0D6-DD20-49A6-A558-839E9CA4C3E9}" type="presOf" srcId="{DCDFC3E2-6EF5-4FF5-B7C7-CD6C4CFE2AAA}" destId="{35F5BD8C-43F4-4759-AD0B-9BBD7DD8E14A}" srcOrd="1" destOrd="0" presId="urn:microsoft.com/office/officeart/2005/8/layout/bProcess3"/>
    <dgm:cxn modelId="{FC5E8B0E-B1B0-4CB0-8DC5-2DE8C3E2736C}" type="presParOf" srcId="{436ECCDB-A338-4031-8ED5-7AD500A2E8B5}" destId="{175EC795-80EF-4FA0-A143-BBB1E8F6DBF7}" srcOrd="14" destOrd="0" presId="urn:microsoft.com/office/officeart/2005/8/layout/bProcess3"/>
    <dgm:cxn modelId="{29BDDA25-73C9-4C5E-B748-8A9920A89A13}" type="presOf" srcId="{5B0EEC0D-F250-4E0D-8BBD-C2DEBDAC0E6C}" destId="{175EC795-80EF-4FA0-A143-BBB1E8F6DBF7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minVer="http://schemas.openxmlformats.org/drawingml/2006/diagram" relId="rId6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A7439-B9B7-4EDD-8C91-B9D22BECB8FD}">
      <dsp:nvSpPr>
        <dsp:cNvPr id="0" name=""/>
        <dsp:cNvSpPr/>
      </dsp:nvSpPr>
      <dsp:spPr>
        <a:xfrm>
          <a:off x="2395287" y="977335"/>
          <a:ext cx="520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1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641624" y="1020301"/>
        <a:ext cx="27540" cy="5508"/>
      </dsp:txXfrm>
    </dsp:sp>
    <dsp:sp modelId="{47F110BF-E6CC-4335-BE4E-E78781EC8356}">
      <dsp:nvSpPr>
        <dsp:cNvPr id="0" name=""/>
        <dsp:cNvSpPr/>
      </dsp:nvSpPr>
      <dsp:spPr>
        <a:xfrm>
          <a:off x="2235" y="304599"/>
          <a:ext cx="2394851" cy="1436910"/>
        </a:xfrm>
        <a:prstGeom prst="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/>
            <a:t>Pre-verification</a:t>
          </a:r>
        </a:p>
      </dsp:txBody>
      <dsp:txXfrm>
        <a:off x="2235" y="304599"/>
        <a:ext cx="2394851" cy="1436910"/>
      </dsp:txXfrm>
    </dsp:sp>
    <dsp:sp modelId="{9E59B502-8A1E-498C-80D6-6DB854FBAEF7}">
      <dsp:nvSpPr>
        <dsp:cNvPr id="0" name=""/>
        <dsp:cNvSpPr/>
      </dsp:nvSpPr>
      <dsp:spPr>
        <a:xfrm>
          <a:off x="5340954" y="977335"/>
          <a:ext cx="520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15" y="45720"/>
              </a:lnTo>
            </a:path>
          </a:pathLst>
        </a:custGeom>
        <a:noFill/>
        <a:ln w="12700" cap="flat" cmpd="sng" algn="ctr">
          <a:solidFill>
            <a:srgbClr val="57B7D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587292" y="1020301"/>
        <a:ext cx="27540" cy="5508"/>
      </dsp:txXfrm>
    </dsp:sp>
    <dsp:sp modelId="{BD1EB38B-E012-4B93-878D-5D83775380FE}">
      <dsp:nvSpPr>
        <dsp:cNvPr id="0" name=""/>
        <dsp:cNvSpPr/>
      </dsp:nvSpPr>
      <dsp:spPr>
        <a:xfrm>
          <a:off x="2947903" y="304599"/>
          <a:ext cx="2394851" cy="1436910"/>
        </a:xfrm>
        <a:prstGeom prst="rect">
          <a:avLst/>
        </a:prstGeom>
        <a:solidFill>
          <a:schemeClr val="accent5">
            <a:hueOff val="966351"/>
            <a:satOff val="3628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/>
            <a:t>Verification initiation</a:t>
          </a:r>
        </a:p>
      </dsp:txBody>
      <dsp:txXfrm>
        <a:off x="2947903" y="304599"/>
        <a:ext cx="2394851" cy="1436910"/>
      </dsp:txXfrm>
    </dsp:sp>
    <dsp:sp modelId="{625A1EAE-D720-4C5E-9931-0CC9EA175A6C}">
      <dsp:nvSpPr>
        <dsp:cNvPr id="0" name=""/>
        <dsp:cNvSpPr/>
      </dsp:nvSpPr>
      <dsp:spPr>
        <a:xfrm>
          <a:off x="8286621" y="977335"/>
          <a:ext cx="520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15" y="45720"/>
              </a:lnTo>
            </a:path>
          </a:pathLst>
        </a:custGeom>
        <a:noFill/>
        <a:ln w="12700" cap="flat" cmpd="sng" algn="ctr">
          <a:solidFill>
            <a:srgbClr val="53CCC5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8532959" y="1020301"/>
        <a:ext cx="27540" cy="5508"/>
      </dsp:txXfrm>
    </dsp:sp>
    <dsp:sp modelId="{8F27FA8F-EC5D-43DB-8C4B-C5A101D9608B}">
      <dsp:nvSpPr>
        <dsp:cNvPr id="0" name=""/>
        <dsp:cNvSpPr/>
      </dsp:nvSpPr>
      <dsp:spPr>
        <a:xfrm>
          <a:off x="5893570" y="304599"/>
          <a:ext cx="2394851" cy="1436910"/>
        </a:xfrm>
        <a:prstGeom prst="rect">
          <a:avLst/>
        </a:prstGeom>
        <a:solidFill>
          <a:srgbClr val="53C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/>
            <a:t>Questionnaire Responses</a:t>
          </a:r>
        </a:p>
      </dsp:txBody>
      <dsp:txXfrm>
        <a:off x="5893570" y="304599"/>
        <a:ext cx="2394851" cy="1436910"/>
      </dsp:txXfrm>
    </dsp:sp>
    <dsp:sp modelId="{8975F419-D865-402D-99A0-25C76623BA20}">
      <dsp:nvSpPr>
        <dsp:cNvPr id="0" name=""/>
        <dsp:cNvSpPr/>
      </dsp:nvSpPr>
      <dsp:spPr>
        <a:xfrm>
          <a:off x="1199661" y="1739710"/>
          <a:ext cx="8837002" cy="520215"/>
        </a:xfrm>
        <a:custGeom>
          <a:avLst/>
          <a:gdLst/>
          <a:ahLst/>
          <a:cxnLst/>
          <a:rect l="0" t="0" r="0" b="0"/>
          <a:pathLst>
            <a:path>
              <a:moveTo>
                <a:pt x="8837002" y="0"/>
              </a:moveTo>
              <a:lnTo>
                <a:pt x="8837002" y="277207"/>
              </a:lnTo>
              <a:lnTo>
                <a:pt x="0" y="277207"/>
              </a:lnTo>
              <a:lnTo>
                <a:pt x="0" y="520215"/>
              </a:lnTo>
            </a:path>
          </a:pathLst>
        </a:custGeom>
        <a:noFill/>
        <a:ln w="12700" cap="flat" cmpd="sng" algn="ctr">
          <a:solidFill>
            <a:srgbClr val="4FC7A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396808" y="1997064"/>
        <a:ext cx="442707" cy="5508"/>
      </dsp:txXfrm>
    </dsp:sp>
    <dsp:sp modelId="{233C6CDC-A410-4BC7-83AB-D98E2765E887}">
      <dsp:nvSpPr>
        <dsp:cNvPr id="0" name=""/>
        <dsp:cNvSpPr/>
      </dsp:nvSpPr>
      <dsp:spPr>
        <a:xfrm>
          <a:off x="8839237" y="304599"/>
          <a:ext cx="2394851" cy="1436910"/>
        </a:xfrm>
        <a:prstGeom prst="rect">
          <a:avLst/>
        </a:prstGeom>
        <a:solidFill>
          <a:schemeClr val="accent5">
            <a:hueOff val="2899053"/>
            <a:satOff val="1088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/>
            <a:t>Clarifications &amp; Site Visits</a:t>
          </a:r>
        </a:p>
      </dsp:txBody>
      <dsp:txXfrm>
        <a:off x="8839237" y="304599"/>
        <a:ext cx="2394851" cy="1436910"/>
      </dsp:txXfrm>
    </dsp:sp>
    <dsp:sp modelId="{74189EC9-64DF-4E6A-9138-C9A5FB4A883C}">
      <dsp:nvSpPr>
        <dsp:cNvPr id="0" name=""/>
        <dsp:cNvSpPr/>
      </dsp:nvSpPr>
      <dsp:spPr>
        <a:xfrm>
          <a:off x="2395287" y="2965061"/>
          <a:ext cx="520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15" y="45720"/>
              </a:lnTo>
            </a:path>
          </a:pathLst>
        </a:custGeom>
        <a:noFill/>
        <a:ln w="12700" cap="flat" cmpd="sng" algn="ctr">
          <a:solidFill>
            <a:srgbClr val="4CC27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641624" y="3008027"/>
        <a:ext cx="27540" cy="5508"/>
      </dsp:txXfrm>
    </dsp:sp>
    <dsp:sp modelId="{E80DCB13-05D9-4B59-9536-23C38AA99145}">
      <dsp:nvSpPr>
        <dsp:cNvPr id="0" name=""/>
        <dsp:cNvSpPr/>
      </dsp:nvSpPr>
      <dsp:spPr>
        <a:xfrm>
          <a:off x="2235" y="2292326"/>
          <a:ext cx="2394851" cy="1436910"/>
        </a:xfrm>
        <a:prstGeom prst="rect">
          <a:avLst/>
        </a:prstGeom>
        <a:solidFill>
          <a:srgbClr val="4CC2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/>
            <a:t>Interim Report</a:t>
          </a:r>
        </a:p>
      </dsp:txBody>
      <dsp:txXfrm>
        <a:off x="2235" y="2292326"/>
        <a:ext cx="2394851" cy="1436910"/>
      </dsp:txXfrm>
    </dsp:sp>
    <dsp:sp modelId="{60CDD4C3-F1EC-4F2F-B453-2F254C8A18FF}">
      <dsp:nvSpPr>
        <dsp:cNvPr id="0" name=""/>
        <dsp:cNvSpPr/>
      </dsp:nvSpPr>
      <dsp:spPr>
        <a:xfrm>
          <a:off x="5340954" y="2965061"/>
          <a:ext cx="520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15" y="45720"/>
              </a:lnTo>
            </a:path>
          </a:pathLst>
        </a:custGeom>
        <a:noFill/>
        <a:ln w="12700" cap="flat" cmpd="sng" algn="ctr">
          <a:solidFill>
            <a:srgbClr val="48BD58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587292" y="3008027"/>
        <a:ext cx="27540" cy="5508"/>
      </dsp:txXfrm>
    </dsp:sp>
    <dsp:sp modelId="{D319E280-E1DC-4640-8E97-F79171AE3BAF}">
      <dsp:nvSpPr>
        <dsp:cNvPr id="0" name=""/>
        <dsp:cNvSpPr/>
      </dsp:nvSpPr>
      <dsp:spPr>
        <a:xfrm>
          <a:off x="2947903" y="2292326"/>
          <a:ext cx="2394851" cy="1436910"/>
        </a:xfrm>
        <a:prstGeom prst="rect">
          <a:avLst/>
        </a:prstGeom>
        <a:solidFill>
          <a:srgbClr val="48BD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/>
            <a:t>Final Report</a:t>
          </a:r>
        </a:p>
      </dsp:txBody>
      <dsp:txXfrm>
        <a:off x="2947903" y="2292326"/>
        <a:ext cx="2394851" cy="1436910"/>
      </dsp:txXfrm>
    </dsp:sp>
    <dsp:sp modelId="{D705DE87-DD8D-4277-9C0A-9D75E5779603}">
      <dsp:nvSpPr>
        <dsp:cNvPr id="0" name=""/>
        <dsp:cNvSpPr/>
      </dsp:nvSpPr>
      <dsp:spPr>
        <a:xfrm>
          <a:off x="8286621" y="2965061"/>
          <a:ext cx="520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15" y="45720"/>
              </a:lnTo>
            </a:path>
          </a:pathLst>
        </a:custGeom>
        <a:noFill/>
        <a:ln w="12700" cap="flat" cmpd="sng" algn="ctr">
          <a:solidFill>
            <a:srgbClr val="70AD47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8532959" y="3008027"/>
        <a:ext cx="27540" cy="5508"/>
      </dsp:txXfrm>
    </dsp:sp>
    <dsp:sp modelId="{4C857E0F-F878-4398-9419-05931D5871AA}">
      <dsp:nvSpPr>
        <dsp:cNvPr id="0" name=""/>
        <dsp:cNvSpPr/>
      </dsp:nvSpPr>
      <dsp:spPr>
        <a:xfrm>
          <a:off x="5893570" y="2292326"/>
          <a:ext cx="2394851" cy="1436910"/>
        </a:xfrm>
        <a:prstGeom prst="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/>
            <a:t>Corrections</a:t>
          </a:r>
        </a:p>
      </dsp:txBody>
      <dsp:txXfrm>
        <a:off x="5893570" y="2292326"/>
        <a:ext cx="2394851" cy="1436910"/>
      </dsp:txXfrm>
    </dsp:sp>
    <dsp:sp modelId="{175EC795-80EF-4FA0-A143-BBB1E8F6DBF7}">
      <dsp:nvSpPr>
        <dsp:cNvPr id="0" name=""/>
        <dsp:cNvSpPr/>
      </dsp:nvSpPr>
      <dsp:spPr>
        <a:xfrm>
          <a:off x="8839237" y="2292326"/>
          <a:ext cx="2394851" cy="1436910"/>
        </a:xfrm>
        <a:prstGeom prst="rect">
          <a:avLst/>
        </a:prstGeom>
        <a:solidFill>
          <a:schemeClr val="accent5">
            <a:hueOff val="6764458"/>
            <a:satOff val="25397"/>
            <a:lumOff val="-2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/>
            <a:t>Appeals</a:t>
          </a:r>
        </a:p>
      </dsp:txBody>
      <dsp:txXfrm>
        <a:off x="8839237" y="2292326"/>
        <a:ext cx="2394851" cy="143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DB36-039D-1C4C-A35B-7671275203E6}" type="datetimeFigureOut">
              <a:rPr lang="en-US" smtClean="0"/>
              <a:t>12/02/2018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C098-DAE3-6C46-B223-F805D61D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6.emf" /><Relationship Id="rId5" Type="http://schemas.openxmlformats.org/officeDocument/2006/relationships/image" Target="../media/image5.png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png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emf" /><Relationship Id="rId3" Type="http://schemas.openxmlformats.org/officeDocument/2006/relationships/image" Target="../media/image3.png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06D048-6454-4DE9-B32A-8B4234499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/>
        </p:spPr>
      </p:pic>
      <p:cxnSp>
        <p:nvCxnSpPr>
          <p:cNvPr id="14" name="Straight Connector 13"/>
          <p:cNvCxnSpPr/>
          <p:nvPr userDrawn="1"/>
        </p:nvCxnSpPr>
        <p:spPr>
          <a:xfrm>
            <a:off x="4223792" y="1124744"/>
            <a:ext cx="0" cy="2448272"/>
          </a:xfrm>
          <a:prstGeom prst="line"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396738" y="1337337"/>
            <a:ext cx="1803662" cy="2195534"/>
          </a:xfrm>
          <a:prstGeom prst="rect"/>
        </p:spPr>
      </p:pic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[PRESENTATION TITLE]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1" smtClean="0"/>
              <a:t>Bennett Jones/Bennett Jones Academy [CHOOSE ONE]</a:t>
            </a:r>
            <a:endParaRPr lang="en-US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Presented to</a:t>
            </a:r>
            <a:endParaRPr lang="en-US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/>
            </a:pPr>
            <a:r>
              <a:rPr lang="en-US" dirty="1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767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9514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9229" y="2707593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9229" y="449282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6099230" y="2498777"/>
            <a:ext cx="5325362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099230" y="4273235"/>
            <a:ext cx="5325362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893438" y="4527681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2243781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6100237" y="3999904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6100237" y="5785132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35" hasCustomPrompt="1"/>
          </p:nvPr>
        </p:nvSpPr>
        <p:spPr>
          <a:xfrm>
            <a:off x="7893438" y="275715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98068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263691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3929223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2666128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title</a:t>
            </a:r>
            <a:br>
              <a:rPr lang="en-US" dirty="1"/>
            </a:br>
            <a:r>
              <a:rPr lang="en-US" dirty="1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</a:t>
            </a:r>
            <a:r>
              <a:rPr lang="en-US" dirty="1" smtClean="0"/>
              <a:t>title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76400"/>
            <a:ext cx="11237136" cy="403316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1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title</a:t>
            </a:r>
            <a:br>
              <a:rPr lang="en-US" dirty="1"/>
            </a:br>
            <a:r>
              <a:rPr lang="en-US" dirty="1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</a:t>
            </a:r>
            <a:r>
              <a:rPr lang="en-US" dirty="1" smtClean="0"/>
              <a:t>title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76400"/>
            <a:ext cx="11237136" cy="403316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 b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9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title</a:t>
            </a:r>
            <a:br>
              <a:rPr lang="en-US" dirty="1"/>
            </a:br>
            <a:r>
              <a:rPr lang="en-US" dirty="1"/>
              <a:t>(You can also add a second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</a:t>
            </a:r>
            <a:r>
              <a:rPr lang="en-US" dirty="1" smtClean="0"/>
              <a:t>title</a:t>
            </a:r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76400"/>
            <a:ext cx="11237136" cy="403316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title</a:t>
            </a:r>
            <a:br>
              <a:rPr lang="en-US" dirty="1"/>
            </a:br>
            <a:r>
              <a:rPr lang="en-US" dirty="1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31"/>
          <p:cNvSpPr/>
          <p:nvPr userDrawn="1"/>
        </p:nvSpPr>
        <p:spPr>
          <a:xfrm flipH="1">
            <a:off x="4440189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Presented to</a:t>
            </a:r>
            <a:endParaRPr lang="en-US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/>
            </a:pPr>
            <a:r>
              <a:rPr lang="en-US" dirty="1" smtClean="0"/>
              <a:t>Presenters</a:t>
            </a:r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[PRESENTATION TITLE]</a:t>
            </a:r>
            <a:endParaRPr lang="en-US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[SUBTITLE]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1" smtClean="0"/>
              <a:t>Bennett Jones/Bennett Jones Academy [CHOOSE ONE]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792" y="1124744"/>
            <a:ext cx="0" cy="2448272"/>
          </a:xfrm>
          <a:prstGeom prst="line"/>
          <a:ln>
            <a:solidFill>
              <a:srgbClr val="2D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5216" y="958132"/>
            <a:ext cx="2426705" cy="2953943"/>
          </a:xfrm>
          <a:prstGeom prst="rect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1"/>
              <a:t>Click to add </a:t>
            </a:r>
            <a:r>
              <a:rPr lang="en-US" dirty="1" smtClean="0"/>
              <a:t>title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76400"/>
            <a:ext cx="11237136" cy="4033167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0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1"/>
              <a:t>Click to add title</a:t>
            </a:r>
            <a:br>
              <a:rPr lang="en-US" dirty="1"/>
            </a:br>
            <a:r>
              <a:rPr lang="en-US" dirty="1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1"/>
              <a:t>Click to add title</a:t>
            </a:r>
            <a:br>
              <a:rPr lang="en-US" dirty="1"/>
            </a:br>
            <a:r>
              <a:rPr lang="en-US" dirty="1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3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6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/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5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1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 userDrawn="1"/>
        </p:nvSpPr>
        <p:spPr>
          <a:xfrm rot="10800000" flipH="1">
            <a:off x="4187046" y="3962400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1" smtClean="0"/>
              <a:t>Thank you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0000" y="957600"/>
            <a:ext cx="2426350" cy="2953512"/>
          </a:xfrm>
          <a:prstGeom prst="rect"/>
        </p:spPr>
      </p:pic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604644" y="407260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10" name="Chevron 9"/>
          <p:cNvSpPr/>
          <p:nvPr userDrawn="1"/>
        </p:nvSpPr>
        <p:spPr>
          <a:xfrm rot="10800000" flipH="1">
            <a:off x="4187046" y="5258388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4604644" y="5368596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/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4" y="4395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1" smtClean="0"/>
              <a:t>Thank you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39375-7CB7-4017-A8E7-37036A8B63B4}"/>
              </a:ext>
            </a:extLst>
          </p:cNvPr>
          <p:cNvCxnSpPr/>
          <p:nvPr userDrawn="1"/>
        </p:nvCxnSpPr>
        <p:spPr>
          <a:xfrm flipH="1">
            <a:off x="7032104" y="5319194"/>
            <a:ext cx="3744416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7014300" y="442971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7014300" y="567313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0000" y="957600"/>
            <a:ext cx="2426350" cy="2953512"/>
          </a:xfrm>
          <a:prstGeom prst="rect"/>
        </p:spPr>
      </p:pic>
      <p:sp>
        <p:nvSpPr>
          <p:cNvPr id="21" name="Rectangle 20"/>
          <p:cNvSpPr/>
          <p:nvPr userDrawn="1"/>
        </p:nvSpPr>
        <p:spPr>
          <a:xfrm>
            <a:off x="5160384" y="5690632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8216219" y="1844824"/>
            <a:ext cx="0" cy="74348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154335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8373883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 flipH="1">
            <a:off x="5159376" y="2830828"/>
            <a:ext cx="6553248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>
            <a:off x="8216219" y="3118860"/>
            <a:ext cx="0" cy="74348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5154335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8373883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cxnSp>
        <p:nvCxnSpPr>
          <p:cNvPr id="66" name="Straight Connector 65"/>
          <p:cNvCxnSpPr/>
          <p:nvPr userDrawn="1"/>
        </p:nvCxnSpPr>
        <p:spPr>
          <a:xfrm flipH="1">
            <a:off x="5159376" y="4104864"/>
            <a:ext cx="6553248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8216219" y="4342996"/>
            <a:ext cx="0" cy="74348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5154335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69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8373883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cxnSp>
        <p:nvCxnSpPr>
          <p:cNvPr id="70" name="Straight Connector 69"/>
          <p:cNvCxnSpPr/>
          <p:nvPr userDrawn="1"/>
        </p:nvCxnSpPr>
        <p:spPr>
          <a:xfrm flipH="1">
            <a:off x="5159376" y="5329000"/>
            <a:ext cx="6553248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1" smtClean="0"/>
              <a:t>Thank you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2F0415-E8E5-4100-9D28-692EBB2C6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/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1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93E2-FED8-404D-B45D-DD4BF3CF4D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51456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138548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76" y="314160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59376" y="492683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flipH="1">
            <a:off x="5159376" y="2932788"/>
            <a:ext cx="6553248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 flipH="1">
            <a:off x="5159376" y="4707246"/>
            <a:ext cx="6553248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1" smtClean="0"/>
              <a:t>Thank you</a:t>
            </a:r>
            <a:endParaRPr lang="en-US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6953585" y="141473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6953586" y="2142810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6953585" y="3187234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6953586" y="391530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6953585" y="4961693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Person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 hasCustomPrompt="1"/>
          </p:nvPr>
        </p:nvSpPr>
        <p:spPr>
          <a:xfrm>
            <a:off x="6953586" y="5689764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/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60384" y="2677792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5160384" y="4433915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5160384" y="6219143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EF20-329E-4525-8C52-C9EEC2BB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5D0B-C75A-4CDA-95AE-5507C8EA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C422-31F9-46AF-9C93-301195C3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8F90B-822F-4B5E-A77C-B9A30F66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2DB0-E605-4096-AEA8-577B789D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4FDD-0B9F-4EB1-8286-01599AE740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08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78857-D7D5-44BA-AE93-24F52AEBD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/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4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4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E2399-49A3-4309-87FC-15EC665474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1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1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8299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1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1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99856" y="4264803"/>
            <a:ext cx="0" cy="2091548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50848" y="436193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251856" y="5654245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38" hasCustomPrompt="1"/>
          </p:nvPr>
        </p:nvSpPr>
        <p:spPr>
          <a:xfrm>
            <a:off x="5238441" y="5786394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1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1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1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rgbClr val="1D252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2800">
                <a:solidFill>
                  <a:srgbClr val="1D2529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89859-AA45-4BC6-9014-8A909266B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42956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/>
        </p:spPr>
      </p:pic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1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/>
        </p:spPr>
      </p:pic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theme" Target="../theme/theme1.xml" /><Relationship Id="rId33" Type="http://schemas.openxmlformats.org/officeDocument/2006/relationships/image" Target="../media/image6.emf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6E6-357A-204A-8141-87424A8157F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1" r:id="rId5"/>
    <p:sldLayoutId id="2147483714" r:id="rId6"/>
    <p:sldLayoutId id="2147483715" r:id="rId7"/>
    <p:sldLayoutId id="2147483712" r:id="rId8"/>
    <p:sldLayoutId id="2147483678" r:id="rId9"/>
    <p:sldLayoutId id="2147483713" r:id="rId10"/>
    <p:sldLayoutId id="2147483716" r:id="rId11"/>
    <p:sldLayoutId id="2147483717" r:id="rId12"/>
    <p:sldLayoutId id="2147483693" r:id="rId13"/>
    <p:sldLayoutId id="2147483718" r:id="rId14"/>
    <p:sldLayoutId id="2147483694" r:id="rId15"/>
    <p:sldLayoutId id="2147483719" r:id="rId16"/>
    <p:sldLayoutId id="2147483695" r:id="rId17"/>
    <p:sldLayoutId id="2147483720" r:id="rId18"/>
    <p:sldLayoutId id="2147483696" r:id="rId19"/>
    <p:sldLayoutId id="2147483722" r:id="rId20"/>
    <p:sldLayoutId id="2147483698" r:id="rId21"/>
    <p:sldLayoutId id="2147483721" r:id="rId22"/>
    <p:sldLayoutId id="2147483724" r:id="rId23"/>
    <p:sldLayoutId id="2147483725" r:id="rId24"/>
    <p:sldLayoutId id="2147483723" r:id="rId25"/>
    <p:sldLayoutId id="2147483726" r:id="rId26"/>
    <p:sldLayoutId id="2147483701" r:id="rId27"/>
    <p:sldLayoutId id="2147483703" r:id="rId28"/>
    <p:sldLayoutId id="2147483705" r:id="rId29"/>
    <p:sldLayoutId id="2147483707" r:id="rId30"/>
    <p:sldLayoutId id="2147483727" r:id="rId31"/>
  </p:sldLayoutIdLst>
  <p:timing>
    <p:tnLst>
      <p:par>
        <p:cTn id="1" dur="indefinite" restart="never" nodeType="tmRoot"/>
      </p:par>
    </p:tnLst>
  </p:timing>
  <p:hf hdr="0" dt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33"/>
        </a:buBlip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diagramData" Target="../diagrams/data1.xml" /><Relationship Id="rId3" Type="http://schemas.openxmlformats.org/officeDocument/2006/relationships/diagramLayout" Target="../diagrams/layout1.xml" /><Relationship Id="rId4" Type="http://schemas.openxmlformats.org/officeDocument/2006/relationships/diagramQuickStyle" Target="../diagrams/quickStyle1.xml" /><Relationship Id="rId5" Type="http://schemas.openxmlformats.org/officeDocument/2006/relationships/diagramColors" Target="../diagrams/colors1.xml" /><Relationship Id="rId6" Type="http://schemas.microsoft.com/office/2007/relationships/diagramDrawing" Target="../diagrams/drawing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341" y="1524000"/>
            <a:ext cx="6550267" cy="1300117"/>
          </a:xfrm>
        </p:spPr>
        <p:txBody>
          <a:bodyPr>
            <a:normAutofit fontScale="90000"/>
          </a:bodyPr>
          <a:lstStyle/>
          <a:p>
            <a:r>
              <a:rPr lang="en-US" b="1" dirty="1" smtClean="0"/>
              <a:t>Preparing for and Surviving a Canadian Audit</a:t>
            </a:r>
            <a:endParaRPr lang="en-US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18341" y="1143000"/>
            <a:ext cx="6550267" cy="313932"/>
          </a:xfrm>
        </p:spPr>
        <p:txBody>
          <a:bodyPr>
            <a:noAutofit/>
          </a:bodyPr>
          <a:lstStyle/>
          <a:p>
            <a:r>
              <a:rPr lang="en-US" sz="1800" b="1" i="1" dirty="1" smtClean="0"/>
              <a:t>ICPA Spring Conference</a:t>
            </a:r>
            <a:endParaRPr lang="en-US" sz="1800" b="1" i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18341" y="3352800"/>
            <a:ext cx="3025775" cy="381000"/>
          </a:xfrm>
        </p:spPr>
        <p:txBody>
          <a:bodyPr>
            <a:normAutofit/>
          </a:bodyPr>
          <a:lstStyle/>
          <a:p>
            <a:r>
              <a:rPr lang="en-US" dirty="1" smtClean="0"/>
              <a:t>March 14, 2018</a:t>
            </a:r>
            <a:endParaRPr lang="en-US" i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i="1" dirty="1" smtClean="0"/>
              <a:t>Presented by:</a:t>
            </a:r>
          </a:p>
          <a:p>
            <a:r>
              <a:rPr lang="en-US" b="1" dirty="1" smtClean="0"/>
              <a:t>Darrel Pearson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1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489C-4EB4-4CB2-ACD0-E0A9CEC4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Questionnaire Responses: Origin and Value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1A84-3636-4602-B8B1-CE527556E0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CBSA uses template questionnaires for origin and valuation audits</a:t>
            </a:r>
          </a:p>
          <a:p>
            <a:r>
              <a:rPr lang="en-CA" dirty="1" smtClean="0"/>
              <a:t>Careful responses to these questionnaires is critical:</a:t>
            </a:r>
          </a:p>
          <a:p>
            <a:pPr lvl="1"/>
            <a:r>
              <a:rPr lang="en-CA" dirty="1" smtClean="0"/>
              <a:t>Officers rely on these responses to conclude whether the importer correctly declared the origin or value of imported goods</a:t>
            </a:r>
          </a:p>
          <a:p>
            <a:pPr lvl="1"/>
            <a:r>
              <a:rPr lang="en-CA" dirty="1" smtClean="0"/>
              <a:t>Vague or incomplete responses can result in an extended back and forth with the officer to clarify misunderstandings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489C-4EB4-4CB2-ACD0-E0A9CEC4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Questionnaire Responses: Discovery of Errors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1A84-3636-4602-B8B1-CE527556E0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1" smtClean="0"/>
              <a:t>When responding to the audit letter, the importer or exporter may discover errors in entry declarations or certificates of origin</a:t>
            </a:r>
          </a:p>
          <a:p>
            <a:r>
              <a:rPr lang="en-CA" dirty="1" smtClean="0"/>
              <a:t>What to do?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489C-4EB4-4CB2-ACD0-E0A9CEC4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Questionnaire Responses: Discovery of Errors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1A84-3636-4602-B8B1-CE527556E0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1" smtClean="0"/>
              <a:t>The importer may file corrections at any time during a verification</a:t>
            </a:r>
          </a:p>
          <a:p>
            <a:r>
              <a:rPr lang="en-CA" dirty="1" smtClean="0"/>
              <a:t>However, corrections should only be filed if errors relate to a different trade program than the verification (i.e. discovery of a classification error in preparation for a valuation audit)</a:t>
            </a:r>
          </a:p>
          <a:p>
            <a:pPr lvl="1"/>
            <a:r>
              <a:rPr lang="en-CA" dirty="1" smtClean="0"/>
              <a:t>As noted – a VD may be possible for a different errors in a trade program than the audit</a:t>
            </a:r>
          </a:p>
          <a:p>
            <a:pPr lvl="1"/>
            <a:r>
              <a:rPr lang="en-CA" dirty="1" smtClean="0"/>
              <a:t>Notify the CBSA of any corrections filed to avoid misunderstandings</a:t>
            </a:r>
          </a:p>
          <a:p>
            <a:r>
              <a:rPr lang="en-CA" dirty="1" smtClean="0"/>
              <a:t>If the errors relate to the trade program that is the subject of the verification, wait for the verification to run its course</a:t>
            </a:r>
          </a:p>
          <a:p>
            <a:endParaRPr lang="en-CA" smtClean="0"/>
          </a:p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56C82-534F-4047-BFD4-5BB3A3E0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Clarifications &amp; Site Visits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AE9A-3A4A-4A0B-BD24-F035C7E08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At this stage, the officer reviews the questionnaire responses and/or document packages and issues follow-up questions, usually by email</a:t>
            </a:r>
          </a:p>
          <a:p>
            <a:pPr lvl="1"/>
            <a:r>
              <a:rPr lang="en-CA" dirty="1" smtClean="0"/>
              <a:t>Keep a log of all communications with the officer, including additional questions and document requests</a:t>
            </a:r>
          </a:p>
          <a:p>
            <a:r>
              <a:rPr lang="en-CA" dirty="1" smtClean="0"/>
              <a:t>This is the soft middle of a verification – there are no deadlines – it can go on for years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6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56C82-534F-4047-BFD4-5BB3A3E0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Clarifications &amp; Site Visits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AE9A-3A4A-4A0B-BD24-F035C7E08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Lengthy audits are caused by a number of factors: </a:t>
            </a:r>
          </a:p>
          <a:p>
            <a:pPr lvl="1"/>
            <a:r>
              <a:rPr lang="en-CA" dirty="1" smtClean="0"/>
              <a:t>Incomplete or vague responses resulting in additional requests for information and documents</a:t>
            </a:r>
          </a:p>
          <a:p>
            <a:pPr lvl="1"/>
            <a:r>
              <a:rPr lang="en-CA" dirty="1" smtClean="0"/>
              <a:t>Importer missing deadlines to provide information requested by the CBSA</a:t>
            </a:r>
          </a:p>
          <a:p>
            <a:pPr lvl="1"/>
            <a:r>
              <a:rPr lang="en-CA" dirty="1" smtClean="0"/>
              <a:t>Complexity of legal issues</a:t>
            </a:r>
          </a:p>
          <a:p>
            <a:pPr lvl="1"/>
            <a:r>
              <a:rPr lang="en-CA" dirty="1" smtClean="0"/>
              <a:t>Others…</a:t>
            </a:r>
          </a:p>
          <a:p>
            <a:pPr lvl="1"/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5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56C82-534F-4047-BFD4-5BB3A3E0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Clarifications &amp; Site Visits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AE9A-3A4A-4A0B-BD24-F035C7E08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1" smtClean="0"/>
              <a:t>Although less common, the CBSA may also arrange a site visit to verify the information collected during the verification</a:t>
            </a:r>
          </a:p>
          <a:p>
            <a:r>
              <a:rPr lang="en-CA" dirty="1" smtClean="0"/>
              <a:t>Importers who maintain their books and records outside of Canada are on the hook for CBSA travel and accommodation during an onsite verification</a:t>
            </a:r>
          </a:p>
          <a:p>
            <a:pPr lvl="1"/>
            <a:r>
              <a:rPr lang="en-CA" dirty="1" smtClean="0"/>
              <a:t>In theses cases, the obligation to pay is set out in the Agreement to Maintain Records Outside of Canada between the importer and the CBSA</a:t>
            </a:r>
          </a:p>
          <a:p>
            <a:r>
              <a:rPr lang="en-CA" dirty="1" smtClean="0"/>
              <a:t>Site visits are an excellent opportunity to convince an officer that importer’s declarations are correct (or how the declarations should be corrected)</a:t>
            </a:r>
          </a:p>
          <a:p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5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F72A-47DD-45EF-9068-475306B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Interim Report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C46D-2925-4923-BFC5-52510B982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interim report is the preview of the CBSA’s verification conclusions if the CBSA is of the view that the exporter made errors</a:t>
            </a:r>
          </a:p>
          <a:p>
            <a:r>
              <a:rPr lang="en-CA" dirty="1" smtClean="0"/>
              <a:t>No problems in the audit = no interim report</a:t>
            </a:r>
          </a:p>
          <a:p>
            <a:r>
              <a:rPr lang="en-CA" b="1" dirty="1" smtClean="0"/>
              <a:t>Note</a:t>
            </a:r>
            <a:r>
              <a:rPr lang="en-CA" dirty="1" smtClean="0"/>
              <a:t>: CBSA policy is that an interim report does not trigger the importer’s duty to correct entries </a:t>
            </a:r>
          </a:p>
          <a:p>
            <a:pPr lvl="2"/>
            <a:r>
              <a:rPr lang="en-CA" dirty="1" smtClean="0"/>
              <a:t>In customs speak: the interim report does not give the importer reason to believe that a declaration of classification, origin or value is incorrect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6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F72A-47DD-45EF-9068-475306B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Interim Report: Timeline and Content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C46D-2925-4923-BFC5-52510B982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Importers/exporters are given 30 days to respond to the Interim Report</a:t>
            </a:r>
          </a:p>
          <a:p>
            <a:pPr lvl="1"/>
            <a:r>
              <a:rPr lang="en-CA" dirty="1" smtClean="0"/>
              <a:t>The 30 day period may be extended by the CBSA</a:t>
            </a:r>
          </a:p>
          <a:p>
            <a:pPr lvl="1"/>
            <a:r>
              <a:rPr lang="en-CA" dirty="1" smtClean="0"/>
              <a:t>The importer/exporter can provide additional facts to support their declarations (or view as to who their declarations should be corrected)</a:t>
            </a:r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5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F72A-47DD-45EF-9068-475306B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Interim Report: Challenges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C46D-2925-4923-BFC5-52510B982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Interim Report is often when the importer realizes it is facing serious liability unless it can convince the CBSA otherwise</a:t>
            </a:r>
          </a:p>
          <a:p>
            <a:r>
              <a:rPr lang="en-CA" dirty="1" smtClean="0"/>
              <a:t>Engaging legal counsel/ professional advisors at this stage can make a response to the Interim Report more challenging </a:t>
            </a:r>
          </a:p>
          <a:p>
            <a:pPr lvl="1"/>
            <a:r>
              <a:rPr lang="en-CA" dirty="1" smtClean="0"/>
              <a:t>The advisor is new to file and must get up to speed quickly</a:t>
            </a:r>
          </a:p>
          <a:p>
            <a:pPr lvl="1"/>
            <a:r>
              <a:rPr lang="en-CA" dirty="1" smtClean="0"/>
              <a:t>The Interim Report often only contains the CBSA’s conclusions, with little or no analysis  - it is difficult for the advisor to understand the Interim Report without discussing the matter with the CBSA officer </a:t>
            </a:r>
          </a:p>
          <a:p>
            <a:endParaRPr lang="en-CA" smtClean="0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8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FE17-53DB-454B-A7CA-9E156631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Final Report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4368-BF7D-4568-806A-52C3D8DEEA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final report sets out the CBSA’s audit conclusions for the verification period regarding the importer’s compliance with the audited trade program</a:t>
            </a:r>
          </a:p>
          <a:p>
            <a:r>
              <a:rPr lang="en-CA" dirty="1" smtClean="0"/>
              <a:t>As the CBSA reviews individual transactions in the verification, it may issue a re-determination for those, specific transactions in a Detailed Adjustment Statement (“DAS”)</a:t>
            </a:r>
          </a:p>
          <a:p>
            <a:r>
              <a:rPr lang="en-CA" dirty="1" smtClean="0"/>
              <a:t>The Final Report also directs the importer to correct entries in accordance with the conclusions of the final report</a:t>
            </a:r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3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7D38-6D1C-4764-A31E-A0E8498C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Preparing for and Surviving a Canadian Audit</a:t>
            </a:r>
            <a:endParaRPr lang="en-C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1A857D-3DBF-40C3-AF4B-E9B4667D34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684219"/>
              </p:ext>
            </p:extLst>
          </p:nvPr>
        </p:nvGraphicFramePr>
        <p:xfrm>
          <a:off x="476250" y="1916113"/>
          <a:ext cx="11236325" cy="403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FE17-53DB-454B-A7CA-9E156631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Final Report – Reason to Believe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4368-BF7D-4568-806A-52C3D8DEEA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1" smtClean="0"/>
              <a:t>The importer has 90 days from the date of the final report to correct the errors for the reassessment period</a:t>
            </a:r>
          </a:p>
          <a:p>
            <a:r>
              <a:rPr lang="en-CA" dirty="1" smtClean="0"/>
              <a:t>In customs speak: The date of the final report triggers the importer’s reason to believe its declarations during the verification period were incorrect</a:t>
            </a:r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0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FE17-53DB-454B-A7CA-9E156631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Final Report – Reassessment Period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4368-BF7D-4568-806A-52C3D8DEEA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CBSA has the power to require the importer to correct importations made within four years of the date of accounting to correct errors identified in a final report (</a:t>
            </a:r>
            <a:r>
              <a:rPr lang="en-CA" b="1" dirty="1" smtClean="0"/>
              <a:t>Reassessment period</a:t>
            </a:r>
            <a:r>
              <a:rPr lang="en-CA" dirty="1" smtClean="0"/>
              <a:t>)</a:t>
            </a:r>
          </a:p>
          <a:p>
            <a:r>
              <a:rPr lang="en-CA" dirty="1" smtClean="0"/>
              <a:t>The CBSA can select a shorter reassessment period if it chooses</a:t>
            </a:r>
          </a:p>
          <a:p>
            <a:r>
              <a:rPr lang="en-CA" dirty="1" smtClean="0"/>
              <a:t>Generally, the reassessment period selected by the CBSA is the verification period and forward up to the date of the final report</a:t>
            </a:r>
          </a:p>
          <a:p>
            <a:r>
              <a:rPr lang="en-CA" dirty="1" smtClean="0"/>
              <a:t>Depending on the nature of the errors and the importer’s conduct, the CBSA may shorten or lengthen the reassessment period</a:t>
            </a:r>
          </a:p>
          <a:p>
            <a:endParaRPr lang="en-CA" smtClean="0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FE17-53DB-454B-A7CA-9E156631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Final Report – AMPS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4368-BF7D-4568-806A-52C3D8DEEA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Final Report may also include an assessment of administrative monetary penalties or AMPS</a:t>
            </a:r>
          </a:p>
          <a:p>
            <a:r>
              <a:rPr lang="en-CA" dirty="1" smtClean="0"/>
              <a:t>AMPS can be assessed for any contravention of the Customs Act, including misclassifying goods, undervaluation, or erroneous claims of origin, or failing to provide “sufficient information” to support a declarations</a:t>
            </a:r>
          </a:p>
          <a:p>
            <a:r>
              <a:rPr lang="en-CA" dirty="1" smtClean="0"/>
              <a:t>Payment of AMPs is due within 30 days of the assessment</a:t>
            </a:r>
          </a:p>
          <a:p>
            <a:endParaRPr lang="en-CA" smtClean="0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1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C49F-8AAA-4250-864F-FB5A4E00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Corrections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7CFC-DC07-4302-A134-E4A08F13E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90 days is not a long period of time – do not wait for the last moment to prepare corrections required by a Final Report</a:t>
            </a:r>
          </a:p>
          <a:p>
            <a:r>
              <a:rPr lang="en-CA" dirty="1" smtClean="0"/>
              <a:t>Following a final report, the most important step is identifying the entries during the reassessment period that must be corrected:</a:t>
            </a:r>
          </a:p>
          <a:p>
            <a:pPr lvl="1"/>
            <a:r>
              <a:rPr lang="en-CA" b="1" dirty="1" smtClean="0"/>
              <a:t>Tariff classification</a:t>
            </a:r>
            <a:r>
              <a:rPr lang="en-CA" dirty="1" smtClean="0"/>
              <a:t>: The Final Report decision on tariff classification applies to imported goods that are the “same or similar” to the goods subject to the verification</a:t>
            </a:r>
          </a:p>
          <a:p>
            <a:pPr lvl="1"/>
            <a:r>
              <a:rPr lang="en-CA" b="1" dirty="1" smtClean="0"/>
              <a:t>Valuation</a:t>
            </a:r>
            <a:r>
              <a:rPr lang="en-CA" dirty="1" smtClean="0"/>
              <a:t>: The Final Report decision on valuation applies to all imported goods that suffer for the same valuations errors as the transactions in the Final Report</a:t>
            </a:r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0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C49F-8AAA-4250-864F-FB5A4E00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Corrections – Change in Practices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7CFC-DC07-4302-A134-E4A08F13E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1" smtClean="0"/>
              <a:t>An emerging issue in CBSA verifications relates to reason to believe and changes to the importer’s practices after the verification period</a:t>
            </a:r>
          </a:p>
          <a:p>
            <a:r>
              <a:rPr lang="en-CA" dirty="1" smtClean="0"/>
              <a:t>A Final Report gives the importer reason to believe it made erroneous declarations during the </a:t>
            </a:r>
            <a:r>
              <a:rPr lang="en-CA" b="1" dirty="1" smtClean="0"/>
              <a:t>verification period</a:t>
            </a:r>
            <a:r>
              <a:rPr lang="en-CA" dirty="1" smtClean="0"/>
              <a:t>, which is usually a calendar year or the importer’s fiscal year</a:t>
            </a:r>
          </a:p>
          <a:p>
            <a:pPr lvl="1"/>
            <a:r>
              <a:rPr lang="en-CA" dirty="1" smtClean="0"/>
              <a:t>The importer is therefore required to correct its past importations under the </a:t>
            </a:r>
            <a:r>
              <a:rPr lang="en-CA" i="1" dirty="1" smtClean="0"/>
              <a:t>Customs Act</a:t>
            </a:r>
          </a:p>
          <a:p>
            <a:r>
              <a:rPr lang="en-CA" dirty="1" smtClean="0"/>
              <a:t>The issue is how reason to believe flowing from a Final Report operates following the verification period and into the future</a:t>
            </a:r>
          </a:p>
          <a:p>
            <a:pPr lvl="1"/>
            <a:endParaRPr lang="en-CA" smtClean="0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8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C49F-8AAA-4250-864F-FB5A4E00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Corrections – Change in Practices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7CFC-DC07-4302-A134-E4A08F13E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1" smtClean="0"/>
              <a:t>For valuation and origin, reason to believe will continue after the verification period if there are no changes to commercial structure of the importations</a:t>
            </a:r>
          </a:p>
          <a:p>
            <a:r>
              <a:rPr lang="en-CA" dirty="1" smtClean="0"/>
              <a:t>If the importer changes the structure of the transactions/sources from new suppliers </a:t>
            </a:r>
            <a:r>
              <a:rPr lang="en-CA" b="1" dirty="1" smtClean="0"/>
              <a:t>after</a:t>
            </a:r>
            <a:r>
              <a:rPr lang="en-CA" dirty="1" smtClean="0"/>
              <a:t> the verification period such that the conclusions in the Final Report are no applicable, it should seek a ruling and file refund claims</a:t>
            </a:r>
          </a:p>
          <a:p>
            <a:r>
              <a:rPr lang="en-CA" dirty="1" smtClean="0"/>
              <a:t>Otherwise there is a risk that the CBSA may seek to apply the conclusions in the Final Report to the changed transactions, which may not be appropriate </a:t>
            </a:r>
          </a:p>
          <a:p>
            <a:endParaRPr lang="en-CA" smtClean="0"/>
          </a:p>
          <a:p>
            <a:endParaRPr lang="en-CA" smtClean="0"/>
          </a:p>
          <a:p>
            <a:pPr lvl="1"/>
            <a:endParaRPr lang="en-CA" smtClean="0"/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5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C49F-8AAA-4250-864F-FB5A4E00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Corrections: Tips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7CFC-DC07-4302-A134-E4A08F13E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1" smtClean="0"/>
              <a:t>Be aware of potential administrative obstacles to filing corrections</a:t>
            </a:r>
          </a:p>
          <a:p>
            <a:pPr lvl="1"/>
            <a:r>
              <a:rPr lang="en-CA" dirty="1" smtClean="0"/>
              <a:t>Payments must be made in Canadian funds – for non-residents this can be problematic </a:t>
            </a:r>
          </a:p>
          <a:p>
            <a:pPr lvl="1"/>
            <a:r>
              <a:rPr lang="en-CA" dirty="1" smtClean="0"/>
              <a:t>Large numbers of entries may be corrected by a blanket B2 spreadsheet, but the importer must first obtain authorization from the CBSA – this is a recent policy change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7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643B-DDF5-4FB6-BD07-6405AE41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Appeals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AB9F-028A-4668-84C6-DC79F2B25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Note that an importer cannot appeal the Final Report itself</a:t>
            </a:r>
          </a:p>
          <a:p>
            <a:pPr lvl="1"/>
            <a:r>
              <a:rPr lang="en-CA" dirty="1" smtClean="0"/>
              <a:t>DASes issued with the Final Report is issued must be appealed within 90 days of the DAS/Final Report</a:t>
            </a:r>
          </a:p>
          <a:p>
            <a:pPr lvl="1"/>
            <a:r>
              <a:rPr lang="en-CA" dirty="1" smtClean="0"/>
              <a:t>AMPS issued with the Final Report must be appealed within 90s days</a:t>
            </a:r>
          </a:p>
          <a:p>
            <a:pPr lvl="1"/>
            <a:r>
              <a:rPr lang="en-CA" dirty="1" smtClean="0"/>
              <a:t>Corrections filed on the basis of reason to believe cannot be appealed until the CBSA issues a “confirmation” DAS - once the “confirmation” DAS is filed, the importer has 90 days to appeal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0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643B-DDF5-4FB6-BD07-6405AE41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Preparing and Surviving an Canadian Audit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AB9F-028A-4668-84C6-DC79F2B25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Audits can be overwhelming – a maelstrom that pulls people off their day to day responsibilities – and instructive on the need for internal audits</a:t>
            </a:r>
          </a:p>
          <a:p>
            <a:r>
              <a:rPr lang="en-CA" dirty="1" smtClean="0"/>
              <a:t>Be aware of your risk profile: CBSA audits frequently target consumer goods subject to duties (apparel, footwear, cosmetics, accessories) and related party transactions</a:t>
            </a:r>
          </a:p>
          <a:p>
            <a:r>
              <a:rPr lang="en-CA" dirty="1" smtClean="0"/>
              <a:t>Consider structuring transactions in a matter that is both compliant and minimizes duties paid, supported by proper documentation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5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643B-DDF5-4FB6-BD07-6405AE41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Preparing and Surviving an Canadian Audit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AB9F-028A-4668-84C6-DC79F2B25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Engage Canadian Customs Lawyers to:</a:t>
            </a:r>
          </a:p>
          <a:p>
            <a:pPr lvl="1"/>
            <a:r>
              <a:rPr lang="en-CA" dirty="1" smtClean="0"/>
              <a:t>Properly document international transactions</a:t>
            </a:r>
          </a:p>
          <a:p>
            <a:pPr lvl="1"/>
            <a:r>
              <a:rPr lang="en-CA" dirty="1" smtClean="0"/>
              <a:t>Benefit from attorney-client privilege in the context of an audit</a:t>
            </a:r>
          </a:p>
          <a:p>
            <a:pPr lvl="1"/>
            <a:r>
              <a:rPr lang="en-CA" dirty="1" smtClean="0"/>
              <a:t>Provide legal analysis supporting compliance decisions</a:t>
            </a:r>
          </a:p>
          <a:p>
            <a:pPr lvl="1"/>
            <a:r>
              <a:rPr lang="en-CA" dirty="1" smtClean="0"/>
              <a:t>Protect substantive and procedural rights</a:t>
            </a:r>
          </a:p>
          <a:p>
            <a:pPr lvl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2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748B-7FAB-40FE-9DC7-ED5CA73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What is a Verification?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5042-4975-4BDF-BC9C-C588D6505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1" smtClean="0"/>
              <a:t>Canada operates a customs self-assessment regime</a:t>
            </a:r>
          </a:p>
          <a:p>
            <a:r>
              <a:rPr lang="en-CA" dirty="1" smtClean="0"/>
              <a:t>Importers are required to: </a:t>
            </a:r>
          </a:p>
          <a:p>
            <a:pPr lvl="1"/>
            <a:r>
              <a:rPr lang="en-CA" b="1" dirty="1" smtClean="0"/>
              <a:t>Classify</a:t>
            </a:r>
            <a:r>
              <a:rPr lang="en-CA" dirty="1" smtClean="0"/>
              <a:t> imported goods according to the Harmonized System</a:t>
            </a:r>
          </a:p>
          <a:p>
            <a:pPr lvl="1"/>
            <a:r>
              <a:rPr lang="en-CA" dirty="1" smtClean="0"/>
              <a:t>Identify the </a:t>
            </a:r>
            <a:r>
              <a:rPr lang="en-CA" b="1" dirty="1" smtClean="0"/>
              <a:t>origin</a:t>
            </a:r>
            <a:r>
              <a:rPr lang="en-CA" dirty="1" smtClean="0"/>
              <a:t> of the goods, including whether the goods originate for preferential tariff treatment under a free trade agreement</a:t>
            </a:r>
          </a:p>
          <a:p>
            <a:pPr lvl="1"/>
            <a:r>
              <a:rPr lang="en-CA" dirty="1" smtClean="0"/>
              <a:t>Identify and apply the correct methodology to </a:t>
            </a:r>
            <a:r>
              <a:rPr lang="en-CA" b="1" dirty="1" smtClean="0"/>
              <a:t>value</a:t>
            </a:r>
            <a:r>
              <a:rPr lang="en-CA" dirty="1" smtClean="0"/>
              <a:t> the goods</a:t>
            </a:r>
          </a:p>
          <a:p>
            <a:pPr lvl="1"/>
            <a:r>
              <a:rPr lang="en-CA" dirty="1" smtClean="0"/>
              <a:t>Pay duties and taxes based on the above</a:t>
            </a:r>
          </a:p>
          <a:p>
            <a:r>
              <a:rPr lang="en-CA" dirty="1" smtClean="0"/>
              <a:t>A verification (or audit) is how the CBSA checks that an importer has complied with its obligations and has </a:t>
            </a:r>
            <a:r>
              <a:rPr lang="en-CA" i="1" dirty="1" smtClean="0"/>
              <a:t>correctly</a:t>
            </a:r>
            <a:r>
              <a:rPr lang="en-CA" dirty="1" smtClean="0"/>
              <a:t> declared the classification, origin and value for duty of goods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30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1" smtClean="0"/>
              <a:t>Thank you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30943" y="3886200"/>
            <a:ext cx="4234556" cy="956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400" b="1" dirty="1" smtClean="0">
                <a:solidFill>
                  <a:schemeClr val="accent1"/>
                </a:solidFill>
              </a:rPr>
              <a:t>DARREL PEARSON</a:t>
            </a:r>
          </a:p>
          <a:p>
            <a:pPr>
              <a:lnSpc>
                <a:spcPct val="120000"/>
              </a:lnSpc>
            </a:pPr>
            <a:r>
              <a:rPr lang="en-CA" sz="1200" i="1" dirty="1" smtClean="0"/>
              <a:t>Senior Partner, Co-Head of International Trade</a:t>
            </a:r>
          </a:p>
          <a:p>
            <a:pPr>
              <a:lnSpc>
                <a:spcPct val="120000"/>
              </a:lnSpc>
            </a:pPr>
            <a:r>
              <a:rPr lang="en-CA" sz="1200" dirty="1">
                <a:solidFill>
                  <a:schemeClr val="tx2">
                    <a:lumMod val="90000"/>
                    <a:lumOff val="10000"/>
                  </a:schemeClr>
                </a:solidFill>
              </a:rPr>
              <a:t>pearsond@bennettjones.com</a:t>
            </a:r>
          </a:p>
          <a:p>
            <a:pPr>
              <a:lnSpc>
                <a:spcPct val="120000"/>
              </a:lnSpc>
            </a:pPr>
            <a:r>
              <a:rPr lang="en-CA" sz="1200" dirty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416.777.4811</a:t>
            </a:r>
            <a:endParaRPr lang="en-CA" sz="1700" i="1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30943" y="5213968"/>
            <a:ext cx="4234556" cy="8773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400" b="1" dirty="1" smtClean="0">
                <a:solidFill>
                  <a:schemeClr val="accent1"/>
                </a:solidFill>
              </a:rPr>
              <a:t>GEORGE REID</a:t>
            </a:r>
          </a:p>
          <a:p>
            <a:pPr>
              <a:lnSpc>
                <a:spcPct val="120000"/>
              </a:lnSpc>
            </a:pPr>
            <a:r>
              <a:rPr lang="en-CA" sz="1200" i="1" dirty="1" smtClean="0"/>
              <a:t>Associate</a:t>
            </a:r>
          </a:p>
          <a:p>
            <a:pPr>
              <a:lnSpc>
                <a:spcPct val="120000"/>
              </a:lnSpc>
            </a:pPr>
            <a:r>
              <a:rPr lang="en-CA" sz="1200" dirty="1">
                <a:solidFill>
                  <a:schemeClr val="tx2">
                    <a:lumMod val="90000"/>
                    <a:lumOff val="10000"/>
                  </a:schemeClr>
                </a:solidFill>
              </a:rPr>
              <a:t>reidg@bennettjones.com</a:t>
            </a:r>
          </a:p>
          <a:p>
            <a:pPr>
              <a:lnSpc>
                <a:spcPct val="120000"/>
              </a:lnSpc>
            </a:pPr>
            <a:r>
              <a:rPr lang="en-CA" sz="1200" dirty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416.777.7458</a:t>
            </a:r>
            <a:endParaRPr lang="en-CA" sz="1700" i="1"/>
          </a:p>
        </p:txBody>
      </p:sp>
    </p:spTree>
    <p:extLst>
      <p:ext uri="{BB962C8B-B14F-4D97-AF65-F5344CB8AC3E}">
        <p14:creationId xmlns:p14="http://schemas.microsoft.com/office/powerpoint/2010/main" val="2118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748B-7FAB-40FE-9DC7-ED5CA73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Origin of Audits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5042-4975-4BDF-BC9C-C588D6505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1" smtClean="0"/>
              <a:t>CBSA issues verification priorities at the beginning of each year, but these priorities are only a guide</a:t>
            </a:r>
          </a:p>
          <a:p>
            <a:r>
              <a:rPr lang="en-CA" dirty="1" smtClean="0"/>
              <a:t>The CBSA may initiate a verification in respect of any importer, good or </a:t>
            </a:r>
            <a:r>
              <a:rPr lang="en-CA" b="1" dirty="1" smtClean="0"/>
              <a:t>trade program </a:t>
            </a:r>
            <a:r>
              <a:rPr lang="en-CA" dirty="1" smtClean="0"/>
              <a:t>(origin, classification and value) at any time</a:t>
            </a:r>
          </a:p>
          <a:p>
            <a:r>
              <a:rPr lang="en-CA" dirty="1" smtClean="0"/>
              <a:t>A refund request can trigger an audit</a:t>
            </a:r>
          </a:p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748B-7FAB-40FE-9DC7-ED5CA73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Pre-Verification: Communications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5042-4975-4BDF-BC9C-C588D6505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Before initiating a verification, CBSA officers may contact importers (by phone or letter) to confirm: </a:t>
            </a:r>
          </a:p>
          <a:p>
            <a:pPr lvl="1"/>
            <a:r>
              <a:rPr lang="en-CA" dirty="1" smtClean="0"/>
              <a:t>The contact person for the verification and address of the importer</a:t>
            </a:r>
          </a:p>
          <a:p>
            <a:pPr lvl="1"/>
            <a:r>
              <a:rPr lang="en-CA" dirty="1" smtClean="0"/>
              <a:t>The goods that will be subject to an origin or tariff classification verification</a:t>
            </a:r>
          </a:p>
          <a:p>
            <a:pPr lvl="1"/>
            <a:r>
              <a:rPr lang="en-CA" dirty="1" smtClean="0"/>
              <a:t>The fiscal period of the importer to select the an appropriate verification period - especially for value for duty verifications</a:t>
            </a:r>
          </a:p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748B-7FAB-40FE-9DC7-ED5CA73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Pre-Verification: Tips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5042-4975-4BDF-BC9C-C588D6505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Take advantage of pre-verification communications as they indicate the goods and/or trade program that will be verified:</a:t>
            </a:r>
          </a:p>
          <a:p>
            <a:pPr lvl="1"/>
            <a:r>
              <a:rPr lang="en-CA" dirty="1" smtClean="0"/>
              <a:t>Identity the internal resources needed to respond to the audit (compliance, tax, finance, legal, etc.)</a:t>
            </a:r>
          </a:p>
          <a:p>
            <a:pPr lvl="1"/>
            <a:r>
              <a:rPr lang="en-CA" dirty="1" smtClean="0"/>
              <a:t>Review entries and flag issues that may arise in the verification</a:t>
            </a:r>
          </a:p>
          <a:p>
            <a:pPr lvl="1"/>
            <a:r>
              <a:rPr lang="en-CA" dirty="1" smtClean="0"/>
              <a:t>Is all supporting documentation readily available? Are there any gaps?</a:t>
            </a:r>
          </a:p>
          <a:p>
            <a:pPr lvl="1"/>
            <a:r>
              <a:rPr lang="en-CA" dirty="1" smtClean="0"/>
              <a:t>Contact your broker and/or customs service provider to let them know a verification is coming</a:t>
            </a:r>
          </a:p>
          <a:p>
            <a:pPr lvl="1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748B-7FAB-40FE-9DC7-ED5CA73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Pre-Verification: Tips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5042-4975-4BDF-BC9C-C588D6505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If errors are found during a pre-verification review or during verification, explore whether a voluntary disclosure (VD) application is appropriate</a:t>
            </a:r>
          </a:p>
          <a:p>
            <a:r>
              <a:rPr lang="en-CA" dirty="1" smtClean="0"/>
              <a:t>If accepted by the CBSA, a VD results in the waiver of penalties and punitive interest rates normally assessed on corrections made after 90 days that the importer had reason to believe its declarations  were incorrect</a:t>
            </a:r>
          </a:p>
          <a:p>
            <a:r>
              <a:rPr lang="en-CA" b="1" dirty="1" smtClean="0"/>
              <a:t>NOTE</a:t>
            </a:r>
            <a:r>
              <a:rPr lang="en-CA" dirty="1" smtClean="0"/>
              <a:t>: The CBSA will not grant a VD for errors discovered after the CBSA has initiated a verification for the same trade program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969-B680-465F-B2D2-DF254D72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Verification Initiation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A610-4908-40B4-8AEC-B3C310E111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initiation letter specifies the trade program of the verification and information to be verified by the CBSA:</a:t>
            </a:r>
          </a:p>
          <a:p>
            <a:pPr lvl="1"/>
            <a:r>
              <a:rPr lang="en-CA" b="1" dirty="1" smtClean="0"/>
              <a:t>Classification</a:t>
            </a:r>
            <a:r>
              <a:rPr lang="en-CA" dirty="1" smtClean="0"/>
              <a:t>: Document packages for sampled entries, including information to permit the officer to classify the goods</a:t>
            </a:r>
          </a:p>
          <a:p>
            <a:pPr lvl="1"/>
            <a:r>
              <a:rPr lang="en-CA" b="1" dirty="1" smtClean="0"/>
              <a:t>Origin</a:t>
            </a:r>
            <a:r>
              <a:rPr lang="en-CA" dirty="1" smtClean="0"/>
              <a:t>: NAFTA questionnaire issued to the NAFTA exporter regarding goods imported during a particular time frame (as known as the verification period)</a:t>
            </a:r>
          </a:p>
          <a:p>
            <a:pPr lvl="1"/>
            <a:r>
              <a:rPr lang="en-CA" b="1" dirty="1" smtClean="0"/>
              <a:t>Value</a:t>
            </a:r>
            <a:r>
              <a:rPr lang="en-CA" dirty="1" smtClean="0"/>
              <a:t>: Valuation questionnaire regarding imports of goods during the verification period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969-B680-465F-B2D2-DF254D72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 smtClean="0"/>
              <a:t>Verification Initiation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A610-4908-40B4-8AEC-B3C310E111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1" smtClean="0"/>
              <a:t>The initiation letter also sets the deadline for a response and identifies the CBSA officer conducting the verification</a:t>
            </a:r>
          </a:p>
          <a:p>
            <a:r>
              <a:rPr lang="en-CA" dirty="1" smtClean="0"/>
              <a:t>Best practice is to contact the officer and confirm receipt of the verification letter</a:t>
            </a:r>
          </a:p>
          <a:p>
            <a:r>
              <a:rPr lang="en-CA" dirty="1" smtClean="0"/>
              <a:t>Determine whether an extension is necessary to file the questionnaire response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ennett Jones 2017">
      <a:dk1>
        <a:srgbClr val="000000"/>
      </a:dk1>
      <a:lt1>
        <a:srgbClr val="FFFFFF"/>
      </a:lt1>
      <a:dk2>
        <a:srgbClr val="1D2529"/>
      </a:dk2>
      <a:lt2>
        <a:srgbClr val="EAEAEA"/>
      </a:lt2>
      <a:accent1>
        <a:srgbClr val="2DAF88"/>
      </a:accent1>
      <a:accent2>
        <a:srgbClr val="99BE3C"/>
      </a:accent2>
      <a:accent3>
        <a:srgbClr val="D17C2C"/>
      </a:accent3>
      <a:accent4>
        <a:srgbClr val="0076BB"/>
      </a:accent4>
      <a:accent5>
        <a:srgbClr val="D7DF23"/>
      </a:accent5>
      <a:accent6>
        <a:srgbClr val="00998D"/>
      </a:accent6>
      <a:hlink>
        <a:srgbClr val="00998D"/>
      </a:hlink>
      <a:folHlink>
        <a:srgbClr val="25414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Yu Gothic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Yu Gothic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Yu Gothic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Yu Gothic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BJ Template</Template>
  <TotalTime>0</TotalTime>
  <Application>Microsoft Office PowerPoint</Application>
  <PresentationFormat/>
  <Slides>30</Slide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2018-02-12T08:57:57Z</dcterms:created>
  <dcterms:modified xsi:type="dcterms:W3CDTF">2018-02-12T08:57:57Z</dcterms:modified>
  <cp:category/>
  <cp:lastPrinted>2018-02-12T08:57:57Z</cp:lastPrinted>
</cp:coreProperties>
</file>