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360" r:id="rId2"/>
    <p:sldId id="385" r:id="rId3"/>
    <p:sldId id="386" r:id="rId4"/>
    <p:sldId id="387" r:id="rId5"/>
    <p:sldId id="413" r:id="rId6"/>
    <p:sldId id="415" r:id="rId7"/>
    <p:sldId id="414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98" r:id="rId19"/>
    <p:sldId id="399" r:id="rId20"/>
    <p:sldId id="400" r:id="rId21"/>
    <p:sldId id="401" r:id="rId22"/>
    <p:sldId id="402" r:id="rId23"/>
    <p:sldId id="403" r:id="rId24"/>
    <p:sldId id="404" r:id="rId25"/>
    <p:sldId id="405" r:id="rId26"/>
    <p:sldId id="406" r:id="rId27"/>
    <p:sldId id="407" r:id="rId28"/>
    <p:sldId id="408" r:id="rId29"/>
    <p:sldId id="409" r:id="rId30"/>
    <p:sldId id="410" r:id="rId31"/>
    <p:sldId id="411" r:id="rId32"/>
    <p:sldId id="412" r:id="rId33"/>
    <p:sldId id="349" r:id="rId3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ying Zhu" initials="WZ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F88"/>
    <a:srgbClr val="1D2529"/>
    <a:srgbClr val="2B373F"/>
    <a:srgbClr val="0096CD"/>
    <a:srgbClr val="556E7D"/>
    <a:srgbClr val="256754"/>
    <a:srgbClr val="64D2AA"/>
    <a:srgbClr val="99BE3C"/>
    <a:srgbClr val="EAEAEA"/>
    <a:srgbClr val="0099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6433"/>
  </p:normalViewPr>
  <p:slideViewPr>
    <p:cSldViewPr snapToObjects="1">
      <p:cViewPr varScale="1">
        <p:scale>
          <a:sx n="118" d="100"/>
          <a:sy n="118" d="100"/>
        </p:scale>
        <p:origin x="114" y="168"/>
      </p:cViewPr>
      <p:guideLst/>
    </p:cSldViewPr>
  </p:slideViewPr>
  <p:outlineViewPr>
    <p:cViewPr>
      <p:scale>
        <a:sx n="33" d="100"/>
        <a:sy n="33" d="100"/>
      </p:scale>
      <p:origin x="0" y="-293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5" d="100"/>
          <a:sy n="95" d="100"/>
        </p:scale>
        <p:origin x="361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CCDB36-039D-1C4C-A35B-7671275203E6}" type="datetimeFigureOut">
              <a:rPr lang="en-US" smtClean="0"/>
              <a:t>28/02/2019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CE0C098-DAE3-6C46-B223-F805D61D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2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07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949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77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66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138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361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063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813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495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58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46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042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468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980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993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866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628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978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257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827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78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8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716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077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55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46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47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28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66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6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48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0C098-DAE3-6C46-B223-F805D61D53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1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Dark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A06D048-6454-4DE9-B32A-8B4234499B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35483" b="35459"/>
          <a:stretch>
            <a:fillRect/>
          </a:stretch>
        </p:blipFill>
        <p:spPr>
          <a:xfrm flipH="1">
            <a:off x="0" y="-1"/>
            <a:ext cx="12192000" cy="6860680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4223792" y="1124744"/>
            <a:ext cx="0" cy="24482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20BEC6D-FEBC-4324-AD88-623B90D934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1396738" y="1337337"/>
            <a:ext cx="1803662" cy="2195534"/>
          </a:xfrm>
          <a:prstGeom prst="rect">
            <a:avLst/>
          </a:prstGeom>
        </p:spPr>
      </p:pic>
      <p:sp>
        <p:nvSpPr>
          <p:cNvPr id="25" name="Title 31"/>
          <p:cNvSpPr>
            <a:spLocks noGrp="1"/>
          </p:cNvSpPr>
          <p:nvPr>
            <p:ph type="title" hasCustomPrompt="1"/>
          </p:nvPr>
        </p:nvSpPr>
        <p:spPr>
          <a:xfrm>
            <a:off x="5018341" y="1844824"/>
            <a:ext cx="6550267" cy="1300117"/>
          </a:xfrm>
        </p:spPr>
        <p:txBody>
          <a:bodyPr anchor="t" anchorCtr="0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[PRESENTATION TITLE]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018341" y="1216960"/>
            <a:ext cx="6550267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Bennett Jones/Bennett Jones Academy [CHOOSE ONE]</a:t>
            </a:r>
            <a:endParaRPr lang="en-US"/>
          </a:p>
        </p:txBody>
      </p:sp>
      <p:sp>
        <p:nvSpPr>
          <p:cNvPr id="16" name="Text Placeholder 41"/>
          <p:cNvSpPr>
            <a:spLocks noGrp="1"/>
          </p:cNvSpPr>
          <p:nvPr>
            <p:ph type="body" sz="quarter" idx="12" hasCustomPrompt="1"/>
          </p:nvPr>
        </p:nvSpPr>
        <p:spPr>
          <a:xfrm>
            <a:off x="4798790" y="4365104"/>
            <a:ext cx="3025775" cy="80004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Presented to</a:t>
            </a:r>
            <a:endParaRPr lang="en-US"/>
          </a:p>
        </p:txBody>
      </p:sp>
      <p:sp>
        <p:nvSpPr>
          <p:cNvPr id="1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8618741" y="4365104"/>
            <a:ext cx="3382759" cy="800040"/>
          </a:xfrm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Arial" charset="0"/>
              <a:buNone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Arial" charset="0"/>
              <a:buNone/>
              <a:defRPr/>
            </a:pPr>
            <a:r>
              <a:rPr lang="en-US" smtClean="0"/>
              <a:t>Presenters</a:t>
            </a:r>
          </a:p>
        </p:txBody>
      </p:sp>
    </p:spTree>
    <p:extLst>
      <p:ext uri="{BB962C8B-B14F-4D97-AF65-F5344CB8AC3E}">
        <p14:creationId xmlns:p14="http://schemas.microsoft.com/office/powerpoint/2010/main" val="1371475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 userDrawn="1"/>
        </p:nvSpPr>
        <p:spPr>
          <a:xfrm rot="10800000">
            <a:off x="0" y="1"/>
            <a:ext cx="5517210" cy="6863359"/>
          </a:xfrm>
          <a:custGeom>
            <a:avLst/>
            <a:gdLst>
              <a:gd name="connsiteX0" fmla="*/ 5517210 w 5517210"/>
              <a:gd name="connsiteY0" fmla="*/ 6863359 h 6863359"/>
              <a:gd name="connsiteX1" fmla="*/ 1715841 w 5517210"/>
              <a:gd name="connsiteY1" fmla="*/ 6863359 h 6863359"/>
              <a:gd name="connsiteX2" fmla="*/ 0 w 5517210"/>
              <a:gd name="connsiteY2" fmla="*/ 3431680 h 6863359"/>
              <a:gd name="connsiteX3" fmla="*/ 1715841 w 5517210"/>
              <a:gd name="connsiteY3" fmla="*/ 0 h 6863359"/>
              <a:gd name="connsiteX4" fmla="*/ 5517210 w 5517210"/>
              <a:gd name="connsiteY4" fmla="*/ 0 h 686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17210" h="6863359">
                <a:moveTo>
                  <a:pt x="5517210" y="6863359"/>
                </a:moveTo>
                <a:lnTo>
                  <a:pt x="1715841" y="6863359"/>
                </a:lnTo>
                <a:lnTo>
                  <a:pt x="0" y="3431680"/>
                </a:lnTo>
                <a:lnTo>
                  <a:pt x="1715841" y="0"/>
                </a:lnTo>
                <a:lnTo>
                  <a:pt x="5517210" y="0"/>
                </a:lnTo>
                <a:close/>
              </a:path>
            </a:pathLst>
          </a:custGeom>
          <a:gradFill flip="none" rotWithShape="0">
            <a:gsLst>
              <a:gs pos="0">
                <a:srgbClr val="00998D"/>
              </a:gs>
              <a:gs pos="100000">
                <a:srgbClr val="8DC63F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839788" y="2773436"/>
            <a:ext cx="4248100" cy="1311128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 b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6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7" name="Hexagon 16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3C1FDAF7-4A88-40CE-8093-798B7AA444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142244" y="6102357"/>
            <a:ext cx="1628565" cy="41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57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 userDrawn="1"/>
        </p:nvSpPr>
        <p:spPr>
          <a:xfrm rot="10800000">
            <a:off x="0" y="1"/>
            <a:ext cx="5517210" cy="6863359"/>
          </a:xfrm>
          <a:custGeom>
            <a:avLst/>
            <a:gdLst>
              <a:gd name="connsiteX0" fmla="*/ 5517210 w 5517210"/>
              <a:gd name="connsiteY0" fmla="*/ 6863359 h 6863359"/>
              <a:gd name="connsiteX1" fmla="*/ 1715841 w 5517210"/>
              <a:gd name="connsiteY1" fmla="*/ 6863359 h 6863359"/>
              <a:gd name="connsiteX2" fmla="*/ 0 w 5517210"/>
              <a:gd name="connsiteY2" fmla="*/ 3431680 h 6863359"/>
              <a:gd name="connsiteX3" fmla="*/ 1715841 w 5517210"/>
              <a:gd name="connsiteY3" fmla="*/ 0 h 6863359"/>
              <a:gd name="connsiteX4" fmla="*/ 5517210 w 5517210"/>
              <a:gd name="connsiteY4" fmla="*/ 0 h 686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17210" h="6863359">
                <a:moveTo>
                  <a:pt x="5517210" y="6863359"/>
                </a:moveTo>
                <a:lnTo>
                  <a:pt x="1715841" y="6863359"/>
                </a:lnTo>
                <a:lnTo>
                  <a:pt x="0" y="3431680"/>
                </a:lnTo>
                <a:lnTo>
                  <a:pt x="1715841" y="0"/>
                </a:lnTo>
                <a:lnTo>
                  <a:pt x="5517210" y="0"/>
                </a:lnTo>
                <a:close/>
              </a:path>
            </a:pathLst>
          </a:custGeom>
          <a:gradFill flip="none" rotWithShape="0">
            <a:gsLst>
              <a:gs pos="0">
                <a:srgbClr val="00998D"/>
              </a:gs>
              <a:gs pos="100000">
                <a:srgbClr val="8DC63F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839788" y="2773436"/>
            <a:ext cx="4248100" cy="1311128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 b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6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7" name="Hexagon 16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3C1FDAF7-4A88-40CE-8093-798B7AA444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142244" y="6102357"/>
            <a:ext cx="1628565" cy="413926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099229" y="951470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330A1296-7497-4DA9-917C-D30384EDAA8B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6099229" y="2707593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0823AA8B-5003-49FA-BC03-1C2B8A0AC12A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099229" y="4492821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6099230" y="2498777"/>
            <a:ext cx="53253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H="1">
            <a:off x="6099230" y="4273235"/>
            <a:ext cx="532536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41"/>
          <p:cNvSpPr>
            <a:spLocks noGrp="1"/>
          </p:cNvSpPr>
          <p:nvPr>
            <p:ph type="body" sz="quarter" idx="29" hasCustomPrompt="1"/>
          </p:nvPr>
        </p:nvSpPr>
        <p:spPr>
          <a:xfrm>
            <a:off x="7893438" y="4527681"/>
            <a:ext cx="2929659" cy="730035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Contact Person</a:t>
            </a: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7D3FC3-69E7-4243-B417-C3ABCE8F7C58}"/>
              </a:ext>
            </a:extLst>
          </p:cNvPr>
          <p:cNvSpPr/>
          <p:nvPr userDrawn="1"/>
        </p:nvSpPr>
        <p:spPr>
          <a:xfrm>
            <a:off x="6100237" y="2243781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E81246-6274-453E-8EE1-C96AAAB56787}"/>
              </a:ext>
            </a:extLst>
          </p:cNvPr>
          <p:cNvSpPr/>
          <p:nvPr userDrawn="1"/>
        </p:nvSpPr>
        <p:spPr>
          <a:xfrm>
            <a:off x="6100237" y="3999904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D78AEAA-A5DE-4FC6-B073-38C0F65BAA34}"/>
              </a:ext>
            </a:extLst>
          </p:cNvPr>
          <p:cNvSpPr/>
          <p:nvPr userDrawn="1"/>
        </p:nvSpPr>
        <p:spPr>
          <a:xfrm>
            <a:off x="6100237" y="5785132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Placeholder 41"/>
          <p:cNvSpPr>
            <a:spLocks noGrp="1"/>
          </p:cNvSpPr>
          <p:nvPr>
            <p:ph type="body" sz="quarter" idx="35" hasCustomPrompt="1"/>
          </p:nvPr>
        </p:nvSpPr>
        <p:spPr>
          <a:xfrm>
            <a:off x="7893438" y="2757156"/>
            <a:ext cx="2929659" cy="730035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Contact Person</a:t>
            </a:r>
            <a:endParaRPr lang="en-US"/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36" hasCustomPrompt="1"/>
          </p:nvPr>
        </p:nvSpPr>
        <p:spPr>
          <a:xfrm>
            <a:off x="7896200" y="980686"/>
            <a:ext cx="2929659" cy="730035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Contact Person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64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 userDrawn="1"/>
        </p:nvSpPr>
        <p:spPr>
          <a:xfrm rot="10800000">
            <a:off x="0" y="1"/>
            <a:ext cx="5517210" cy="6863359"/>
          </a:xfrm>
          <a:custGeom>
            <a:avLst/>
            <a:gdLst>
              <a:gd name="connsiteX0" fmla="*/ 5517210 w 5517210"/>
              <a:gd name="connsiteY0" fmla="*/ 6863359 h 6863359"/>
              <a:gd name="connsiteX1" fmla="*/ 1715841 w 5517210"/>
              <a:gd name="connsiteY1" fmla="*/ 6863359 h 6863359"/>
              <a:gd name="connsiteX2" fmla="*/ 0 w 5517210"/>
              <a:gd name="connsiteY2" fmla="*/ 3431680 h 6863359"/>
              <a:gd name="connsiteX3" fmla="*/ 1715841 w 5517210"/>
              <a:gd name="connsiteY3" fmla="*/ 0 h 6863359"/>
              <a:gd name="connsiteX4" fmla="*/ 5517210 w 5517210"/>
              <a:gd name="connsiteY4" fmla="*/ 0 h 686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17210" h="6863359">
                <a:moveTo>
                  <a:pt x="5517210" y="6863359"/>
                </a:moveTo>
                <a:lnTo>
                  <a:pt x="1715841" y="6863359"/>
                </a:lnTo>
                <a:lnTo>
                  <a:pt x="0" y="3431680"/>
                </a:lnTo>
                <a:lnTo>
                  <a:pt x="1715841" y="0"/>
                </a:lnTo>
                <a:lnTo>
                  <a:pt x="5517210" y="0"/>
                </a:lnTo>
                <a:close/>
              </a:path>
            </a:pathLst>
          </a:custGeom>
          <a:gradFill flip="none" rotWithShape="0">
            <a:gsLst>
              <a:gs pos="0">
                <a:srgbClr val="00998D"/>
              </a:gs>
              <a:gs pos="100000">
                <a:srgbClr val="8DC63F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839788" y="2773436"/>
            <a:ext cx="4248100" cy="1311128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 b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6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7" name="Hexagon 16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3C1FDAF7-4A88-40CE-8093-798B7AA444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142244" y="6102357"/>
            <a:ext cx="1628565" cy="413926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099229" y="2636912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7D3FC3-69E7-4243-B417-C3ABCE8F7C58}"/>
              </a:ext>
            </a:extLst>
          </p:cNvPr>
          <p:cNvSpPr/>
          <p:nvPr userDrawn="1"/>
        </p:nvSpPr>
        <p:spPr>
          <a:xfrm>
            <a:off x="6100237" y="3929223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 Placeholder 41"/>
          <p:cNvSpPr>
            <a:spLocks noGrp="1"/>
          </p:cNvSpPr>
          <p:nvPr>
            <p:ph type="body" sz="quarter" idx="36" hasCustomPrompt="1"/>
          </p:nvPr>
        </p:nvSpPr>
        <p:spPr>
          <a:xfrm>
            <a:off x="7896200" y="2666128"/>
            <a:ext cx="2929659" cy="730035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Contact Person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73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 Col) E/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rgbClr val="2DA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br>
              <a:rPr lang="en-US"/>
            </a:br>
            <a:r>
              <a:rPr lang="en-US"/>
              <a:t>(You can also add a second line)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5544312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6112"/>
            <a:ext cx="5540424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(2 Col) E/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rgbClr val="2DA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</a:t>
            </a:r>
            <a:r>
              <a:rPr lang="en-US" smtClean="0"/>
              <a:t>title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676400"/>
            <a:ext cx="11237136" cy="4033167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24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20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>
              <a:lnSpc>
                <a:spcPct val="100000"/>
              </a:lnSpc>
              <a:spcAft>
                <a:spcPts val="1200"/>
              </a:spcAft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0147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 Col) E/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rgbClr val="009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br>
              <a:rPr lang="en-US"/>
            </a:br>
            <a:r>
              <a:rPr lang="en-US"/>
              <a:t>(You can also add a second line)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5544312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6112"/>
            <a:ext cx="5540424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(2 Col) E/Li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rgbClr val="0096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</a:t>
            </a:r>
            <a:r>
              <a:rPr lang="en-US" smtClean="0"/>
              <a:t>title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676400"/>
            <a:ext cx="11237136" cy="4033167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2400" b="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20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>
              <a:lnSpc>
                <a:spcPct val="100000"/>
              </a:lnSpc>
              <a:spcAft>
                <a:spcPts val="1200"/>
              </a:spcAft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6976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 Col) E/Charc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5544312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6112"/>
            <a:ext cx="5540424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6F4CC95-605F-40CF-BF2A-8BECE287C2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br>
              <a:rPr lang="en-US"/>
            </a:br>
            <a:r>
              <a:rPr lang="en-US"/>
              <a:t>(You can also add a second line)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(2 Col) E/Charco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6F4CC95-605F-40CF-BF2A-8BECE287C2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</a:t>
            </a:r>
            <a:r>
              <a:rPr lang="en-US" smtClean="0"/>
              <a:t>title</a:t>
            </a:r>
            <a:endParaRPr lang="en-US"/>
          </a:p>
        </p:txBody>
      </p:sp>
      <p:sp>
        <p:nvSpPr>
          <p:cNvPr id="20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676400"/>
            <a:ext cx="11237136" cy="4033167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24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20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>
              <a:lnSpc>
                <a:spcPct val="100000"/>
              </a:lnSpc>
              <a:spcAft>
                <a:spcPts val="1200"/>
              </a:spcAft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2506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 Col) E/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rgbClr val="556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br>
              <a:rPr lang="en-US"/>
            </a:br>
            <a:r>
              <a:rPr lang="en-US"/>
              <a:t>(You can also add a second line)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5544312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6112"/>
            <a:ext cx="5540424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hevron 30"/>
          <p:cNvSpPr/>
          <p:nvPr userDrawn="1"/>
        </p:nvSpPr>
        <p:spPr>
          <a:xfrm flipH="1">
            <a:off x="8184605" y="4428342"/>
            <a:ext cx="245428" cy="720080"/>
          </a:xfrm>
          <a:prstGeom prst="chevron">
            <a:avLst>
              <a:gd name="adj" fmla="val 63577"/>
            </a:avLst>
          </a:prstGeom>
          <a:solidFill>
            <a:srgbClr val="2DAF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hevron 31"/>
          <p:cNvSpPr/>
          <p:nvPr userDrawn="1"/>
        </p:nvSpPr>
        <p:spPr>
          <a:xfrm flipH="1">
            <a:off x="4440189" y="4428340"/>
            <a:ext cx="245428" cy="720082"/>
          </a:xfrm>
          <a:prstGeom prst="chevron">
            <a:avLst>
              <a:gd name="adj" fmla="val 63577"/>
            </a:avLst>
          </a:prstGeom>
          <a:solidFill>
            <a:srgbClr val="25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 Placeholder 41"/>
          <p:cNvSpPr>
            <a:spLocks noGrp="1"/>
          </p:cNvSpPr>
          <p:nvPr>
            <p:ph type="body" sz="quarter" idx="12" hasCustomPrompt="1"/>
          </p:nvPr>
        </p:nvSpPr>
        <p:spPr>
          <a:xfrm>
            <a:off x="4798790" y="4365104"/>
            <a:ext cx="3025775" cy="80004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Presented to</a:t>
            </a:r>
            <a:endParaRPr lang="en-US"/>
          </a:p>
        </p:txBody>
      </p:sp>
      <p:sp>
        <p:nvSpPr>
          <p:cNvPr id="23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8618741" y="4365104"/>
            <a:ext cx="3382759" cy="800040"/>
          </a:xfrm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Arial" charset="0"/>
              <a:buNone/>
              <a:defRPr sz="16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0000"/>
              <a:buFont typeface="Arial" charset="0"/>
              <a:buNone/>
              <a:defRPr/>
            </a:pPr>
            <a:r>
              <a:rPr lang="en-US" smtClean="0"/>
              <a:t>Presenters</a:t>
            </a:r>
          </a:p>
        </p:txBody>
      </p:sp>
      <p:sp>
        <p:nvSpPr>
          <p:cNvPr id="25" name="Title 31"/>
          <p:cNvSpPr>
            <a:spLocks noGrp="1"/>
          </p:cNvSpPr>
          <p:nvPr>
            <p:ph type="title" hasCustomPrompt="1"/>
          </p:nvPr>
        </p:nvSpPr>
        <p:spPr>
          <a:xfrm>
            <a:off x="5018341" y="1844824"/>
            <a:ext cx="6550267" cy="1300117"/>
          </a:xfrm>
        </p:spPr>
        <p:txBody>
          <a:bodyPr anchor="t" anchorCtr="0">
            <a:normAutofit/>
          </a:bodyPr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[PRESENTATION TITLE]</a:t>
            </a:r>
            <a:endParaRPr lang="en-US"/>
          </a:p>
        </p:txBody>
      </p:sp>
      <p:sp>
        <p:nvSpPr>
          <p:cNvPr id="26" name="Text Placeholder 46"/>
          <p:cNvSpPr>
            <a:spLocks noGrp="1"/>
          </p:cNvSpPr>
          <p:nvPr>
            <p:ph type="body" sz="quarter" idx="14" hasCustomPrompt="1"/>
          </p:nvPr>
        </p:nvSpPr>
        <p:spPr>
          <a:xfrm>
            <a:off x="5018342" y="1530892"/>
            <a:ext cx="6550266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i="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[SUBTITLE]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018341" y="1216960"/>
            <a:ext cx="6550267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Bennett Jones/Bennett Jones Academy [CHOOSE ONE]</a:t>
            </a:r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223792" y="1124744"/>
            <a:ext cx="0" cy="2448272"/>
          </a:xfrm>
          <a:prstGeom prst="line">
            <a:avLst/>
          </a:prstGeom>
          <a:ln>
            <a:solidFill>
              <a:srgbClr val="2DAF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20BEC6D-FEBC-4324-AD88-623B90D93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085216" y="958132"/>
            <a:ext cx="2426705" cy="2953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(2 Col) E/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rgbClr val="556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</a:t>
            </a:r>
            <a:r>
              <a:rPr lang="en-US" smtClean="0"/>
              <a:t>title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676400"/>
            <a:ext cx="11237136" cy="4033167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 sz="2400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2000">
                <a:solidFill>
                  <a:schemeClr val="tx2">
                    <a:lumMod val="90000"/>
                    <a:lumOff val="10000"/>
                  </a:schemeClr>
                </a:solidFill>
              </a:defRPr>
            </a:lvl2pPr>
            <a:lvl3pPr>
              <a:lnSpc>
                <a:spcPct val="100000"/>
              </a:lnSpc>
              <a:spcAft>
                <a:spcPts val="1200"/>
              </a:spcAft>
              <a:defRPr sz="1800">
                <a:solidFill>
                  <a:schemeClr val="tx2">
                    <a:lumMod val="90000"/>
                    <a:lumOff val="10000"/>
                  </a:schemeClr>
                </a:solidFill>
              </a:defRPr>
            </a:lvl3pPr>
            <a:lvl4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4pPr>
            <a:lvl5pPr>
              <a:lnSpc>
                <a:spcPct val="100000"/>
              </a:lnSpc>
              <a:spcAft>
                <a:spcPts val="1200"/>
              </a:spcAft>
              <a:defRPr sz="1600">
                <a:solidFill>
                  <a:schemeClr val="tx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9415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 Col) E/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title</a:t>
            </a:r>
            <a:br>
              <a:rPr lang="en-US"/>
            </a:br>
            <a:r>
              <a:rPr lang="en-US"/>
              <a:t>(You can also add a second line)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5544312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6112"/>
            <a:ext cx="5540424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(2 Col) E/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6">
            <a:extLst>
              <a:ext uri="{FF2B5EF4-FFF2-40B4-BE49-F238E27FC236}">
                <a16:creationId xmlns:a16="http://schemas.microsoft.com/office/drawing/2014/main" id="{4EEA5DD5-82CC-4E7E-8A79-1A7E510C6B39}"/>
              </a:ext>
            </a:extLst>
          </p:cNvPr>
          <p:cNvSpPr/>
          <p:nvPr userDrawn="1"/>
        </p:nvSpPr>
        <p:spPr>
          <a:xfrm>
            <a:off x="0" y="0"/>
            <a:ext cx="12198371" cy="1206472"/>
          </a:xfrm>
          <a:custGeom>
            <a:avLst/>
            <a:gdLst>
              <a:gd name="connsiteX0" fmla="*/ 0 w 2771775"/>
              <a:gd name="connsiteY0" fmla="*/ 0 h 657225"/>
              <a:gd name="connsiteX1" fmla="*/ 2496443 w 2771775"/>
              <a:gd name="connsiteY1" fmla="*/ 0 h 657225"/>
              <a:gd name="connsiteX2" fmla="*/ 2769877 w 2771775"/>
              <a:gd name="connsiteY2" fmla="*/ 158418 h 657225"/>
              <a:gd name="connsiteX3" fmla="*/ 2771775 w 2771775"/>
              <a:gd name="connsiteY3" fmla="*/ 157322 h 657225"/>
              <a:gd name="connsiteX4" fmla="*/ 2771775 w 2771775"/>
              <a:gd name="connsiteY4" fmla="*/ 492871 h 657225"/>
              <a:gd name="connsiteX5" fmla="*/ 2487105 w 2771775"/>
              <a:gd name="connsiteY5" fmla="*/ 657225 h 657225"/>
              <a:gd name="connsiteX6" fmla="*/ 0 w 2771775"/>
              <a:gd name="connsiteY6" fmla="*/ 657225 h 657225"/>
              <a:gd name="connsiteX0dup0" fmla="*/ 0 w 2915076"/>
              <a:gd name="connsiteY0dup0" fmla="*/ 0 h 657225"/>
              <a:gd name="connsiteX1dup0" fmla="*/ 2496443 w 2915076"/>
              <a:gd name="connsiteY1dup0" fmla="*/ 0 h 657225"/>
              <a:gd name="connsiteX2dup0" fmla="*/ 2769877 w 2915076"/>
              <a:gd name="connsiteY2dup0" fmla="*/ 158418 h 657225"/>
              <a:gd name="connsiteX3dup0" fmla="*/ 2915076 w 2915076"/>
              <a:gd name="connsiteY3dup0" fmla="*/ 310859 h 657225"/>
              <a:gd name="connsiteX4dup0" fmla="*/ 2771775 w 2915076"/>
              <a:gd name="connsiteY4dup0" fmla="*/ 492871 h 657225"/>
              <a:gd name="connsiteX5dup0" fmla="*/ 2487105 w 2915076"/>
              <a:gd name="connsiteY5dup0" fmla="*/ 657225 h 657225"/>
              <a:gd name="connsiteX6dup0" fmla="*/ 0 w 2915076"/>
              <a:gd name="connsiteY6dup0" fmla="*/ 657225 h 657225"/>
              <a:gd name="connsiteX7" fmla="*/ 0 w 2915076"/>
              <a:gd name="connsiteY7" fmla="*/ 0 h 657225"/>
              <a:gd name="connsiteX0dup0dup1" fmla="*/ 0 w 2771775"/>
              <a:gd name="connsiteY0dup0dup1" fmla="*/ 0 h 657225"/>
              <a:gd name="connsiteX1dup0dup1" fmla="*/ 2496443 w 2771775"/>
              <a:gd name="connsiteY1dup0dup1" fmla="*/ 0 h 657225"/>
              <a:gd name="connsiteX2dup0dup1" fmla="*/ 2769877 w 2771775"/>
              <a:gd name="connsiteY2dup0dup1" fmla="*/ 158418 h 657225"/>
              <a:gd name="connsiteX3dup0dup1" fmla="*/ 2771775 w 2771775"/>
              <a:gd name="connsiteY3dup0dup1" fmla="*/ 492871 h 657225"/>
              <a:gd name="connsiteX4dup0dup1" fmla="*/ 2487105 w 2771775"/>
              <a:gd name="connsiteY4dup0dup1" fmla="*/ 657225 h 657225"/>
              <a:gd name="connsiteX5dup0dup1" fmla="*/ 0 w 2771775"/>
              <a:gd name="connsiteY5dup0dup1" fmla="*/ 657225 h 657225"/>
              <a:gd name="connsiteX6dup0dup1" fmla="*/ 0 w 2771775"/>
              <a:gd name="connsiteY6dup0dup1" fmla="*/ 0 h 657225"/>
              <a:gd name="connsiteX0dup0dup1dup2" fmla="*/ 0 w 3706646"/>
              <a:gd name="connsiteY0dup0dup1dup2" fmla="*/ 0 h 657225"/>
              <a:gd name="connsiteX1dup0dup1dup2" fmla="*/ 3431314 w 3706646"/>
              <a:gd name="connsiteY1dup0dup1dup2" fmla="*/ 0 h 657225"/>
              <a:gd name="connsiteX2dup0dup1dup2" fmla="*/ 3704748 w 3706646"/>
              <a:gd name="connsiteY2dup0dup1dup2" fmla="*/ 158418 h 657225"/>
              <a:gd name="connsiteX3dup0dup1dup2" fmla="*/ 3706646 w 3706646"/>
              <a:gd name="connsiteY3dup0dup1dup2" fmla="*/ 492871 h 657225"/>
              <a:gd name="connsiteX4dup0dup1dup2" fmla="*/ 3421976 w 3706646"/>
              <a:gd name="connsiteY4dup0dup1dup2" fmla="*/ 657225 h 657225"/>
              <a:gd name="connsiteX5dup0dup1dup2" fmla="*/ 934871 w 3706646"/>
              <a:gd name="connsiteY5dup0dup1dup2" fmla="*/ 657225 h 657225"/>
              <a:gd name="connsiteX6dup0dup1dup2" fmla="*/ 0 w 3706646"/>
              <a:gd name="connsiteY6dup0dup1dup2" fmla="*/ 0 h 657225"/>
              <a:gd name="connsiteX0dup0dup1dup2dup3" fmla="*/ 0 w 3706646"/>
              <a:gd name="connsiteY0dup0dup1dup2dup3" fmla="*/ 0 h 657225"/>
              <a:gd name="connsiteX1dup0dup1dup2dup3" fmla="*/ 3431314 w 3706646"/>
              <a:gd name="connsiteY1dup0dup1dup2dup3" fmla="*/ 0 h 657225"/>
              <a:gd name="connsiteX2dup0dup1dup2dup3" fmla="*/ 3704748 w 3706646"/>
              <a:gd name="connsiteY2dup0dup1dup2dup3" fmla="*/ 158418 h 657225"/>
              <a:gd name="connsiteX3dup0dup1dup2dup3" fmla="*/ 3706646 w 3706646"/>
              <a:gd name="connsiteY3dup0dup1dup2dup3" fmla="*/ 492871 h 657225"/>
              <a:gd name="connsiteX4dup0dup1dup2dup3" fmla="*/ 3421976 w 3706646"/>
              <a:gd name="connsiteY4dup0dup1dup2dup3" fmla="*/ 657225 h 657225"/>
              <a:gd name="connsiteX5dup0dup1dup2dup3" fmla="*/ 3412 w 3706646"/>
              <a:gd name="connsiteY5dup0dup1dup2dup3" fmla="*/ 657225 h 657225"/>
              <a:gd name="connsiteX6dup0dup1dup2dup3" fmla="*/ 0 w 3706646"/>
              <a:gd name="connsiteY6dup0dup1dup2dup3" fmla="*/ 0 h 657225"/>
              <a:gd name="connsiteX0dup0dup1dup2dup3dup4" fmla="*/ 328 w 3706974"/>
              <a:gd name="connsiteY0dup0dup1dup2dup3dup4" fmla="*/ 0 h 657225"/>
              <a:gd name="connsiteX1dup0dup1dup2dup3dup4" fmla="*/ 3431642 w 3706974"/>
              <a:gd name="connsiteY1dup0dup1dup2dup3dup4" fmla="*/ 0 h 657225"/>
              <a:gd name="connsiteX2dup0dup1dup2dup3dup4" fmla="*/ 3705076 w 3706974"/>
              <a:gd name="connsiteY2dup0dup1dup2dup3dup4" fmla="*/ 158418 h 657225"/>
              <a:gd name="connsiteX3dup0dup1dup2dup3dup4" fmla="*/ 3706974 w 3706974"/>
              <a:gd name="connsiteY3dup0dup1dup2dup3dup4" fmla="*/ 492871 h 657225"/>
              <a:gd name="connsiteX4dup0dup1dup2dup3dup4" fmla="*/ 3422304 w 3706974"/>
              <a:gd name="connsiteY4dup0dup1dup2dup3dup4" fmla="*/ 657225 h 657225"/>
              <a:gd name="connsiteX5dup0dup1dup2dup3dup4" fmla="*/ 328 w 3706974"/>
              <a:gd name="connsiteY5dup0dup1dup2dup3dup4" fmla="*/ 657225 h 657225"/>
              <a:gd name="connsiteX6dup0dup1dup2dup3dup4" fmla="*/ 328 w 3706974"/>
              <a:gd name="connsiteY6dup0dup1dup2dup3dup4" fmla="*/ 0 h 657225"/>
              <a:gd name="connsiteX0dup0dup1dup2dup3dup4dup5" fmla="*/ 328 w 3706974"/>
              <a:gd name="connsiteY0dup0dup1dup2dup3dup4dup5" fmla="*/ 686955 h 1344180"/>
              <a:gd name="connsiteX1dup0dup1dup2dup3dup4dup5" fmla="*/ 3431642 w 3706974"/>
              <a:gd name="connsiteY1dup0dup1dup2dup3dup4dup5" fmla="*/ 686955 h 1344180"/>
              <a:gd name="connsiteX2dup0dup1dup2dup3dup4dup5" fmla="*/ 3705076 w 3706974"/>
              <a:gd name="connsiteY2dup0dup1dup2dup3dup4dup5" fmla="*/ 2535 h 1344180"/>
              <a:gd name="connsiteX3dup0dup1dup2dup3dup4dup5" fmla="*/ 3706974 w 3706974"/>
              <a:gd name="connsiteY3dup0dup1dup2dup3dup4dup5" fmla="*/ 1179826 h 1344180"/>
              <a:gd name="connsiteX4dup0dup1dup2dup3dup4dup5" fmla="*/ 3422304 w 3706974"/>
              <a:gd name="connsiteY4dup0dup1dup2dup3dup4dup5" fmla="*/ 1344180 h 1344180"/>
              <a:gd name="connsiteX5dup0dup1dup2dup3dup4dup5" fmla="*/ 328 w 3706974"/>
              <a:gd name="connsiteY5dup0dup1dup2dup3dup4dup5" fmla="*/ 1344180 h 1344180"/>
              <a:gd name="connsiteX6dup0dup1dup2dup3dup4dup5" fmla="*/ 328 w 3706974"/>
              <a:gd name="connsiteY6dup0dup1dup2dup3dup4dup5" fmla="*/ 686955 h 1344180"/>
              <a:gd name="connsiteX0dup0dup1dup2dup3dup4dup5dup6" fmla="*/ 328 w 3706974"/>
              <a:gd name="connsiteY0dup0dup1dup2dup3dup4dup5dup6" fmla="*/ 755374 h 1412599"/>
              <a:gd name="connsiteX1dup0dup1dup2dup3dup4dup5dup6" fmla="*/ 3081785 w 3706974"/>
              <a:gd name="connsiteY1dup0dup1dup2dup3dup4dup5dup6" fmla="*/ 0 h 1412599"/>
              <a:gd name="connsiteX2dup0dup1dup2dup3dup4dup5dup6" fmla="*/ 3705076 w 3706974"/>
              <a:gd name="connsiteY2dup0dup1dup2dup3dup4dup5dup6" fmla="*/ 70954 h 1412599"/>
              <a:gd name="connsiteX3dup0dup1dup2dup3dup4dup5dup6" fmla="*/ 3706974 w 3706974"/>
              <a:gd name="connsiteY3dup0dup1dup2dup3dup4dup5dup6" fmla="*/ 1248245 h 1412599"/>
              <a:gd name="connsiteX4dup0dup1dup2dup3dup4dup5dup6" fmla="*/ 3422304 w 3706974"/>
              <a:gd name="connsiteY4dup0dup1dup2dup3dup4dup5dup6" fmla="*/ 1412599 h 1412599"/>
              <a:gd name="connsiteX5dup0dup1dup2dup3dup4dup5dup6" fmla="*/ 328 w 3706974"/>
              <a:gd name="connsiteY5dup0dup1dup2dup3dup4dup5dup6" fmla="*/ 1412599 h 1412599"/>
              <a:gd name="connsiteX6dup0dup1dup2dup3dup4dup5dup6" fmla="*/ 328 w 3706974"/>
              <a:gd name="connsiteY6dup0dup1dup2dup3dup4dup5dup6" fmla="*/ 755374 h 1412599"/>
              <a:gd name="connsiteX0dup0dup1dup2dup3dup4dup5dup6dup7" fmla="*/ 328 w 3706974"/>
              <a:gd name="connsiteY0dup0dup1dup2dup3dup4dup5dup6dup7" fmla="*/ 684420 h 1341645"/>
              <a:gd name="connsiteX1dup0dup1dup2dup3dup4dup5dup6dup7" fmla="*/ 3705076 w 3706974"/>
              <a:gd name="connsiteY1dup0dup1dup2dup3dup4dup5dup6dup7" fmla="*/ 0 h 1341645"/>
              <a:gd name="connsiteX2dup0dup1dup2dup3dup4dup5dup6dup7" fmla="*/ 3706974 w 3706974"/>
              <a:gd name="connsiteY2dup0dup1dup2dup3dup4dup5dup6dup7" fmla="*/ 1177291 h 1341645"/>
              <a:gd name="connsiteX3dup0dup1dup2dup3dup4dup5dup6dup7" fmla="*/ 3422304 w 3706974"/>
              <a:gd name="connsiteY3dup0dup1dup2dup3dup4dup5dup6dup7" fmla="*/ 1341645 h 1341645"/>
              <a:gd name="connsiteX4dup0dup1dup2dup3dup4dup5dup6dup7" fmla="*/ 328 w 3706974"/>
              <a:gd name="connsiteY4dup0dup1dup2dup3dup4dup5dup6dup7" fmla="*/ 1341645 h 1341645"/>
              <a:gd name="connsiteX5dup0dup1dup2dup3dup4dup5dup6dup7" fmla="*/ 328 w 3706974"/>
              <a:gd name="connsiteY5dup0dup1dup2dup3dup4dup5dup6dup7" fmla="*/ 684420 h 1341645"/>
              <a:gd name="connsiteX0dup0dup1dup2dup3dup4dup5dup6dup7dup8" fmla="*/ 328 w 3706974"/>
              <a:gd name="connsiteY0dup0dup1dup2dup3dup4dup5dup6dup7dup8" fmla="*/ 0 h 1372843"/>
              <a:gd name="connsiteX1dup0dup1dup2dup3dup4dup5dup6dup7dup8" fmla="*/ 3705076 w 3706974"/>
              <a:gd name="connsiteY1dup0dup1dup2dup3dup4dup5dup6dup7dup8" fmla="*/ 31198 h 1372843"/>
              <a:gd name="connsiteX2dup0dup1dup2dup3dup4dup5dup6dup7dup8" fmla="*/ 3706974 w 3706974"/>
              <a:gd name="connsiteY2dup0dup1dup2dup3dup4dup5dup6dup7dup8" fmla="*/ 1208489 h 1372843"/>
              <a:gd name="connsiteX3dup0dup1dup2dup3dup4dup5dup6dup7dup8" fmla="*/ 3422304 w 3706974"/>
              <a:gd name="connsiteY3dup0dup1dup2dup3dup4dup5dup6dup7dup8" fmla="*/ 1372843 h 1372843"/>
              <a:gd name="connsiteX4dup0dup1dup2dup3dup4dup5dup6dup7dup8" fmla="*/ 328 w 3706974"/>
              <a:gd name="connsiteY4dup0dup1dup2dup3dup4dup5dup6dup7dup8" fmla="*/ 1372843 h 1372843"/>
              <a:gd name="connsiteX5dup0dup1dup2dup3dup4dup5dup6dup7dup8" fmla="*/ 328 w 3706974"/>
              <a:gd name="connsiteY5dup0dup1dup2dup3dup4dup5dup6dup7dup8" fmla="*/ 0 h 1372843"/>
              <a:gd name="connsiteX0dup0dup1dup2dup3dup4dup5dup6dup7dup8dup9" fmla="*/ 8515847 w 12222493"/>
              <a:gd name="connsiteY0dup0dup1dup2dup3dup4dup5dup6dup7dup8dup9" fmla="*/ 0 h 1372843"/>
              <a:gd name="connsiteX1dup0dup1dup2dup3dup4dup5dup6dup7dup8dup9" fmla="*/ 12220595 w 12222493"/>
              <a:gd name="connsiteY1dup0dup1dup2dup3dup4dup5dup6dup7dup8dup9" fmla="*/ 31198 h 1372843"/>
              <a:gd name="connsiteX2dup0dup1dup2dup3dup4dup5dup6dup7dup8dup9" fmla="*/ 12222493 w 12222493"/>
              <a:gd name="connsiteY2dup0dup1dup2dup3dup4dup5dup6dup7dup8dup9" fmla="*/ 1208489 h 1372843"/>
              <a:gd name="connsiteX3dup0dup1dup2dup3dup4dup5dup6dup7dup8dup9" fmla="*/ 11937823 w 12222493"/>
              <a:gd name="connsiteY3dup0dup1dup2dup3dup4dup5dup6dup7dup8dup9" fmla="*/ 1372843 h 1372843"/>
              <a:gd name="connsiteX4dup0dup1dup2dup3dup4dup5dup6dup7dup8dup9" fmla="*/ 0 w 12222493"/>
              <a:gd name="connsiteY4dup0dup1dup2dup3dup4dup5dup6dup7dup8dup9" fmla="*/ 1372843 h 1372843"/>
              <a:gd name="connsiteX5dup0dup1dup2dup3dup4dup5dup6dup7dup8dup9" fmla="*/ 8515847 w 12222493"/>
              <a:gd name="connsiteY5dup0dup1dup2dup3dup4dup5dup6dup7dup8dup9" fmla="*/ 0 h 1372843"/>
              <a:gd name="connsiteX0dup0dup1dup2dup3dup4dup5dup6dup7dup8dup9dup10" fmla="*/ 0 w 12238395"/>
              <a:gd name="connsiteY0dup0dup1dup2dup3dup4dup5dup6dup7dup8dup9dup10" fmla="*/ 111925 h 1341645"/>
              <a:gd name="connsiteX1dup0dup1dup2dup3dup4dup5dup6dup7dup8dup9dup10" fmla="*/ 12236497 w 12238395"/>
              <a:gd name="connsiteY1dup0dup1dup2dup3dup4dup5dup6dup7dup8dup9dup10" fmla="*/ 0 h 1341645"/>
              <a:gd name="connsiteX2dup0dup1dup2dup3dup4dup5dup6dup7dup8dup9dup10" fmla="*/ 12238395 w 12238395"/>
              <a:gd name="connsiteY2dup0dup1dup2dup3dup4dup5dup6dup7dup8dup9dup10" fmla="*/ 1177291 h 1341645"/>
              <a:gd name="connsiteX3dup0dup1dup2dup3dup4dup5dup6dup7dup8dup9dup10" fmla="*/ 11953725 w 12238395"/>
              <a:gd name="connsiteY3dup0dup1dup2dup3dup4dup5dup6dup7dup8dup9dup10" fmla="*/ 1341645 h 1341645"/>
              <a:gd name="connsiteX4dup0dup1dup2dup3dup4dup5dup6dup7dup8dup9dup10" fmla="*/ 15902 w 12238395"/>
              <a:gd name="connsiteY4dup0dup1dup2dup3dup4dup5dup6dup7dup8dup9dup10" fmla="*/ 1341645 h 1341645"/>
              <a:gd name="connsiteX5dup0dup1dup2dup3dup4dup5dup6dup7dup8dup9dup10" fmla="*/ 0 w 12238395"/>
              <a:gd name="connsiteY5dup0dup1dup2dup3dup4dup5dup6dup7dup8dup9dup10" fmla="*/ 111925 h 1341645"/>
              <a:gd name="connsiteX0dup0dup1dup2dup3dup4dup5dup6dup7dup8dup9dup10dup11" fmla="*/ 0 w 12268311"/>
              <a:gd name="connsiteY0dup0dup1dup2dup3dup4dup5dup6dup7dup8dup9dup10dup11" fmla="*/ 0 h 1229720"/>
              <a:gd name="connsiteX1dup0dup1dup2dup3dup4dup5dup6dup7dup8dup9dup10dup11" fmla="*/ 12268302 w 12268311"/>
              <a:gd name="connsiteY1dup0dup1dup2dup3dup4dup5dup6dup7dup8dup9dup10dup11" fmla="*/ 142517 h 1229720"/>
              <a:gd name="connsiteX2dup0dup1dup2dup3dup4dup5dup6dup7dup8dup9dup10dup11" fmla="*/ 12238395 w 12268311"/>
              <a:gd name="connsiteY2dup0dup1dup2dup3dup4dup5dup6dup7dup8dup9dup10dup11" fmla="*/ 1065366 h 1229720"/>
              <a:gd name="connsiteX3dup0dup1dup2dup3dup4dup5dup6dup7dup8dup9dup10dup11" fmla="*/ 11953725 w 12268311"/>
              <a:gd name="connsiteY3dup0dup1dup2dup3dup4dup5dup6dup7dup8dup9dup10dup11" fmla="*/ 1229720 h 1229720"/>
              <a:gd name="connsiteX4dup0dup1dup2dup3dup4dup5dup6dup7dup8dup9dup10dup11" fmla="*/ 15902 w 12268311"/>
              <a:gd name="connsiteY4dup0dup1dup2dup3dup4dup5dup6dup7dup8dup9dup10dup11" fmla="*/ 1229720 h 1229720"/>
              <a:gd name="connsiteX5dup0dup1dup2dup3dup4dup5dup6dup7dup8dup9dup10dup11" fmla="*/ 0 w 12268311"/>
              <a:gd name="connsiteY5dup0dup1dup2dup3dup4dup5dup6dup7dup8dup9dup10dup11" fmla="*/ 0 h 1229720"/>
              <a:gd name="connsiteX0dup0dup1dup2dup3dup4dup5dup6dup7dup8dup9dup10dup11dup12" fmla="*/ 0 w 12238395"/>
              <a:gd name="connsiteY0dup0dup1dup2dup3dup4dup5dup6dup7dup8dup9dup10dup11dup12" fmla="*/ 0 h 1229720"/>
              <a:gd name="connsiteX1dup0dup1dup2dup3dup4dup5dup6dup7dup8dup9dup10dup11dup12" fmla="*/ 12228546 w 12238395"/>
              <a:gd name="connsiteY1dup0dup1dup2dup3dup4dup5dup6dup7dup8dup9dup10dup11dup12" fmla="*/ 23248 h 1229720"/>
              <a:gd name="connsiteX2dup0dup1dup2dup3dup4dup5dup6dup7dup8dup9dup10dup11dup12" fmla="*/ 12238395 w 12238395"/>
              <a:gd name="connsiteY2dup0dup1dup2dup3dup4dup5dup6dup7dup8dup9dup10dup11dup12" fmla="*/ 1065366 h 1229720"/>
              <a:gd name="connsiteX3dup0dup1dup2dup3dup4dup5dup6dup7dup8dup9dup10dup11dup12" fmla="*/ 11953725 w 12238395"/>
              <a:gd name="connsiteY3dup0dup1dup2dup3dup4dup5dup6dup7dup8dup9dup10dup11dup12" fmla="*/ 1229720 h 1229720"/>
              <a:gd name="connsiteX4dup0dup1dup2dup3dup4dup5dup6dup7dup8dup9dup10dup11dup12" fmla="*/ 15902 w 12238395"/>
              <a:gd name="connsiteY4dup0dup1dup2dup3dup4dup5dup6dup7dup8dup9dup10dup11dup12" fmla="*/ 1229720 h 1229720"/>
              <a:gd name="connsiteX5dup0dup1dup2dup3dup4dup5dup6dup7dup8dup9dup10dup11dup12" fmla="*/ 0 w 12238395"/>
              <a:gd name="connsiteY5dup0dup1dup2dup3dup4dup5dup6dup7dup8dup9dup10dup11dup12" fmla="*/ 0 h 1229720"/>
              <a:gd name="connsiteX0dup0dup1dup2dup3dup4dup5dup6dup7dup8dup9dup10dup11dup12dup13" fmla="*/ 0 w 12238395"/>
              <a:gd name="connsiteY0dup0dup1dup2dup3dup4dup5dup6dup7dup8dup9dup10dup11dup12dup13" fmla="*/ 0 h 1229720"/>
              <a:gd name="connsiteX1dup0dup1dup2dup3dup4dup5dup6dup7dup8dup9dup10dup11dup12dup13" fmla="*/ 12237782 w 12238395"/>
              <a:gd name="connsiteY1dup0dup1dup2dup3dup4dup5dup6dup7dup8dup9dup10dup11dup12dup13" fmla="*/ 23248 h 1229720"/>
              <a:gd name="connsiteX2dup0dup1dup2dup3dup4dup5dup6dup7dup8dup9dup10dup11dup12dup13" fmla="*/ 12238395 w 12238395"/>
              <a:gd name="connsiteY2dup0dup1dup2dup3dup4dup5dup6dup7dup8dup9dup10dup11dup12dup13" fmla="*/ 1065366 h 1229720"/>
              <a:gd name="connsiteX3dup0dup1dup2dup3dup4dup5dup6dup7dup8dup9dup10dup11dup12dup13" fmla="*/ 11953725 w 12238395"/>
              <a:gd name="connsiteY3dup0dup1dup2dup3dup4dup5dup6dup7dup8dup9dup10dup11dup12dup13" fmla="*/ 1229720 h 1229720"/>
              <a:gd name="connsiteX4dup0dup1dup2dup3dup4dup5dup6dup7dup8dup9dup10dup11dup12dup13" fmla="*/ 15902 w 12238395"/>
              <a:gd name="connsiteY4dup0dup1dup2dup3dup4dup5dup6dup7dup8dup9dup10dup11dup12dup13" fmla="*/ 1229720 h 1229720"/>
              <a:gd name="connsiteX5dup0dup1dup2dup3dup4dup5dup6dup7dup8dup9dup10dup11dup12dup13" fmla="*/ 0 w 12238395"/>
              <a:gd name="connsiteY5dup0dup1dup2dup3dup4dup5dup6dup7dup8dup9dup10dup11dup12dup13" fmla="*/ 0 h 1229720"/>
              <a:gd name="connsiteX0dup0dup1dup2dup3dup4dup5dup6dup7dup8dup9dup10dup11dup12dup13dup14" fmla="*/ 0 w 12238395"/>
              <a:gd name="connsiteY0dup0dup1dup2dup3dup4dup5dup6dup7dup8dup9dup10dup11dup12dup13dup14" fmla="*/ 0 h 1229720"/>
              <a:gd name="connsiteX1dup0dup1dup2dup3dup4dup5dup6dup7dup8dup9dup10dup11dup12dup13dup14" fmla="*/ 12237782 w 12238395"/>
              <a:gd name="connsiteY1dup0dup1dup2dup3dup4dup5dup6dup7dup8dup9dup10dup11dup12dup13dup14" fmla="*/ 23248 h 1229720"/>
              <a:gd name="connsiteX2dup0dup1dup2dup3dup4dup5dup6dup7dup8dup9dup10dup11dup12dup13dup14" fmla="*/ 12238395 w 12238395"/>
              <a:gd name="connsiteY2dup0dup1dup2dup3dup4dup5dup6dup7dup8dup9dup10dup11dup12dup13dup14" fmla="*/ 1065366 h 1229720"/>
              <a:gd name="connsiteX3dup0dup1dup2dup3dup4dup5dup6dup7dup8dup9dup10dup11dup12dup13dup14" fmla="*/ 11953725 w 12238395"/>
              <a:gd name="connsiteY3dup0dup1dup2dup3dup4dup5dup6dup7dup8dup9dup10dup11dup12dup13dup14" fmla="*/ 1229720 h 1229720"/>
              <a:gd name="connsiteX4dup0dup1dup2dup3dup4dup5dup6dup7dup8dup9dup10dup11dup12dup13dup14" fmla="*/ 40533 w 12238395"/>
              <a:gd name="connsiteY4dup0dup1dup2dup3dup4dup5dup6dup7dup8dup9dup10dup11dup12dup13dup14" fmla="*/ 1229720 h 1229720"/>
              <a:gd name="connsiteX5dup0dup1dup2dup3dup4dup5dup6dup7dup8dup9dup10dup11dup12dup13dup14" fmla="*/ 0 w 12238395"/>
              <a:gd name="connsiteY5dup0dup1dup2dup3dup4dup5dup6dup7dup8dup9dup10dup11dup12dup13dup14" fmla="*/ 0 h 1229720"/>
              <a:gd name="connsiteX0dup0dup1dup2dup3dup4dup5dup6dup7dup8dup9dup10dup11dup12dup13dup14dup15" fmla="*/ 0 w 12198371"/>
              <a:gd name="connsiteY0dup0dup1dup2dup3dup4dup5dup6dup7dup8dup9dup10dup11dup12dup13dup14dup15" fmla="*/ 149164 h 1206472"/>
              <a:gd name="connsiteX1dup0dup1dup2dup3dup4dup5dup6dup7dup8dup9dup10dup11dup12dup13dup14dup15" fmla="*/ 12197758 w 12198371"/>
              <a:gd name="connsiteY1dup0dup1dup2dup3dup4dup5dup6dup7dup8dup9dup10dup11dup12dup13dup14dup15" fmla="*/ 0 h 1206472"/>
              <a:gd name="connsiteX2dup0dup1dup2dup3dup4dup5dup6dup7dup8dup9dup10dup11dup12dup13dup14dup15" fmla="*/ 12198371 w 12198371"/>
              <a:gd name="connsiteY2dup0dup1dup2dup3dup4dup5dup6dup7dup8dup9dup10dup11dup12dup13dup14dup15" fmla="*/ 1042118 h 1206472"/>
              <a:gd name="connsiteX3dup0dup1dup2dup3dup4dup5dup6dup7dup8dup9dup10dup11dup12dup13dup14dup15" fmla="*/ 11913701 w 12198371"/>
              <a:gd name="connsiteY3dup0dup1dup2dup3dup4dup5dup6dup7dup8dup9dup10dup11dup12dup13dup14dup15" fmla="*/ 1206472 h 1206472"/>
              <a:gd name="connsiteX4dup0dup1dup2dup3dup4dup5dup6dup7dup8dup9dup10dup11dup12dup13dup14dup15" fmla="*/ 509 w 12198371"/>
              <a:gd name="connsiteY4dup0dup1dup2dup3dup4dup5dup6dup7dup8dup9dup10dup11dup12dup13dup14dup15" fmla="*/ 1206472 h 1206472"/>
              <a:gd name="connsiteX5dup0dup1dup2dup3dup4dup5dup6dup7dup8dup9dup10dup11dup12dup13dup14dup15" fmla="*/ 0 w 12198371"/>
              <a:gd name="connsiteY5dup0dup1dup2dup3dup4dup5dup6dup7dup8dup9dup10dup11dup12dup13dup14dup15" fmla="*/ 149164 h 1206472"/>
              <a:gd name="connsiteX0dup0dup1dup2dup3dup4dup5dup6dup7dup8dup9dup10dup11dup12dup13dup14dup15dup16" fmla="*/ 0 w 12198371"/>
              <a:gd name="connsiteY0dup0dup1dup2dup3dup4dup5dup6dup7dup8dup9dup10dup11dup12dup13dup14dup15dup16" fmla="*/ 4461 h 1206472"/>
              <a:gd name="connsiteX1dup0dup1dup2dup3dup4dup5dup6dup7dup8dup9dup10dup11dup12dup13dup14dup15dup16" fmla="*/ 12197758 w 12198371"/>
              <a:gd name="connsiteY1dup0dup1dup2dup3dup4dup5dup6dup7dup8dup9dup10dup11dup12dup13dup14dup15dup16" fmla="*/ 0 h 1206472"/>
              <a:gd name="connsiteX2dup0dup1dup2dup3dup4dup5dup6dup7dup8dup9dup10dup11dup12dup13dup14dup15dup16" fmla="*/ 12198371 w 12198371"/>
              <a:gd name="connsiteY2dup0dup1dup2dup3dup4dup5dup6dup7dup8dup9dup10dup11dup12dup13dup14dup15dup16" fmla="*/ 1042118 h 1206472"/>
              <a:gd name="connsiteX3dup0dup1dup2dup3dup4dup5dup6dup7dup8dup9dup10dup11dup12dup13dup14dup15dup16" fmla="*/ 11913701 w 12198371"/>
              <a:gd name="connsiteY3dup0dup1dup2dup3dup4dup5dup6dup7dup8dup9dup10dup11dup12dup13dup14dup15dup16" fmla="*/ 1206472 h 1206472"/>
              <a:gd name="connsiteX4dup0dup1dup2dup3dup4dup5dup6dup7dup8dup9dup10dup11dup12dup13dup14dup15dup16" fmla="*/ 509 w 12198371"/>
              <a:gd name="connsiteY4dup0dup1dup2dup3dup4dup5dup6dup7dup8dup9dup10dup11dup12dup13dup14dup15dup16" fmla="*/ 1206472 h 1206472"/>
              <a:gd name="connsiteX5dup0dup1dup2dup3dup4dup5dup6dup7dup8dup9dup10dup11dup12dup13dup14dup15dup16" fmla="*/ 0 w 12198371"/>
              <a:gd name="connsiteY5dup0dup1dup2dup3dup4dup5dup6dup7dup8dup9dup10dup11dup12dup13dup14dup15dup16" fmla="*/ 4461 h 1206472"/>
            </a:gdLst>
            <a:ahLst/>
            <a:cxnLst>
              <a:cxn ang="0">
                <a:pos x="connsiteX0dup0dup1dup2dup3dup4dup5dup6dup7dup8dup9dup10dup11dup12dup13dup14dup15dup16" y="connsiteY0dup0dup1dup2dup3dup4dup5dup6dup7dup8dup9dup10dup11dup12dup13dup14dup15dup16"/>
              </a:cxn>
              <a:cxn ang="0">
                <a:pos x="connsiteX1dup0dup1dup2dup3dup4dup5dup6dup7dup8dup9dup10dup11dup12dup13dup14dup15dup16" y="connsiteY1dup0dup1dup2dup3dup4dup5dup6dup7dup8dup9dup10dup11dup12dup13dup14dup15dup16"/>
              </a:cxn>
              <a:cxn ang="0">
                <a:pos x="connsiteX2dup0dup1dup2dup3dup4dup5dup6dup7dup8dup9dup10dup11dup12dup13dup14dup15dup16" y="connsiteY2dup0dup1dup2dup3dup4dup5dup6dup7dup8dup9dup10dup11dup12dup13dup14dup15dup16"/>
              </a:cxn>
              <a:cxn ang="0">
                <a:pos x="connsiteX3dup0dup1dup2dup3dup4dup5dup6dup7dup8dup9dup10dup11dup12dup13dup14dup15dup16" y="connsiteY3dup0dup1dup2dup3dup4dup5dup6dup7dup8dup9dup10dup11dup12dup13dup14dup15dup16"/>
              </a:cxn>
              <a:cxn ang="0">
                <a:pos x="connsiteX4dup0dup1dup2dup3dup4dup5dup6dup7dup8dup9dup10dup11dup12dup13dup14dup15dup16" y="connsiteY4dup0dup1dup2dup3dup4dup5dup6dup7dup8dup9dup10dup11dup12dup13dup14dup15dup16"/>
              </a:cxn>
              <a:cxn ang="0">
                <a:pos x="connsiteX5dup0dup1dup2dup3dup4dup5dup6dup7dup8dup9dup10dup11dup12dup13dup14dup15dup16" y="connsiteY5dup0dup1dup2dup3dup4dup5dup6dup7dup8dup9dup10dup11dup12dup13dup14dup15dup16"/>
              </a:cxn>
            </a:cxnLst>
            <a:rect l="l" t="t" r="r" b="b"/>
            <a:pathLst>
              <a:path w="12198371" h="1206472">
                <a:moveTo>
                  <a:pt x="0" y="4461"/>
                </a:moveTo>
                <a:lnTo>
                  <a:pt x="12197758" y="0"/>
                </a:lnTo>
                <a:cubicBezTo>
                  <a:pt x="12198391" y="111484"/>
                  <a:pt x="12197738" y="930634"/>
                  <a:pt x="12198371" y="1042118"/>
                </a:cubicBezTo>
                <a:lnTo>
                  <a:pt x="11913701" y="1206472"/>
                </a:lnTo>
                <a:lnTo>
                  <a:pt x="509" y="1206472"/>
                </a:lnTo>
                <a:cubicBezTo>
                  <a:pt x="-628" y="987397"/>
                  <a:pt x="1137" y="223536"/>
                  <a:pt x="0" y="446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013" y="170174"/>
            <a:ext cx="10757333" cy="978729"/>
          </a:xfrm>
        </p:spPr>
        <p:txBody>
          <a:bodyPr anchor="ctr" anchorCtr="0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title</a:t>
            </a:r>
            <a:br>
              <a:rPr lang="en-US"/>
            </a:br>
            <a:r>
              <a:rPr lang="en-US"/>
              <a:t>(You can also add a second line)</a:t>
            </a:r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11237136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05344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2 Col) E/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5544312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6112"/>
            <a:ext cx="5540424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5340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(2 Col) E/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75488" y="1916112"/>
            <a:ext cx="11237136" cy="403316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4658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logo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475488" y="6255434"/>
            <a:ext cx="1628565" cy="413926"/>
          </a:xfrm>
          <a:prstGeom prst="rect">
            <a:avLst/>
          </a:prstGeom>
        </p:spPr>
      </p:pic>
      <p:grpSp>
        <p:nvGrpSpPr>
          <p:cNvPr id="15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6" name="Hexagon 15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45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43168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207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evron 12"/>
          <p:cNvSpPr/>
          <p:nvPr userDrawn="1"/>
        </p:nvSpPr>
        <p:spPr>
          <a:xfrm rot="10800000" flipH="1">
            <a:off x="4187046" y="3962400"/>
            <a:ext cx="245428" cy="720080"/>
          </a:xfrm>
          <a:prstGeom prst="chevron">
            <a:avLst>
              <a:gd name="adj" fmla="val 6357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223792" y="1210968"/>
            <a:ext cx="0" cy="24482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14913" y="2500095"/>
            <a:ext cx="5545583" cy="618631"/>
          </a:xfrm>
        </p:spPr>
        <p:txBody>
          <a:bodyPr anchor="t">
            <a:normAutofit/>
          </a:bodyPr>
          <a:lstStyle>
            <a:lvl1pPr marL="0" indent="0">
              <a:buFont typeface="Arial" charset="0"/>
              <a:buNone/>
              <a:defRPr sz="3800" i="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Thank you</a:t>
            </a:r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EB38AAB-59EB-4788-8828-B01DC64D7B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080000" y="957600"/>
            <a:ext cx="2426350" cy="2953512"/>
          </a:xfrm>
          <a:prstGeom prst="rect">
            <a:avLst/>
          </a:prstGeom>
        </p:spPr>
      </p:pic>
      <p:sp>
        <p:nvSpPr>
          <p:cNvPr id="22" name="Text Placeholder 41"/>
          <p:cNvSpPr>
            <a:spLocks noGrp="1"/>
          </p:cNvSpPr>
          <p:nvPr>
            <p:ph type="body" sz="quarter" idx="12" hasCustomPrompt="1"/>
          </p:nvPr>
        </p:nvSpPr>
        <p:spPr>
          <a:xfrm>
            <a:off x="4604644" y="4072608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Picture/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5159374" y="4395788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223792" y="1210968"/>
            <a:ext cx="0" cy="24482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14913" y="2500095"/>
            <a:ext cx="5545583" cy="618631"/>
          </a:xfrm>
        </p:spPr>
        <p:txBody>
          <a:bodyPr anchor="t">
            <a:normAutofit/>
          </a:bodyPr>
          <a:lstStyle>
            <a:lvl1pPr marL="0" indent="0">
              <a:buFont typeface="Arial" charset="0"/>
              <a:buNone/>
              <a:defRPr sz="3800" i="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Thank you</a:t>
            </a:r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2539375-7CB7-4017-A8E7-37036A8B63B4}"/>
              </a:ext>
            </a:extLst>
          </p:cNvPr>
          <p:cNvCxnSpPr/>
          <p:nvPr userDrawn="1"/>
        </p:nvCxnSpPr>
        <p:spPr>
          <a:xfrm flipH="1">
            <a:off x="7032104" y="5319194"/>
            <a:ext cx="3744416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41"/>
          <p:cNvSpPr>
            <a:spLocks noGrp="1"/>
          </p:cNvSpPr>
          <p:nvPr>
            <p:ph type="body" sz="quarter" idx="12" hasCustomPrompt="1"/>
          </p:nvPr>
        </p:nvSpPr>
        <p:spPr>
          <a:xfrm>
            <a:off x="7014300" y="4429718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  <p:sp>
        <p:nvSpPr>
          <p:cNvPr id="32" name="Text Placeholder 41"/>
          <p:cNvSpPr>
            <a:spLocks noGrp="1"/>
          </p:cNvSpPr>
          <p:nvPr>
            <p:ph type="body" sz="quarter" idx="21" hasCustomPrompt="1"/>
          </p:nvPr>
        </p:nvSpPr>
        <p:spPr>
          <a:xfrm>
            <a:off x="7014300" y="5673138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Information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EB38AAB-59EB-4788-8828-B01DC64D7B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080000" y="957600"/>
            <a:ext cx="2426350" cy="2953512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5160384" y="5690632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3/Ligh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 userDrawn="1"/>
        </p:nvCxnSpPr>
        <p:spPr>
          <a:xfrm>
            <a:off x="4223792" y="314950"/>
            <a:ext cx="0" cy="62281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 userDrawn="1"/>
        </p:nvCxnSpPr>
        <p:spPr>
          <a:xfrm>
            <a:off x="8216219" y="1844824"/>
            <a:ext cx="0" cy="74348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5154335" y="1948799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  <p:sp>
        <p:nvSpPr>
          <p:cNvPr id="60" name="Text Placeholder 41"/>
          <p:cNvSpPr>
            <a:spLocks noGrp="1"/>
          </p:cNvSpPr>
          <p:nvPr>
            <p:ph type="body" sz="quarter" idx="20" hasCustomPrompt="1"/>
          </p:nvPr>
        </p:nvSpPr>
        <p:spPr>
          <a:xfrm>
            <a:off x="8373883" y="1948799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Information</a:t>
            </a:r>
          </a:p>
        </p:txBody>
      </p:sp>
      <p:cxnSp>
        <p:nvCxnSpPr>
          <p:cNvPr id="62" name="Straight Connector 61"/>
          <p:cNvCxnSpPr/>
          <p:nvPr userDrawn="1"/>
        </p:nvCxnSpPr>
        <p:spPr>
          <a:xfrm flipH="1">
            <a:off x="5159376" y="2830828"/>
            <a:ext cx="655324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 userDrawn="1"/>
        </p:nvCxnSpPr>
        <p:spPr>
          <a:xfrm>
            <a:off x="8216219" y="3118860"/>
            <a:ext cx="0" cy="74348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Placeholder 41"/>
          <p:cNvSpPr>
            <a:spLocks noGrp="1"/>
          </p:cNvSpPr>
          <p:nvPr>
            <p:ph type="body" sz="quarter" idx="21" hasCustomPrompt="1"/>
          </p:nvPr>
        </p:nvSpPr>
        <p:spPr>
          <a:xfrm>
            <a:off x="5154335" y="3222835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  <p:sp>
        <p:nvSpPr>
          <p:cNvPr id="65" name="Text Placeholder 41"/>
          <p:cNvSpPr>
            <a:spLocks noGrp="1"/>
          </p:cNvSpPr>
          <p:nvPr>
            <p:ph type="body" sz="quarter" idx="22" hasCustomPrompt="1"/>
          </p:nvPr>
        </p:nvSpPr>
        <p:spPr>
          <a:xfrm>
            <a:off x="8373883" y="3222835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Information</a:t>
            </a:r>
          </a:p>
        </p:txBody>
      </p:sp>
      <p:cxnSp>
        <p:nvCxnSpPr>
          <p:cNvPr id="66" name="Straight Connector 65"/>
          <p:cNvCxnSpPr/>
          <p:nvPr userDrawn="1"/>
        </p:nvCxnSpPr>
        <p:spPr>
          <a:xfrm flipH="1">
            <a:off x="5159376" y="4104864"/>
            <a:ext cx="655324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 userDrawn="1"/>
        </p:nvCxnSpPr>
        <p:spPr>
          <a:xfrm>
            <a:off x="8216219" y="4342996"/>
            <a:ext cx="0" cy="74348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Placeholder 41"/>
          <p:cNvSpPr>
            <a:spLocks noGrp="1"/>
          </p:cNvSpPr>
          <p:nvPr>
            <p:ph type="body" sz="quarter" idx="23" hasCustomPrompt="1"/>
          </p:nvPr>
        </p:nvSpPr>
        <p:spPr>
          <a:xfrm>
            <a:off x="5154335" y="4446971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  <p:sp>
        <p:nvSpPr>
          <p:cNvPr id="69" name="Text Placeholder 41"/>
          <p:cNvSpPr>
            <a:spLocks noGrp="1"/>
          </p:cNvSpPr>
          <p:nvPr>
            <p:ph type="body" sz="quarter" idx="24" hasCustomPrompt="1"/>
          </p:nvPr>
        </p:nvSpPr>
        <p:spPr>
          <a:xfrm>
            <a:off x="8373883" y="4446971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Information</a:t>
            </a:r>
          </a:p>
        </p:txBody>
      </p:sp>
      <p:cxnSp>
        <p:nvCxnSpPr>
          <p:cNvPr id="70" name="Straight Connector 69"/>
          <p:cNvCxnSpPr/>
          <p:nvPr userDrawn="1"/>
        </p:nvCxnSpPr>
        <p:spPr>
          <a:xfrm flipH="1">
            <a:off x="5159376" y="5329000"/>
            <a:ext cx="655324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73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407368" y="5032401"/>
            <a:ext cx="3409058" cy="618631"/>
          </a:xfrm>
        </p:spPr>
        <p:txBody>
          <a:bodyPr anchor="t">
            <a:normAutofit/>
          </a:bodyPr>
          <a:lstStyle>
            <a:lvl1pPr marL="0" indent="0" algn="ctr">
              <a:buFont typeface="Arial" charset="0"/>
              <a:buNone/>
              <a:defRPr sz="3800" i="0" baseline="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Thank you</a:t>
            </a:r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EB38AAB-59EB-4788-8828-B01DC64D7B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00000" y="957600"/>
            <a:ext cx="2426350" cy="2953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BC2F0415-E8E5-4100-9D28-692EBB2C635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35483" b="35459"/>
          <a:stretch>
            <a:fillRect/>
          </a:stretch>
        </p:blipFill>
        <p:spPr>
          <a:xfrm flipH="1">
            <a:off x="0" y="-1"/>
            <a:ext cx="12192000" cy="6860680"/>
          </a:xfrm>
          <a:prstGeom prst="rect">
            <a:avLst/>
          </a:prstGeom>
        </p:spPr>
      </p:pic>
      <p:grpSp>
        <p:nvGrpSpPr>
          <p:cNvPr id="8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9" name="Hexagon 8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 22"/>
          <p:cNvSpPr/>
          <p:nvPr userDrawn="1"/>
        </p:nvSpPr>
        <p:spPr>
          <a:xfrm rot="10800000" flipH="1">
            <a:off x="1" y="24391"/>
            <a:ext cx="1703512" cy="6814043"/>
          </a:xfrm>
          <a:custGeom>
            <a:avLst/>
            <a:gdLst>
              <a:gd name="connsiteX0" fmla="*/ 0 w 1703512"/>
              <a:gd name="connsiteY0" fmla="*/ 6814043 h 6814043"/>
              <a:gd name="connsiteX1" fmla="*/ 0 w 1703512"/>
              <a:gd name="connsiteY1" fmla="*/ 0 h 6814043"/>
              <a:gd name="connsiteX2" fmla="*/ 1703512 w 1703512"/>
              <a:gd name="connsiteY2" fmla="*/ 3407022 h 68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3512" h="6814043">
                <a:moveTo>
                  <a:pt x="0" y="6814043"/>
                </a:moveTo>
                <a:lnTo>
                  <a:pt x="0" y="0"/>
                </a:lnTo>
                <a:lnTo>
                  <a:pt x="1703512" y="3407022"/>
                </a:lnTo>
                <a:close/>
              </a:path>
            </a:pathLst>
          </a:custGeom>
          <a:gradFill flip="none" rotWithShape="0">
            <a:gsLst>
              <a:gs pos="0">
                <a:srgbClr val="00998D">
                  <a:alpha val="50000"/>
                </a:srgbClr>
              </a:gs>
              <a:gs pos="99000">
                <a:srgbClr val="8DC63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itle 31"/>
          <p:cNvSpPr>
            <a:spLocks noGrp="1"/>
          </p:cNvSpPr>
          <p:nvPr>
            <p:ph type="title" hasCustomPrompt="1"/>
          </p:nvPr>
        </p:nvSpPr>
        <p:spPr>
          <a:xfrm>
            <a:off x="2468353" y="2776955"/>
            <a:ext cx="7516079" cy="701731"/>
          </a:xfrm>
        </p:spPr>
        <p:txBody>
          <a:bodyPr anchor="t" anchorCtr="0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/>
          </a:p>
        </p:txBody>
      </p:sp>
      <p:sp>
        <p:nvSpPr>
          <p:cNvPr id="28" name="Text Placeholder 46"/>
          <p:cNvSpPr>
            <a:spLocks noGrp="1"/>
          </p:cNvSpPr>
          <p:nvPr>
            <p:ph type="body" sz="quarter" idx="14" hasCustomPrompt="1"/>
          </p:nvPr>
        </p:nvSpPr>
        <p:spPr>
          <a:xfrm>
            <a:off x="2468354" y="2463023"/>
            <a:ext cx="7516078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i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[PRESENTATION TITLE]</a:t>
            </a:r>
            <a:endParaRPr lang="en-US"/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353" y="2149091"/>
            <a:ext cx="7516079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Bennett Jones/Bennett Jones Academy [CHOOSE ONE]</a:t>
            </a:r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66A93E2-FED8-404D-B45D-DD4BF3CF4D1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8968554" y="5907645"/>
            <a:ext cx="1960559" cy="81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566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3/Picture/Ligh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5159376" y="1385481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330A1296-7497-4DA9-917C-D30384EDAA8B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5159376" y="3141604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8" name="Picture Placeholder 2">
            <a:extLst>
              <a:ext uri="{FF2B5EF4-FFF2-40B4-BE49-F238E27FC236}">
                <a16:creationId xmlns:a16="http://schemas.microsoft.com/office/drawing/2014/main" id="{0823AA8B-5003-49FA-BC03-1C2B8A0AC12A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159376" y="4926832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4223792" y="314950"/>
            <a:ext cx="0" cy="62281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 userDrawn="1"/>
        </p:nvCxnSpPr>
        <p:spPr>
          <a:xfrm flipH="1">
            <a:off x="5159376" y="2932788"/>
            <a:ext cx="655324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 userDrawn="1"/>
        </p:nvCxnSpPr>
        <p:spPr>
          <a:xfrm flipH="1">
            <a:off x="5159376" y="4707246"/>
            <a:ext cx="655324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73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407368" y="5032401"/>
            <a:ext cx="3409058" cy="618631"/>
          </a:xfrm>
        </p:spPr>
        <p:txBody>
          <a:bodyPr anchor="t">
            <a:normAutofit/>
          </a:bodyPr>
          <a:lstStyle>
            <a:lvl1pPr marL="0" indent="0" algn="ctr">
              <a:buFont typeface="Arial" charset="0"/>
              <a:buNone/>
              <a:defRPr sz="3800" i="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5"/>
                </a:solidFill>
              </a:defRPr>
            </a:lvl2pPr>
            <a:lvl3pPr>
              <a:defRPr>
                <a:solidFill>
                  <a:schemeClr val="accent5"/>
                </a:solidFill>
              </a:defRPr>
            </a:lvl3pPr>
            <a:lvl4pPr>
              <a:defRPr>
                <a:solidFill>
                  <a:schemeClr val="accent5"/>
                </a:solidFill>
              </a:defRPr>
            </a:lvl4pPr>
            <a:lvl5pPr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US" smtClean="0"/>
              <a:t>Thank you</a:t>
            </a:r>
            <a:endParaRPr lang="en-US"/>
          </a:p>
        </p:txBody>
      </p:sp>
      <p:sp>
        <p:nvSpPr>
          <p:cNvPr id="25" name="Text Placeholder 41"/>
          <p:cNvSpPr>
            <a:spLocks noGrp="1"/>
          </p:cNvSpPr>
          <p:nvPr>
            <p:ph type="body" sz="quarter" idx="25" hasCustomPrompt="1"/>
          </p:nvPr>
        </p:nvSpPr>
        <p:spPr>
          <a:xfrm>
            <a:off x="6953585" y="1414739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26" hasCustomPrompt="1"/>
          </p:nvPr>
        </p:nvSpPr>
        <p:spPr>
          <a:xfrm>
            <a:off x="6953586" y="2142810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Information</a:t>
            </a:r>
          </a:p>
        </p:txBody>
      </p:sp>
      <p:sp>
        <p:nvSpPr>
          <p:cNvPr id="30" name="Text Placeholder 41"/>
          <p:cNvSpPr>
            <a:spLocks noGrp="1"/>
          </p:cNvSpPr>
          <p:nvPr>
            <p:ph type="body" sz="quarter" idx="27" hasCustomPrompt="1"/>
          </p:nvPr>
        </p:nvSpPr>
        <p:spPr>
          <a:xfrm>
            <a:off x="6953585" y="3187234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  <p:sp>
        <p:nvSpPr>
          <p:cNvPr id="31" name="Text Placeholder 41"/>
          <p:cNvSpPr>
            <a:spLocks noGrp="1"/>
          </p:cNvSpPr>
          <p:nvPr>
            <p:ph type="body" sz="quarter" idx="28" hasCustomPrompt="1"/>
          </p:nvPr>
        </p:nvSpPr>
        <p:spPr>
          <a:xfrm>
            <a:off x="6953586" y="3915305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Information</a:t>
            </a:r>
          </a:p>
        </p:txBody>
      </p:sp>
      <p:sp>
        <p:nvSpPr>
          <p:cNvPr id="32" name="Text Placeholder 41"/>
          <p:cNvSpPr>
            <a:spLocks noGrp="1"/>
          </p:cNvSpPr>
          <p:nvPr>
            <p:ph type="body" sz="quarter" idx="29" hasCustomPrompt="1"/>
          </p:nvPr>
        </p:nvSpPr>
        <p:spPr>
          <a:xfrm>
            <a:off x="6953585" y="4961693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Person</a:t>
            </a:r>
          </a:p>
        </p:txBody>
      </p:sp>
      <p:sp>
        <p:nvSpPr>
          <p:cNvPr id="33" name="Text Placeholder 41"/>
          <p:cNvSpPr>
            <a:spLocks noGrp="1"/>
          </p:cNvSpPr>
          <p:nvPr>
            <p:ph type="body" sz="quarter" idx="30" hasCustomPrompt="1"/>
          </p:nvPr>
        </p:nvSpPr>
        <p:spPr>
          <a:xfrm>
            <a:off x="6953586" y="5689764"/>
            <a:ext cx="2929659" cy="535531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Contact Information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EB38AAB-59EB-4788-8828-B01DC64D7B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00000" y="957600"/>
            <a:ext cx="2426350" cy="2953512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4B7D3FC3-69E7-4243-B417-C3ABCE8F7C58}"/>
              </a:ext>
            </a:extLst>
          </p:cNvPr>
          <p:cNvSpPr/>
          <p:nvPr userDrawn="1"/>
        </p:nvSpPr>
        <p:spPr>
          <a:xfrm>
            <a:off x="5160384" y="2677792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E81246-6274-453E-8EE1-C96AAAB56787}"/>
              </a:ext>
            </a:extLst>
          </p:cNvPr>
          <p:cNvSpPr/>
          <p:nvPr userDrawn="1"/>
        </p:nvSpPr>
        <p:spPr>
          <a:xfrm>
            <a:off x="5160384" y="4433915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78AEAA-A5DE-4FC6-B073-38C0F65BAA34}"/>
              </a:ext>
            </a:extLst>
          </p:cNvPr>
          <p:cNvSpPr/>
          <p:nvPr userDrawn="1"/>
        </p:nvSpPr>
        <p:spPr>
          <a:xfrm>
            <a:off x="5160384" y="6219143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9EF20-329E-4525-8C52-C9EEC2BB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B5D0B-C75A-4CDA-95AE-5507C8EA8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FC422-31F9-46AF-9C93-301195C3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8F90B-822F-4B5E-A77C-B9A30F66D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D2DB0-E605-4096-AEA8-577B789D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74FDD-0B9F-4EB1-8286-01599AE740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208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F9178857-D7D5-44BA-AE93-24F52AEBDD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35483" b="35459"/>
          <a:stretch>
            <a:fillRect/>
          </a:stretch>
        </p:blipFill>
        <p:spPr>
          <a:xfrm flipH="1">
            <a:off x="0" y="-1"/>
            <a:ext cx="12192000" cy="6860680"/>
          </a:xfrm>
          <a:prstGeom prst="rect">
            <a:avLst/>
          </a:prstGeom>
        </p:spPr>
      </p:pic>
      <p:grpSp>
        <p:nvGrpSpPr>
          <p:cNvPr id="8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9" name="Hexagon 8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 22"/>
          <p:cNvSpPr/>
          <p:nvPr userDrawn="1"/>
        </p:nvSpPr>
        <p:spPr>
          <a:xfrm rot="10800000" flipH="1">
            <a:off x="1" y="24391"/>
            <a:ext cx="1703512" cy="6814043"/>
          </a:xfrm>
          <a:custGeom>
            <a:avLst/>
            <a:gdLst>
              <a:gd name="connsiteX0" fmla="*/ 0 w 1703512"/>
              <a:gd name="connsiteY0" fmla="*/ 6814043 h 6814043"/>
              <a:gd name="connsiteX1" fmla="*/ 0 w 1703512"/>
              <a:gd name="connsiteY1" fmla="*/ 0 h 6814043"/>
              <a:gd name="connsiteX2" fmla="*/ 1703512 w 1703512"/>
              <a:gd name="connsiteY2" fmla="*/ 3407022 h 68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3512" h="6814043">
                <a:moveTo>
                  <a:pt x="0" y="6814043"/>
                </a:moveTo>
                <a:lnTo>
                  <a:pt x="0" y="0"/>
                </a:lnTo>
                <a:lnTo>
                  <a:pt x="1703512" y="3407022"/>
                </a:lnTo>
                <a:close/>
              </a:path>
            </a:pathLst>
          </a:custGeom>
          <a:gradFill flip="none" rotWithShape="0">
            <a:gsLst>
              <a:gs pos="0">
                <a:srgbClr val="00998D">
                  <a:alpha val="50000"/>
                </a:srgbClr>
              </a:gs>
              <a:gs pos="99000">
                <a:srgbClr val="8DC63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2468563" y="2422253"/>
            <a:ext cx="8380412" cy="2010807"/>
          </a:xfrm>
        </p:spPr>
        <p:txBody>
          <a:bodyPr anchor="ctr"/>
          <a:lstStyle>
            <a:lvl1pPr marL="228600" indent="-228600">
              <a:buSzPct val="80000"/>
              <a:buFontTx/>
              <a:buBlip>
                <a:blip r:embed="rId3"/>
              </a:buBlip>
              <a:defRPr sz="3600">
                <a:solidFill>
                  <a:schemeClr val="bg1"/>
                </a:solidFill>
              </a:defRPr>
            </a:lvl1pPr>
            <a:lvl2pPr marL="685800" indent="-228600">
              <a:buSzPct val="80000"/>
              <a:buFontTx/>
              <a:buBlip>
                <a:blip r:embed="rId3"/>
              </a:buBlip>
              <a:defRPr sz="2800">
                <a:solidFill>
                  <a:schemeClr val="bg1"/>
                </a:solidFill>
              </a:defRPr>
            </a:lvl2pPr>
            <a:lvl3pPr marL="1143000" indent="-228600">
              <a:buSzPct val="80000"/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3pPr>
            <a:lvl4pPr marL="1600200" indent="-228600">
              <a:buSzPct val="80000"/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4pPr>
            <a:lvl5pPr marL="2057400" indent="-228600">
              <a:buSzPct val="80000"/>
              <a:buFontTx/>
              <a:buBlip>
                <a:blip r:embed="rId3"/>
              </a:buBlip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2E2399-49A3-4309-87FC-15EC665474B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>
          <a:xfrm>
            <a:off x="8968554" y="5907645"/>
            <a:ext cx="1960559" cy="813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9" name="Hexagon 8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 22"/>
          <p:cNvSpPr/>
          <p:nvPr userDrawn="1"/>
        </p:nvSpPr>
        <p:spPr>
          <a:xfrm rot="10800000" flipH="1">
            <a:off x="1" y="24391"/>
            <a:ext cx="1703512" cy="6814043"/>
          </a:xfrm>
          <a:custGeom>
            <a:avLst/>
            <a:gdLst>
              <a:gd name="connsiteX0" fmla="*/ 0 w 1703512"/>
              <a:gd name="connsiteY0" fmla="*/ 6814043 h 6814043"/>
              <a:gd name="connsiteX1" fmla="*/ 0 w 1703512"/>
              <a:gd name="connsiteY1" fmla="*/ 0 h 6814043"/>
              <a:gd name="connsiteX2" fmla="*/ 1703512 w 1703512"/>
              <a:gd name="connsiteY2" fmla="*/ 3407022 h 68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3512" h="6814043">
                <a:moveTo>
                  <a:pt x="0" y="6814043"/>
                </a:moveTo>
                <a:lnTo>
                  <a:pt x="0" y="0"/>
                </a:lnTo>
                <a:lnTo>
                  <a:pt x="1703512" y="3407022"/>
                </a:lnTo>
                <a:close/>
              </a:path>
            </a:pathLst>
          </a:custGeom>
          <a:gradFill flip="none" rotWithShape="0">
            <a:gsLst>
              <a:gs pos="0">
                <a:srgbClr val="00998D">
                  <a:alpha val="50000"/>
                </a:srgbClr>
              </a:gs>
              <a:gs pos="99000">
                <a:srgbClr val="8DC63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itle 31"/>
          <p:cNvSpPr>
            <a:spLocks noGrp="1"/>
          </p:cNvSpPr>
          <p:nvPr>
            <p:ph type="title" hasCustomPrompt="1"/>
          </p:nvPr>
        </p:nvSpPr>
        <p:spPr>
          <a:xfrm>
            <a:off x="2468353" y="2776955"/>
            <a:ext cx="7516079" cy="701731"/>
          </a:xfrm>
        </p:spPr>
        <p:txBody>
          <a:bodyPr anchor="t" anchorCtr="0">
            <a:normAutofit/>
          </a:bodyPr>
          <a:lstStyle>
            <a:lvl1pPr>
              <a:defRPr sz="4400">
                <a:solidFill>
                  <a:srgbClr val="1D2529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/>
          </a:p>
        </p:txBody>
      </p:sp>
      <p:sp>
        <p:nvSpPr>
          <p:cNvPr id="28" name="Text Placeholder 46"/>
          <p:cNvSpPr>
            <a:spLocks noGrp="1"/>
          </p:cNvSpPr>
          <p:nvPr>
            <p:ph type="body" sz="quarter" idx="14" hasCustomPrompt="1"/>
          </p:nvPr>
        </p:nvSpPr>
        <p:spPr>
          <a:xfrm>
            <a:off x="2468354" y="2463023"/>
            <a:ext cx="7516078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i="1" baseline="0">
                <a:solidFill>
                  <a:srgbClr val="1D2529"/>
                </a:solidFill>
              </a:defRPr>
            </a:lvl1pPr>
          </a:lstStyle>
          <a:p>
            <a:r>
              <a:rPr lang="en-US" smtClean="0"/>
              <a:t>[PRESENTATION TITLE]</a:t>
            </a:r>
            <a:endParaRPr lang="en-US"/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353" y="2149091"/>
            <a:ext cx="7516079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Bennett Jones/Bennett Jones Academy [CHOOSE ONE]</a:t>
            </a:r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logo">
            <a:extLst>
              <a:ext uri="{FF2B5EF4-FFF2-40B4-BE49-F238E27FC236}">
                <a16:creationId xmlns:a16="http://schemas.microsoft.com/office/drawing/2014/main" id="{ABBB82BA-B79B-4D0C-B791-8EBC8F3F12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142244" y="6102357"/>
            <a:ext cx="1628565" cy="41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90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9" name="Hexagon 8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 22"/>
          <p:cNvSpPr/>
          <p:nvPr userDrawn="1"/>
        </p:nvSpPr>
        <p:spPr>
          <a:xfrm rot="10800000" flipH="1">
            <a:off x="1" y="24391"/>
            <a:ext cx="1703512" cy="6814043"/>
          </a:xfrm>
          <a:custGeom>
            <a:avLst/>
            <a:gdLst>
              <a:gd name="connsiteX0" fmla="*/ 0 w 1703512"/>
              <a:gd name="connsiteY0" fmla="*/ 6814043 h 6814043"/>
              <a:gd name="connsiteX1" fmla="*/ 0 w 1703512"/>
              <a:gd name="connsiteY1" fmla="*/ 0 h 6814043"/>
              <a:gd name="connsiteX2" fmla="*/ 1703512 w 1703512"/>
              <a:gd name="connsiteY2" fmla="*/ 3407022 h 68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3512" h="6814043">
                <a:moveTo>
                  <a:pt x="0" y="6814043"/>
                </a:moveTo>
                <a:lnTo>
                  <a:pt x="0" y="0"/>
                </a:lnTo>
                <a:lnTo>
                  <a:pt x="1703512" y="3407022"/>
                </a:lnTo>
                <a:close/>
              </a:path>
            </a:pathLst>
          </a:custGeom>
          <a:gradFill flip="none" rotWithShape="0">
            <a:gsLst>
              <a:gs pos="0">
                <a:srgbClr val="00998D">
                  <a:alpha val="50000"/>
                </a:srgbClr>
              </a:gs>
              <a:gs pos="99000">
                <a:srgbClr val="8DC63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itle 31"/>
          <p:cNvSpPr>
            <a:spLocks noGrp="1"/>
          </p:cNvSpPr>
          <p:nvPr>
            <p:ph type="title" hasCustomPrompt="1"/>
          </p:nvPr>
        </p:nvSpPr>
        <p:spPr>
          <a:xfrm>
            <a:off x="2468353" y="2776955"/>
            <a:ext cx="7516079" cy="701731"/>
          </a:xfrm>
        </p:spPr>
        <p:txBody>
          <a:bodyPr anchor="t" anchorCtr="0">
            <a:normAutofit/>
          </a:bodyPr>
          <a:lstStyle>
            <a:lvl1pPr>
              <a:defRPr sz="4400">
                <a:solidFill>
                  <a:srgbClr val="1D2529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/>
          </a:p>
        </p:txBody>
      </p:sp>
      <p:sp>
        <p:nvSpPr>
          <p:cNvPr id="28" name="Text Placeholder 46"/>
          <p:cNvSpPr>
            <a:spLocks noGrp="1"/>
          </p:cNvSpPr>
          <p:nvPr>
            <p:ph type="body" sz="quarter" idx="14" hasCustomPrompt="1"/>
          </p:nvPr>
        </p:nvSpPr>
        <p:spPr>
          <a:xfrm>
            <a:off x="2468354" y="2463023"/>
            <a:ext cx="7516078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i="1" baseline="0">
                <a:solidFill>
                  <a:srgbClr val="1D2529"/>
                </a:solidFill>
              </a:defRPr>
            </a:lvl1pPr>
          </a:lstStyle>
          <a:p>
            <a:r>
              <a:rPr lang="en-US" smtClean="0"/>
              <a:t>[PRESENTATION TITLE]</a:t>
            </a:r>
            <a:endParaRPr lang="en-US"/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353" y="2149091"/>
            <a:ext cx="7516079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Bennett Jones/Bennett Jones Academy [CHOOSE ONE]</a:t>
            </a:r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logo">
            <a:extLst>
              <a:ext uri="{FF2B5EF4-FFF2-40B4-BE49-F238E27FC236}">
                <a16:creationId xmlns:a16="http://schemas.microsoft.com/office/drawing/2014/main" id="{ABBB82BA-B79B-4D0C-B791-8EBC8F3F12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142244" y="6102357"/>
            <a:ext cx="1628565" cy="413926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2495600" y="4361788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7D3FC3-69E7-4243-B417-C3ABCE8F7C58}"/>
              </a:ext>
            </a:extLst>
          </p:cNvPr>
          <p:cNvSpPr/>
          <p:nvPr userDrawn="1"/>
        </p:nvSpPr>
        <p:spPr>
          <a:xfrm>
            <a:off x="2496608" y="5654099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41"/>
          <p:cNvSpPr>
            <a:spLocks noGrp="1"/>
          </p:cNvSpPr>
          <p:nvPr>
            <p:ph type="body" sz="quarter" idx="36" hasCustomPrompt="1"/>
          </p:nvPr>
        </p:nvSpPr>
        <p:spPr>
          <a:xfrm>
            <a:off x="2483193" y="5786248"/>
            <a:ext cx="1812607" cy="570103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Contact Person</a:t>
            </a:r>
            <a:endParaRPr lang="en-US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799856" y="4264803"/>
            <a:ext cx="0" cy="209154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2"/>
          <p:cNvSpPr>
            <a:spLocks noGrp="1"/>
          </p:cNvSpPr>
          <p:nvPr>
            <p:ph type="pic" sz="quarter" idx="37"/>
          </p:nvPr>
        </p:nvSpPr>
        <p:spPr>
          <a:xfrm>
            <a:off x="5250848" y="4361934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7D3FC3-69E7-4243-B417-C3ABCE8F7C58}"/>
              </a:ext>
            </a:extLst>
          </p:cNvPr>
          <p:cNvSpPr/>
          <p:nvPr userDrawn="1"/>
        </p:nvSpPr>
        <p:spPr>
          <a:xfrm>
            <a:off x="5251856" y="5654245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41"/>
          <p:cNvSpPr>
            <a:spLocks noGrp="1"/>
          </p:cNvSpPr>
          <p:nvPr>
            <p:ph type="body" sz="quarter" idx="38" hasCustomPrompt="1"/>
          </p:nvPr>
        </p:nvSpPr>
        <p:spPr>
          <a:xfrm>
            <a:off x="5238441" y="5786394"/>
            <a:ext cx="1812607" cy="570103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Contact Person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99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9" name="Hexagon 8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 22"/>
          <p:cNvSpPr/>
          <p:nvPr userDrawn="1"/>
        </p:nvSpPr>
        <p:spPr>
          <a:xfrm rot="10800000" flipH="1">
            <a:off x="1" y="24391"/>
            <a:ext cx="1703512" cy="6814043"/>
          </a:xfrm>
          <a:custGeom>
            <a:avLst/>
            <a:gdLst>
              <a:gd name="connsiteX0" fmla="*/ 0 w 1703512"/>
              <a:gd name="connsiteY0" fmla="*/ 6814043 h 6814043"/>
              <a:gd name="connsiteX1" fmla="*/ 0 w 1703512"/>
              <a:gd name="connsiteY1" fmla="*/ 0 h 6814043"/>
              <a:gd name="connsiteX2" fmla="*/ 1703512 w 1703512"/>
              <a:gd name="connsiteY2" fmla="*/ 3407022 h 68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3512" h="6814043">
                <a:moveTo>
                  <a:pt x="0" y="6814043"/>
                </a:moveTo>
                <a:lnTo>
                  <a:pt x="0" y="0"/>
                </a:lnTo>
                <a:lnTo>
                  <a:pt x="1703512" y="3407022"/>
                </a:lnTo>
                <a:close/>
              </a:path>
            </a:pathLst>
          </a:custGeom>
          <a:gradFill flip="none" rotWithShape="0">
            <a:gsLst>
              <a:gs pos="0">
                <a:srgbClr val="00998D">
                  <a:alpha val="50000"/>
                </a:srgbClr>
              </a:gs>
              <a:gs pos="99000">
                <a:srgbClr val="8DC63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Title 31"/>
          <p:cNvSpPr>
            <a:spLocks noGrp="1"/>
          </p:cNvSpPr>
          <p:nvPr>
            <p:ph type="title" hasCustomPrompt="1"/>
          </p:nvPr>
        </p:nvSpPr>
        <p:spPr>
          <a:xfrm>
            <a:off x="2468353" y="2776955"/>
            <a:ext cx="7516079" cy="701731"/>
          </a:xfrm>
        </p:spPr>
        <p:txBody>
          <a:bodyPr anchor="t" anchorCtr="0">
            <a:normAutofit/>
          </a:bodyPr>
          <a:lstStyle>
            <a:lvl1pPr>
              <a:defRPr sz="4400">
                <a:solidFill>
                  <a:srgbClr val="1D2529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/>
          </a:p>
        </p:txBody>
      </p:sp>
      <p:sp>
        <p:nvSpPr>
          <p:cNvPr id="28" name="Text Placeholder 46"/>
          <p:cNvSpPr>
            <a:spLocks noGrp="1"/>
          </p:cNvSpPr>
          <p:nvPr>
            <p:ph type="body" sz="quarter" idx="14" hasCustomPrompt="1"/>
          </p:nvPr>
        </p:nvSpPr>
        <p:spPr>
          <a:xfrm>
            <a:off x="2468354" y="2463023"/>
            <a:ext cx="7516078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i="1" baseline="0">
                <a:solidFill>
                  <a:srgbClr val="1D2529"/>
                </a:solidFill>
              </a:defRPr>
            </a:lvl1pPr>
          </a:lstStyle>
          <a:p>
            <a:r>
              <a:rPr lang="en-US" smtClean="0"/>
              <a:t>[PRESENTATION TITLE]</a:t>
            </a:r>
            <a:endParaRPr lang="en-US"/>
          </a:p>
        </p:txBody>
      </p:sp>
      <p:sp>
        <p:nvSpPr>
          <p:cNvPr id="2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353" y="2149091"/>
            <a:ext cx="7516079" cy="313932"/>
          </a:xfrm>
        </p:spPr>
        <p:txBody>
          <a:bodyPr wrap="square" anchor="ctr">
            <a:normAutofit/>
          </a:bodyPr>
          <a:lstStyle>
            <a:lvl1pPr marL="0" indent="0">
              <a:buNone/>
              <a:defRPr sz="160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Bennett Jones/Bennett Jones Academy [CHOOSE ONE]</a:t>
            </a:r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logo">
            <a:extLst>
              <a:ext uri="{FF2B5EF4-FFF2-40B4-BE49-F238E27FC236}">
                <a16:creationId xmlns:a16="http://schemas.microsoft.com/office/drawing/2014/main" id="{ABBB82BA-B79B-4D0C-B791-8EBC8F3F12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9142244" y="6102357"/>
            <a:ext cx="1628565" cy="413926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2495600" y="4361788"/>
            <a:ext cx="1440000" cy="12924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7D3FC3-69E7-4243-B417-C3ABCE8F7C58}"/>
              </a:ext>
            </a:extLst>
          </p:cNvPr>
          <p:cNvSpPr/>
          <p:nvPr userDrawn="1"/>
        </p:nvSpPr>
        <p:spPr>
          <a:xfrm>
            <a:off x="2496608" y="5654099"/>
            <a:ext cx="1440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41"/>
          <p:cNvSpPr>
            <a:spLocks noGrp="1"/>
          </p:cNvSpPr>
          <p:nvPr>
            <p:ph type="body" sz="quarter" idx="36" hasCustomPrompt="1"/>
          </p:nvPr>
        </p:nvSpPr>
        <p:spPr>
          <a:xfrm>
            <a:off x="2483193" y="5786248"/>
            <a:ext cx="1812607" cy="570103"/>
          </a:xfrm>
        </p:spPr>
        <p:txBody>
          <a:bodyPr anchor="ctr">
            <a:normAutofit/>
          </a:bodyPr>
          <a:lstStyle>
            <a:lvl1pPr marL="0" indent="0">
              <a:spcBef>
                <a:spcPct val="0"/>
              </a:spcBef>
              <a:buFont typeface="Arial" charset="0"/>
              <a:buNone/>
              <a:defRPr sz="16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Contact Person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9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9" name="Hexagon 8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Hexagon 9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 22"/>
          <p:cNvSpPr/>
          <p:nvPr userDrawn="1"/>
        </p:nvSpPr>
        <p:spPr>
          <a:xfrm rot="10800000" flipH="1">
            <a:off x="1" y="24391"/>
            <a:ext cx="1703512" cy="6814043"/>
          </a:xfrm>
          <a:custGeom>
            <a:avLst/>
            <a:gdLst>
              <a:gd name="connsiteX0" fmla="*/ 0 w 1703512"/>
              <a:gd name="connsiteY0" fmla="*/ 6814043 h 6814043"/>
              <a:gd name="connsiteX1" fmla="*/ 0 w 1703512"/>
              <a:gd name="connsiteY1" fmla="*/ 0 h 6814043"/>
              <a:gd name="connsiteX2" fmla="*/ 1703512 w 1703512"/>
              <a:gd name="connsiteY2" fmla="*/ 3407022 h 68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3512" h="6814043">
                <a:moveTo>
                  <a:pt x="0" y="6814043"/>
                </a:moveTo>
                <a:lnTo>
                  <a:pt x="0" y="0"/>
                </a:lnTo>
                <a:lnTo>
                  <a:pt x="1703512" y="3407022"/>
                </a:lnTo>
                <a:close/>
              </a:path>
            </a:pathLst>
          </a:custGeom>
          <a:gradFill flip="none" rotWithShape="0">
            <a:gsLst>
              <a:gs pos="0">
                <a:srgbClr val="00998D">
                  <a:alpha val="50000"/>
                </a:srgbClr>
              </a:gs>
              <a:gs pos="99000">
                <a:srgbClr val="8DC63F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2468563" y="2422253"/>
            <a:ext cx="8380412" cy="2010807"/>
          </a:xfrm>
        </p:spPr>
        <p:txBody>
          <a:bodyPr anchor="ctr"/>
          <a:lstStyle>
            <a:lvl1pPr marL="228600" indent="-228600">
              <a:buSzPct val="80000"/>
              <a:buFontTx/>
              <a:buBlip>
                <a:blip r:embed="rId2"/>
              </a:buBlip>
              <a:defRPr sz="3600">
                <a:solidFill>
                  <a:srgbClr val="1D2529"/>
                </a:solidFill>
              </a:defRPr>
            </a:lvl1pPr>
            <a:lvl2pPr marL="685800" indent="-228600">
              <a:buSzPct val="80000"/>
              <a:buFontTx/>
              <a:buBlip>
                <a:blip r:embed="rId2"/>
              </a:buBlip>
              <a:defRPr sz="2800">
                <a:solidFill>
                  <a:srgbClr val="1D2529"/>
                </a:solidFill>
              </a:defRPr>
            </a:lvl2pPr>
            <a:lvl3pPr marL="1143000" indent="-228600">
              <a:buSzPct val="80000"/>
              <a:buFontTx/>
              <a:buBlip>
                <a:blip r:embed="rId2"/>
              </a:buBlip>
              <a:defRPr>
                <a:solidFill>
                  <a:srgbClr val="1D2529"/>
                </a:solidFill>
              </a:defRPr>
            </a:lvl3pPr>
            <a:lvl4pPr marL="1600200" indent="-228600">
              <a:buSzPct val="80000"/>
              <a:buFontTx/>
              <a:buBlip>
                <a:blip r:embed="rId2"/>
              </a:buBlip>
              <a:defRPr>
                <a:solidFill>
                  <a:srgbClr val="1D2529"/>
                </a:solidFill>
              </a:defRPr>
            </a:lvl4pPr>
            <a:lvl5pPr marL="2057400" indent="-228600">
              <a:buSzPct val="80000"/>
              <a:buFontTx/>
              <a:buBlip>
                <a:blip r:embed="rId2"/>
              </a:buBlip>
              <a:defRPr>
                <a:solidFill>
                  <a:srgbClr val="1D2529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4" name="logo">
            <a:extLst>
              <a:ext uri="{FF2B5EF4-FFF2-40B4-BE49-F238E27FC236}">
                <a16:creationId xmlns:a16="http://schemas.microsoft.com/office/drawing/2014/main" id="{75989859-AA45-4BC6-9014-8A909266B5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9142244" y="6102357"/>
            <a:ext cx="1628565" cy="41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69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Freeform 21"/>
          <p:cNvSpPr/>
          <p:nvPr userDrawn="1"/>
        </p:nvSpPr>
        <p:spPr>
          <a:xfrm rot="10800000">
            <a:off x="0" y="1"/>
            <a:ext cx="5517210" cy="6863359"/>
          </a:xfrm>
          <a:custGeom>
            <a:avLst/>
            <a:gdLst>
              <a:gd name="connsiteX0" fmla="*/ 5517210 w 5517210"/>
              <a:gd name="connsiteY0" fmla="*/ 6863359 h 6863359"/>
              <a:gd name="connsiteX1" fmla="*/ 1715841 w 5517210"/>
              <a:gd name="connsiteY1" fmla="*/ 6863359 h 6863359"/>
              <a:gd name="connsiteX2" fmla="*/ 0 w 5517210"/>
              <a:gd name="connsiteY2" fmla="*/ 3431680 h 6863359"/>
              <a:gd name="connsiteX3" fmla="*/ 1715841 w 5517210"/>
              <a:gd name="connsiteY3" fmla="*/ 0 h 6863359"/>
              <a:gd name="connsiteX4" fmla="*/ 5517210 w 5517210"/>
              <a:gd name="connsiteY4" fmla="*/ 0 h 6863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17210" h="6863359">
                <a:moveTo>
                  <a:pt x="5517210" y="6863359"/>
                </a:moveTo>
                <a:lnTo>
                  <a:pt x="1715841" y="6863359"/>
                </a:lnTo>
                <a:lnTo>
                  <a:pt x="0" y="3431680"/>
                </a:lnTo>
                <a:lnTo>
                  <a:pt x="1715841" y="0"/>
                </a:lnTo>
                <a:lnTo>
                  <a:pt x="5517210" y="0"/>
                </a:lnTo>
                <a:close/>
              </a:path>
            </a:pathLst>
          </a:custGeom>
          <a:gradFill flip="none" rotWithShape="0">
            <a:gsLst>
              <a:gs pos="0">
                <a:srgbClr val="00998D"/>
              </a:gs>
              <a:gs pos="100000">
                <a:srgbClr val="8DC63F">
                  <a:alpha val="8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en-US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839788" y="2773436"/>
            <a:ext cx="4248100" cy="1311128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[SECTION TITLE]</a:t>
            </a:r>
            <a:endParaRPr lang="en-US" b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8968554" y="5907645"/>
            <a:ext cx="1960559" cy="813837"/>
          </a:xfrm>
          <a:prstGeom prst="rect">
            <a:avLst/>
          </a:prstGeom>
        </p:spPr>
      </p:pic>
      <p:grpSp>
        <p:nvGrpSpPr>
          <p:cNvPr id="16" name="triple hexagon"/>
          <p:cNvGrpSpPr/>
          <p:nvPr userDrawn="1"/>
        </p:nvGrpSpPr>
        <p:grpSpPr>
          <a:xfrm>
            <a:off x="11480347" y="6309320"/>
            <a:ext cx="690481" cy="765608"/>
            <a:chOff x="1056924" y="664846"/>
            <a:chExt cx="2500100" cy="2772120"/>
          </a:xfrm>
        </p:grpSpPr>
        <p:sp>
          <p:nvSpPr>
            <p:cNvPr id="17" name="Hexagon 16"/>
            <p:cNvSpPr/>
            <p:nvPr/>
          </p:nvSpPr>
          <p:spPr>
            <a:xfrm rot="5400000">
              <a:off x="1565194" y="813202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5400000">
              <a:off x="2221821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5400000">
              <a:off x="908568" y="2101763"/>
              <a:ext cx="1483559" cy="1186847"/>
            </a:xfrm>
            <a:prstGeom prst="hexagon">
              <a:avLst/>
            </a:prstGeom>
            <a:noFill/>
            <a:ln w="12700">
              <a:solidFill>
                <a:srgbClr val="00998D">
                  <a:alpha val="5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Slide Number Placeholder 36"/>
          <p:cNvSpPr>
            <a:spLocks noGrp="1"/>
          </p:cNvSpPr>
          <p:nvPr>
            <p:ph type="sldNum" sz="quarter" idx="18"/>
          </p:nvPr>
        </p:nvSpPr>
        <p:spPr>
          <a:xfrm>
            <a:off x="11640616" y="6356351"/>
            <a:ext cx="365937" cy="303756"/>
          </a:xfrm>
        </p:spPr>
        <p:txBody>
          <a:bodyPr anchor="ctr"/>
          <a:lstStyle>
            <a:lvl1pPr algn="ctr">
              <a:defRPr sz="1100">
                <a:solidFill>
                  <a:schemeClr val="accent1"/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27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77041"/>
            <a:ext cx="10515600" cy="701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1844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2A6E6-357A-204A-8141-87424A815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3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711" r:id="rId5"/>
    <p:sldLayoutId id="2147483714" r:id="rId6"/>
    <p:sldLayoutId id="2147483715" r:id="rId7"/>
    <p:sldLayoutId id="2147483712" r:id="rId8"/>
    <p:sldLayoutId id="2147483678" r:id="rId9"/>
    <p:sldLayoutId id="2147483713" r:id="rId10"/>
    <p:sldLayoutId id="2147483716" r:id="rId11"/>
    <p:sldLayoutId id="2147483717" r:id="rId12"/>
    <p:sldLayoutId id="2147483693" r:id="rId13"/>
    <p:sldLayoutId id="2147483718" r:id="rId14"/>
    <p:sldLayoutId id="2147483694" r:id="rId15"/>
    <p:sldLayoutId id="2147483719" r:id="rId16"/>
    <p:sldLayoutId id="2147483695" r:id="rId17"/>
    <p:sldLayoutId id="2147483720" r:id="rId18"/>
    <p:sldLayoutId id="2147483696" r:id="rId19"/>
    <p:sldLayoutId id="2147483722" r:id="rId20"/>
    <p:sldLayoutId id="2147483698" r:id="rId21"/>
    <p:sldLayoutId id="2147483721" r:id="rId22"/>
    <p:sldLayoutId id="2147483724" r:id="rId23"/>
    <p:sldLayoutId id="2147483725" r:id="rId24"/>
    <p:sldLayoutId id="2147483723" r:id="rId25"/>
    <p:sldLayoutId id="2147483726" r:id="rId26"/>
    <p:sldLayoutId id="2147483701" r:id="rId27"/>
    <p:sldLayoutId id="2147483703" r:id="rId28"/>
    <p:sldLayoutId id="2147483705" r:id="rId29"/>
    <p:sldLayoutId id="2147483707" r:id="rId30"/>
    <p:sldLayoutId id="2147483727" r:id="rId3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Tx/>
        <a:buBlip>
          <a:blip r:embed="rId33"/>
        </a:buBlip>
        <a:defRPr sz="2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Tx/>
        <a:buBlip>
          <a:blip r:embed="rId33"/>
        </a:buBlip>
        <a:defRPr sz="24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Tx/>
        <a:buBlip>
          <a:blip r:embed="rId33"/>
        </a:buBlip>
        <a:defRPr sz="20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Tx/>
        <a:buBlip>
          <a:blip r:embed="rId33"/>
        </a:buBlip>
        <a:defRPr sz="1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Tx/>
        <a:buBlip>
          <a:blip r:embed="rId33"/>
        </a:buBlip>
        <a:defRPr sz="1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userDrawn="1">
          <p15:clr>
            <a:srgbClr val="F26B43"/>
          </p15:clr>
        </p15:guide>
        <p15:guide id="2" userDrawn="1">
          <p15:clr>
            <a:srgbClr val="F26B43"/>
          </p15:clr>
        </p15:guide>
        <p15:guide id="3" pos="7680" userDrawn="1">
          <p15:clr>
            <a:srgbClr val="F26B43"/>
          </p15:clr>
        </p15:guide>
        <p15:guide id="4" orient="horz" pos="43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8341" y="1524000"/>
            <a:ext cx="6550267" cy="130011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Preparing for and Surviving a Canadian Audit</a:t>
            </a:r>
            <a:endParaRPr lang="en-US" b="1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018341" y="1143000"/>
            <a:ext cx="6550267" cy="313932"/>
          </a:xfrm>
        </p:spPr>
        <p:txBody>
          <a:bodyPr>
            <a:noAutofit/>
          </a:bodyPr>
          <a:lstStyle/>
          <a:p>
            <a:r>
              <a:rPr lang="en-US" sz="1800" b="1" i="1" dirty="0" smtClean="0"/>
              <a:t>ICPA Spring Conference (Orlando)</a:t>
            </a:r>
            <a:endParaRPr lang="en-US" sz="1800" b="1" i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5018341" y="3352800"/>
            <a:ext cx="3025775" cy="381000"/>
          </a:xfrm>
        </p:spPr>
        <p:txBody>
          <a:bodyPr>
            <a:normAutofit/>
          </a:bodyPr>
          <a:lstStyle/>
          <a:p>
            <a:r>
              <a:rPr lang="en-US" dirty="0" smtClean="0"/>
              <a:t>March 26, 2019</a:t>
            </a:r>
            <a:endParaRPr lang="en-US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Presented by:</a:t>
            </a:r>
          </a:p>
          <a:p>
            <a:r>
              <a:rPr lang="en-US" b="1" dirty="0" smtClean="0"/>
              <a:t>Darrel Pearson</a:t>
            </a:r>
          </a:p>
        </p:txBody>
      </p:sp>
    </p:spTree>
    <p:extLst>
      <p:ext uri="{BB962C8B-B14F-4D97-AF65-F5344CB8AC3E}">
        <p14:creationId xmlns:p14="http://schemas.microsoft.com/office/powerpoint/2010/main" val="38167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748B-7FAB-40FE-9DC7-ED5CA73C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Pre-Verification: Tips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If errors are found during a pre-verification review or during verification, explore whether a voluntary disclosure (VD) application is appropriate</a:t>
            </a:r>
          </a:p>
          <a:p>
            <a:r>
              <a:rPr lang="en-CA" smtClean="0"/>
              <a:t>If accepted by the CBSA, a VD results in the waiver of penalties and punitive interest rates normally assessed on corrections made after 90 days that the importer had reason to believe its declarations  were incorrect</a:t>
            </a:r>
          </a:p>
          <a:p>
            <a:r>
              <a:rPr lang="en-CA" b="1" smtClean="0"/>
              <a:t>NOTE</a:t>
            </a:r>
            <a:r>
              <a:rPr lang="en-CA" smtClean="0"/>
              <a:t>: The CBSA will not grant a VD for errors discovered after the CBSA has initiated a verification for the same trade program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969-B680-465F-B2D2-DF254D72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Verification Initiation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2A610-4908-40B4-8AEC-B3C310E111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The initiation letter specifies the trade program of the verification and information to be verified by the CBSA:</a:t>
            </a:r>
          </a:p>
          <a:p>
            <a:pPr lvl="1"/>
            <a:r>
              <a:rPr lang="en-CA" b="1" smtClean="0"/>
              <a:t>Classification</a:t>
            </a:r>
            <a:r>
              <a:rPr lang="en-CA" smtClean="0"/>
              <a:t>: Document packages for sampled entries, including information to permit the officer to classify the goods</a:t>
            </a:r>
          </a:p>
          <a:p>
            <a:pPr lvl="1"/>
            <a:r>
              <a:rPr lang="en-CA" b="1" smtClean="0"/>
              <a:t>Origin</a:t>
            </a:r>
            <a:r>
              <a:rPr lang="en-CA" smtClean="0"/>
              <a:t>: NAFTA questionnaire issued to the NAFTA exporter regarding goods imported during a particular time frame (as known as the verification period)</a:t>
            </a:r>
          </a:p>
          <a:p>
            <a:pPr lvl="1"/>
            <a:r>
              <a:rPr lang="en-CA" b="1" smtClean="0"/>
              <a:t>Value</a:t>
            </a:r>
            <a:r>
              <a:rPr lang="en-CA" smtClean="0"/>
              <a:t>: Valuation questionnaire regarding imports of goods during the verification period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9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969-B680-465F-B2D2-DF254D72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Verification Initiation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2A610-4908-40B4-8AEC-B3C310E111C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The initiation letter also sets the deadline for a response and identifies the CBSA officer conducting the verification</a:t>
            </a:r>
          </a:p>
          <a:p>
            <a:r>
              <a:rPr lang="en-CA" smtClean="0"/>
              <a:t>Best practice is to contact the officer and confirm receipt of the verification letter</a:t>
            </a:r>
          </a:p>
          <a:p>
            <a:r>
              <a:rPr lang="en-CA" smtClean="0"/>
              <a:t>Determine whether an extension is necessary to file the questionnaire response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489C-4EB4-4CB2-ACD0-E0A9CEC4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Questionnaire Responses: Origin and Value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51A84-3636-4602-B8B1-CE527556E0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CBSA uses template questionnaires for audits</a:t>
            </a:r>
          </a:p>
          <a:p>
            <a:r>
              <a:rPr lang="en-CA" dirty="0" smtClean="0"/>
              <a:t>Careful responses to these questionnaires is critical:</a:t>
            </a:r>
          </a:p>
          <a:p>
            <a:pPr lvl="1"/>
            <a:r>
              <a:rPr lang="en-CA" dirty="0" smtClean="0"/>
              <a:t>Officers rely on these responses to conclude whether the importer correctly declared the origin or value of imported goods</a:t>
            </a:r>
          </a:p>
          <a:p>
            <a:pPr lvl="1"/>
            <a:r>
              <a:rPr lang="en-CA" dirty="0" smtClean="0"/>
              <a:t>Vague or incomplete responses can result in an extended back and forth with the officer to clarify misunderstandings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4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489C-4EB4-4CB2-ACD0-E0A9CEC4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Questionnaire Responses: Discovery of Errors 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51A84-3636-4602-B8B1-CE527556E0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smtClean="0"/>
              <a:t>When responding to the audit letter, the importer or exporter may discover errors in entry declarations or certificates of origin</a:t>
            </a:r>
          </a:p>
          <a:p>
            <a:r>
              <a:rPr lang="en-CA" smtClean="0"/>
              <a:t>What to do?</a:t>
            </a: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2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489C-4EB4-4CB2-ACD0-E0A9CEC4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Questionnaire Responses: Discovery of Errors 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51A84-3636-4602-B8B1-CE527556E0A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mtClean="0"/>
              <a:t>The importer may file corrections at any time during a verification</a:t>
            </a:r>
          </a:p>
          <a:p>
            <a:r>
              <a:rPr lang="en-CA" smtClean="0"/>
              <a:t>However, corrections should only be filed if errors relate to a different trade program than the verification (i.e. discovery of a classification error in preparation for a valuation audit)</a:t>
            </a:r>
          </a:p>
          <a:p>
            <a:pPr lvl="1"/>
            <a:r>
              <a:rPr lang="en-CA" smtClean="0"/>
              <a:t>As noted – a VD may be possible for a different errors in a trade program than the audit</a:t>
            </a:r>
          </a:p>
          <a:p>
            <a:pPr lvl="1"/>
            <a:r>
              <a:rPr lang="en-CA" smtClean="0"/>
              <a:t>Notify the CBSA of any corrections filed to avoid misunderstandings</a:t>
            </a:r>
          </a:p>
          <a:p>
            <a:r>
              <a:rPr lang="en-CA" smtClean="0"/>
              <a:t>If the errors relate to the trade program that is the subject of the verification, wait for the verification to run its course</a:t>
            </a:r>
          </a:p>
          <a:p>
            <a:endParaRPr lang="en-CA" smtClean="0"/>
          </a:p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2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16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56C82-534F-4047-BFD4-5BB3A3E05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Clarifications &amp; Site Visits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AE9A-3A4A-4A0B-BD24-F035C7E08B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At this stage, the officer reviews the questionnaire responses and/or document packages and issues follow-up questions, usually by email</a:t>
            </a:r>
          </a:p>
          <a:p>
            <a:pPr lvl="1"/>
            <a:r>
              <a:rPr lang="en-CA" dirty="0" smtClean="0"/>
              <a:t>Keep a log of all communications with the officer, including additional questions and document requests</a:t>
            </a:r>
          </a:p>
          <a:p>
            <a:r>
              <a:rPr lang="en-CA" dirty="0" smtClean="0"/>
              <a:t>This is the soft middle of a verification – there are no deadlines – it can go on for months, and in some cases for years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356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17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56C82-534F-4047-BFD4-5BB3A3E05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Clarifications &amp; Site Visits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AE9A-3A4A-4A0B-BD24-F035C7E08B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Lengthy audits are caused by a number of factors: </a:t>
            </a:r>
          </a:p>
          <a:p>
            <a:pPr lvl="1"/>
            <a:r>
              <a:rPr lang="en-CA" smtClean="0"/>
              <a:t>Incomplete or vague responses resulting in additional requests for information and documents</a:t>
            </a:r>
          </a:p>
          <a:p>
            <a:pPr lvl="1"/>
            <a:r>
              <a:rPr lang="en-CA" smtClean="0"/>
              <a:t>Importer missing deadlines to provide information requested by the CBSA</a:t>
            </a:r>
          </a:p>
          <a:p>
            <a:pPr lvl="1"/>
            <a:r>
              <a:rPr lang="en-CA" smtClean="0"/>
              <a:t>Complexity of legal issues</a:t>
            </a:r>
          </a:p>
          <a:p>
            <a:pPr lvl="1"/>
            <a:r>
              <a:rPr lang="en-CA" smtClean="0"/>
              <a:t>Others…</a:t>
            </a:r>
          </a:p>
          <a:p>
            <a:pPr lvl="1"/>
            <a:endParaRPr lang="en-CA" smtClean="0"/>
          </a:p>
          <a:p>
            <a:pPr lvl="1"/>
            <a:endParaRPr lang="en-CA" smtClean="0"/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753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18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856C82-534F-4047-BFD4-5BB3A3E05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Clarifications &amp; Site Visits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AE9A-3A4A-4A0B-BD24-F035C7E08B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CA" smtClean="0"/>
              <a:t>Although less common, the CBSA may also arrange a site visit to verify the information collected during the verification</a:t>
            </a:r>
          </a:p>
          <a:p>
            <a:r>
              <a:rPr lang="en-CA" smtClean="0"/>
              <a:t>Importers who maintain their books and records outside of Canada are on the hook for CBSA travel and accommodation during an onsite verification</a:t>
            </a:r>
          </a:p>
          <a:p>
            <a:pPr lvl="1"/>
            <a:r>
              <a:rPr lang="en-CA" smtClean="0"/>
              <a:t>In theses cases, the obligation to pay is set out in the Agreement to Maintain Records Outside of Canada between the importer and the CBSA</a:t>
            </a:r>
          </a:p>
          <a:p>
            <a:r>
              <a:rPr lang="en-CA" smtClean="0"/>
              <a:t>Site visits are an excellent opportunity to convince an officer that importer’s declarations are correct (or how the declarations should be corrected)</a:t>
            </a:r>
          </a:p>
          <a:p>
            <a:endParaRPr lang="en-CA" smtClean="0"/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059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F72A-47DD-45EF-9068-475306B6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Interim Report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19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7C46D-2925-4923-BFC5-52510B9822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The interim report is the preview of the CBSA’s verification conclusions if the CBSA is of the view that the exporter made errors</a:t>
            </a:r>
          </a:p>
          <a:p>
            <a:r>
              <a:rPr lang="en-CA" smtClean="0"/>
              <a:t>No problems in the audit = no interim report</a:t>
            </a:r>
          </a:p>
          <a:p>
            <a:r>
              <a:rPr lang="en-CA" b="1" smtClean="0"/>
              <a:t>Note</a:t>
            </a:r>
            <a:r>
              <a:rPr lang="en-CA" smtClean="0"/>
              <a:t>: CBSA policy is that an interim report does not trigger the importer’s duty to correct entries </a:t>
            </a:r>
          </a:p>
          <a:p>
            <a:pPr lvl="2"/>
            <a:r>
              <a:rPr lang="en-CA" smtClean="0"/>
              <a:t>In customs speak: the interim report does not give the importer reason to believe that a declaration of classification, origin or value is incorrect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567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57D38-6D1C-4764-A31E-A0E8498C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Preparing for and Surviving a Canadian Audit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1267152" y="1595255"/>
            <a:ext cx="9669053" cy="4722995"/>
            <a:chOff x="1726164" y="1525405"/>
            <a:chExt cx="8476289" cy="4163310"/>
          </a:xfrm>
        </p:grpSpPr>
        <p:sp>
          <p:nvSpPr>
            <p:cNvPr id="5" name="Freeform 4"/>
            <p:cNvSpPr/>
            <p:nvPr/>
          </p:nvSpPr>
          <p:spPr>
            <a:xfrm>
              <a:off x="3530816" y="2021621"/>
              <a:ext cx="384883" cy="91440"/>
            </a:xfrm>
            <a:custGeom>
              <a:avLst/>
              <a:gdLst>
                <a:gd name="connsiteX0" fmla="*/ 0 w 384883"/>
                <a:gd name="connsiteY0" fmla="*/ 45720 h 91440"/>
                <a:gd name="connsiteX1" fmla="*/ 384883 w 3848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883" h="91440">
                  <a:moveTo>
                    <a:pt x="0" y="45720"/>
                  </a:moveTo>
                  <a:lnTo>
                    <a:pt x="384883" y="45720"/>
                  </a:lnTo>
                </a:path>
              </a:pathLst>
            </a:custGeom>
            <a:noFill/>
            <a:ln w="12700">
              <a:solidFill>
                <a:schemeClr val="accent5">
                  <a:hueOff val="0"/>
                  <a:satOff val="0"/>
                  <a:lumOff val="0"/>
                </a:schemeClr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4754" tIns="43642" rIns="194755" bIns="4364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  <p:sp>
          <p:nvSpPr>
            <p:cNvPr id="7" name="Freeform 6"/>
            <p:cNvSpPr/>
            <p:nvPr/>
          </p:nvSpPr>
          <p:spPr>
            <a:xfrm>
              <a:off x="1726164" y="1525405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BD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Pre-verification</a:t>
              </a:r>
            </a:p>
          </p:txBody>
        </p:sp>
        <p:sp>
          <p:nvSpPr>
            <p:cNvPr id="8" name="Freeform 7"/>
            <p:cNvSpPr/>
            <p:nvPr/>
          </p:nvSpPr>
          <p:spPr>
            <a:xfrm>
              <a:off x="5752751" y="2021621"/>
              <a:ext cx="384883" cy="91440"/>
            </a:xfrm>
            <a:custGeom>
              <a:avLst/>
              <a:gdLst>
                <a:gd name="connsiteX0" fmla="*/ 0 w 384883"/>
                <a:gd name="connsiteY0" fmla="*/ 45720 h 91440"/>
                <a:gd name="connsiteX1" fmla="*/ 384883 w 3848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883" h="91440">
                  <a:moveTo>
                    <a:pt x="0" y="45720"/>
                  </a:moveTo>
                  <a:lnTo>
                    <a:pt x="384883" y="45720"/>
                  </a:lnTo>
                </a:path>
              </a:pathLst>
            </a:custGeom>
            <a:noFill/>
            <a:ln w="12700">
              <a:solidFill>
                <a:srgbClr val="57B7D1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4755" tIns="43642" rIns="194754" bIns="4364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3948099" y="1525405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966351"/>
                <a:satOff val="3628"/>
                <a:lumOff val="-2941"/>
                <a:alphaOff val="0"/>
              </a:schemeClr>
            </a:fillRef>
            <a:effectRef idx="0">
              <a:schemeClr val="accent5">
                <a:hueOff val="966351"/>
                <a:satOff val="3628"/>
                <a:lumOff val="-29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Verification initiation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7974687" y="2021621"/>
              <a:ext cx="384883" cy="91440"/>
            </a:xfrm>
            <a:custGeom>
              <a:avLst/>
              <a:gdLst>
                <a:gd name="connsiteX0" fmla="*/ 0 w 384883"/>
                <a:gd name="connsiteY0" fmla="*/ 45720 h 91440"/>
                <a:gd name="connsiteX1" fmla="*/ 384883 w 3848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883" h="91440">
                  <a:moveTo>
                    <a:pt x="0" y="45720"/>
                  </a:moveTo>
                  <a:lnTo>
                    <a:pt x="384883" y="45720"/>
                  </a:lnTo>
                </a:path>
              </a:pathLst>
            </a:custGeom>
            <a:noFill/>
            <a:ln w="12700">
              <a:solidFill>
                <a:srgbClr val="53CCC5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4754" tIns="43642" rIns="194755" bIns="4364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6170035" y="1525405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3CCC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1932702"/>
                <a:satOff val="7256"/>
                <a:lumOff val="-588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Questionnaire Responses</a:t>
              </a:r>
            </a:p>
          </p:txBody>
        </p:sp>
        <p:sp>
          <p:nvSpPr>
            <p:cNvPr id="12" name="Freeform 11"/>
            <p:cNvSpPr/>
            <p:nvPr/>
          </p:nvSpPr>
          <p:spPr>
            <a:xfrm>
              <a:off x="2629390" y="2607476"/>
              <a:ext cx="6665806" cy="384883"/>
            </a:xfrm>
            <a:custGeom>
              <a:avLst/>
              <a:gdLst>
                <a:gd name="connsiteX0" fmla="*/ 6665806 w 6665806"/>
                <a:gd name="connsiteY0" fmla="*/ 0 h 384883"/>
                <a:gd name="connsiteX1" fmla="*/ 6665806 w 6665806"/>
                <a:gd name="connsiteY1" fmla="*/ 209541 h 384883"/>
                <a:gd name="connsiteX2" fmla="*/ 0 w 6665806"/>
                <a:gd name="connsiteY2" fmla="*/ 209541 h 384883"/>
                <a:gd name="connsiteX3" fmla="*/ 0 w 6665806"/>
                <a:gd name="connsiteY3" fmla="*/ 384883 h 384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65806" h="384883">
                  <a:moveTo>
                    <a:pt x="6665806" y="0"/>
                  </a:moveTo>
                  <a:lnTo>
                    <a:pt x="6665806" y="209541"/>
                  </a:lnTo>
                  <a:lnTo>
                    <a:pt x="0" y="209541"/>
                  </a:lnTo>
                  <a:lnTo>
                    <a:pt x="0" y="384883"/>
                  </a:lnTo>
                </a:path>
              </a:pathLst>
            </a:custGeom>
            <a:noFill/>
            <a:ln w="12700">
              <a:solidFill>
                <a:srgbClr val="4FC7A0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8634" tIns="190365" rIns="3178635" bIns="190364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8391970" y="1525405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2899053"/>
                <a:satOff val="10884"/>
                <a:lumOff val="-8824"/>
                <a:alphaOff val="0"/>
              </a:schemeClr>
            </a:fillRef>
            <a:effectRef idx="0">
              <a:schemeClr val="accent5">
                <a:hueOff val="2899053"/>
                <a:satOff val="10884"/>
                <a:lumOff val="-88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Clarifications &amp; Site Visits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530816" y="3520975"/>
              <a:ext cx="384883" cy="91440"/>
            </a:xfrm>
            <a:custGeom>
              <a:avLst/>
              <a:gdLst>
                <a:gd name="connsiteX0" fmla="*/ 0 w 384883"/>
                <a:gd name="connsiteY0" fmla="*/ 45720 h 91440"/>
                <a:gd name="connsiteX1" fmla="*/ 384883 w 3848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883" h="91440">
                  <a:moveTo>
                    <a:pt x="0" y="45720"/>
                  </a:moveTo>
                  <a:lnTo>
                    <a:pt x="384883" y="45720"/>
                  </a:lnTo>
                </a:path>
              </a:pathLst>
            </a:custGeom>
            <a:noFill/>
            <a:ln w="12700">
              <a:solidFill>
                <a:srgbClr val="4CC27B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4754" tIns="43643" rIns="194755" bIns="43643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726164" y="3024760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C27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3865405"/>
                <a:satOff val="14513"/>
                <a:lumOff val="-1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Interim Report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5752751" y="3520975"/>
              <a:ext cx="384883" cy="91440"/>
            </a:xfrm>
            <a:custGeom>
              <a:avLst/>
              <a:gdLst>
                <a:gd name="connsiteX0" fmla="*/ 0 w 384883"/>
                <a:gd name="connsiteY0" fmla="*/ 45720 h 91440"/>
                <a:gd name="connsiteX1" fmla="*/ 384883 w 3848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883" h="91440">
                  <a:moveTo>
                    <a:pt x="0" y="45720"/>
                  </a:moveTo>
                  <a:lnTo>
                    <a:pt x="384883" y="45720"/>
                  </a:lnTo>
                </a:path>
              </a:pathLst>
            </a:custGeom>
            <a:noFill/>
            <a:ln w="12700">
              <a:solidFill>
                <a:srgbClr val="48BD58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4755" tIns="43643" rIns="194754" bIns="43643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948099" y="3024760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8BD5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4831756"/>
                <a:satOff val="18141"/>
                <a:lumOff val="-1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Final Report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7984811" y="5101060"/>
              <a:ext cx="384883" cy="91440"/>
            </a:xfrm>
            <a:custGeom>
              <a:avLst/>
              <a:gdLst>
                <a:gd name="connsiteX0" fmla="*/ 0 w 384883"/>
                <a:gd name="connsiteY0" fmla="*/ 45720 h 91440"/>
                <a:gd name="connsiteX1" fmla="*/ 384883 w 3848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883" h="91440">
                  <a:moveTo>
                    <a:pt x="0" y="45720"/>
                  </a:moveTo>
                  <a:lnTo>
                    <a:pt x="384883" y="45720"/>
                  </a:lnTo>
                </a:path>
              </a:pathLst>
            </a:custGeom>
            <a:noFill/>
            <a:ln w="12700">
              <a:solidFill>
                <a:srgbClr val="70AD47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4754" tIns="43643" rIns="194755" bIns="43643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6170035" y="3024760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5798107"/>
                <a:satOff val="21769"/>
                <a:lumOff val="-176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Corrections</a:t>
              </a:r>
            </a:p>
          </p:txBody>
        </p:sp>
        <p:sp>
          <p:nvSpPr>
            <p:cNvPr id="20" name="Freeform 19"/>
            <p:cNvSpPr/>
            <p:nvPr/>
          </p:nvSpPr>
          <p:spPr>
            <a:xfrm>
              <a:off x="8391970" y="3024760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6764458"/>
                <a:satOff val="25397"/>
                <a:lumOff val="-20589"/>
                <a:alphaOff val="0"/>
              </a:schemeClr>
            </a:fillRef>
            <a:effectRef idx="0">
              <a:schemeClr val="accent5">
                <a:hueOff val="6764458"/>
                <a:satOff val="25397"/>
                <a:lumOff val="-2058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/>
                <a:t>Appeals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6177453" y="4604845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5798107"/>
                <a:satOff val="21769"/>
                <a:lumOff val="-176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kern="1200" dirty="0" smtClean="0"/>
                <a:t>Transaction Reorganization or Tariff Engineering</a:t>
              </a:r>
              <a:endParaRPr lang="en-CA" kern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8396002" y="4604845"/>
              <a:ext cx="1806451" cy="1083870"/>
            </a:xfrm>
            <a:custGeom>
              <a:avLst/>
              <a:gdLst>
                <a:gd name="connsiteX0" fmla="*/ 0 w 1806451"/>
                <a:gd name="connsiteY0" fmla="*/ 0 h 1083870"/>
                <a:gd name="connsiteX1" fmla="*/ 1806451 w 1806451"/>
                <a:gd name="connsiteY1" fmla="*/ 0 h 1083870"/>
                <a:gd name="connsiteX2" fmla="*/ 1806451 w 1806451"/>
                <a:gd name="connsiteY2" fmla="*/ 1083870 h 1083870"/>
                <a:gd name="connsiteX3" fmla="*/ 0 w 1806451"/>
                <a:gd name="connsiteY3" fmla="*/ 1083870 h 1083870"/>
                <a:gd name="connsiteX4" fmla="*/ 0 w 1806451"/>
                <a:gd name="connsiteY4" fmla="*/ 0 h 108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6451" h="1083870">
                  <a:moveTo>
                    <a:pt x="0" y="0"/>
                  </a:moveTo>
                  <a:lnTo>
                    <a:pt x="1806451" y="0"/>
                  </a:lnTo>
                  <a:lnTo>
                    <a:pt x="1806451" y="1083870"/>
                  </a:lnTo>
                  <a:lnTo>
                    <a:pt x="0" y="10838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AD4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5798107"/>
                <a:satOff val="21769"/>
                <a:lumOff val="-176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0" rIns="142240" bIns="14224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000" kern="1200" dirty="0" smtClean="0"/>
                <a:t>Ruling</a:t>
              </a:r>
              <a:endParaRPr lang="en-CA" sz="2000" kern="1200" dirty="0"/>
            </a:p>
          </p:txBody>
        </p:sp>
        <p:sp>
          <p:nvSpPr>
            <p:cNvPr id="23" name="Freeform 22"/>
            <p:cNvSpPr/>
            <p:nvPr/>
          </p:nvSpPr>
          <p:spPr>
            <a:xfrm rot="5400000" flipV="1">
              <a:off x="6850136" y="4285648"/>
              <a:ext cx="461083" cy="145147"/>
            </a:xfrm>
            <a:custGeom>
              <a:avLst/>
              <a:gdLst>
                <a:gd name="connsiteX0" fmla="*/ 0 w 384883"/>
                <a:gd name="connsiteY0" fmla="*/ 45720 h 91440"/>
                <a:gd name="connsiteX1" fmla="*/ 384883 w 384883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84883" h="91440">
                  <a:moveTo>
                    <a:pt x="0" y="45720"/>
                  </a:moveTo>
                  <a:lnTo>
                    <a:pt x="384883" y="45720"/>
                  </a:lnTo>
                </a:path>
              </a:pathLst>
            </a:custGeom>
            <a:noFill/>
            <a:ln w="12700">
              <a:solidFill>
                <a:srgbClr val="70AD47"/>
              </a:solidFill>
              <a:tailEnd type="arrow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4754" tIns="43643" rIns="194755" bIns="43643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CA" sz="5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4889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F72A-47DD-45EF-9068-475306B6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Interim Report: Timeline and Content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20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7C46D-2925-4923-BFC5-52510B9822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Importers/exporters are given 30 days to respond to the Interim Report</a:t>
            </a:r>
          </a:p>
          <a:p>
            <a:pPr lvl="1"/>
            <a:r>
              <a:rPr lang="en-CA" smtClean="0"/>
              <a:t>The 30 day period may be extended by the CBSA</a:t>
            </a:r>
          </a:p>
          <a:p>
            <a:pPr lvl="1"/>
            <a:r>
              <a:rPr lang="en-CA" smtClean="0"/>
              <a:t>The importer/exporter can provide additional facts to support their declarations (or view as to who their declarations should be corrected)</a:t>
            </a:r>
          </a:p>
          <a:p>
            <a:endParaRPr lang="en-CA" smtClean="0"/>
          </a:p>
          <a:p>
            <a:pPr lvl="1"/>
            <a:endParaRPr lang="en-CA" smtClean="0"/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456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F72A-47DD-45EF-9068-475306B6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Interim Report: Challenges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21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7C46D-2925-4923-BFC5-52510B9822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Interim Report content often provides the importer with notice it is facing serious liability unless it can convince the CBSA otherwise</a:t>
            </a:r>
          </a:p>
          <a:p>
            <a:r>
              <a:rPr lang="en-CA" dirty="0" smtClean="0"/>
              <a:t>Engaging legal counsel/ professional advisors at this stage can make a response to the Interim Report more challenging </a:t>
            </a:r>
          </a:p>
          <a:p>
            <a:pPr lvl="1"/>
            <a:r>
              <a:rPr lang="en-CA" dirty="0" smtClean="0"/>
              <a:t>The advisor is new to file and must get up to speed quickly</a:t>
            </a:r>
          </a:p>
          <a:p>
            <a:pPr lvl="1"/>
            <a:r>
              <a:rPr lang="en-CA" dirty="0" smtClean="0"/>
              <a:t>The Interim Report often only contains the CBSA’s conclusions, with little or no analysis  - it is difficult for the advisor to understand the Interim Report without discussing the matter with the CBSA officer </a:t>
            </a:r>
          </a:p>
          <a:p>
            <a:endParaRPr lang="en-CA" dirty="0" smtClean="0"/>
          </a:p>
          <a:p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888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DFE17-53DB-454B-A7CA-9E156631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Final Report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4368-BF7D-4568-806A-52C3D8DEEA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The final report sets out the CBSA’s audit conclusions for the verification period regarding the importer’s compliance with the audited trade program</a:t>
            </a:r>
          </a:p>
          <a:p>
            <a:r>
              <a:rPr lang="en-CA" smtClean="0"/>
              <a:t>As the CBSA reviews individual transactions in the verification, it may issue a re-determination for those, specific transactions in a Detailed Adjustment Statement (“DAS”)</a:t>
            </a:r>
          </a:p>
          <a:p>
            <a:r>
              <a:rPr lang="en-CA" smtClean="0"/>
              <a:t>The Final Report also directs the importer to correct entries in accordance with the conclusions of the final report</a:t>
            </a:r>
          </a:p>
          <a:p>
            <a:endParaRPr lang="en-CA" smtClean="0"/>
          </a:p>
          <a:p>
            <a:endParaRPr lang="en-CA" smtClean="0"/>
          </a:p>
          <a:p>
            <a:endParaRPr lang="en-CA" smtClean="0"/>
          </a:p>
          <a:p>
            <a:pPr lvl="1"/>
            <a:endParaRPr lang="en-CA" smtClean="0"/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3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DFE17-53DB-454B-A7CA-9E156631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Final Report – Reason to Believe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4368-BF7D-4568-806A-52C3D8DEEA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dirty="0" smtClean="0"/>
              <a:t>The importer has 90 days from the date of the final report to correct the errors for the reassessment period</a:t>
            </a:r>
          </a:p>
          <a:p>
            <a:r>
              <a:rPr lang="en-CA" dirty="0" smtClean="0"/>
              <a:t>In customs speak: The date of the final report triggers the importer’s “reason to believe” its declarations during the verification period were incorrect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903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DFE17-53DB-454B-A7CA-9E156631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Final Report – Reassessment Period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4368-BF7D-4568-806A-52C3D8DEEA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The CBSA has the power to require the importer to correct importations made within four years of the date of accounting to correct errors identified in a final report (</a:t>
            </a:r>
            <a:r>
              <a:rPr lang="en-CA" b="1" smtClean="0"/>
              <a:t>Reassessment period</a:t>
            </a:r>
            <a:r>
              <a:rPr lang="en-CA" smtClean="0"/>
              <a:t>)</a:t>
            </a:r>
          </a:p>
          <a:p>
            <a:r>
              <a:rPr lang="en-CA" smtClean="0"/>
              <a:t>The CBSA can select a shorter reassessment period if it chooses</a:t>
            </a:r>
          </a:p>
          <a:p>
            <a:r>
              <a:rPr lang="en-CA" smtClean="0"/>
              <a:t>Generally, the reassessment period selected by the CBSA is the verification period and forward up to the date of the final report</a:t>
            </a:r>
          </a:p>
          <a:p>
            <a:r>
              <a:rPr lang="en-CA" smtClean="0"/>
              <a:t>Depending on the nature of the errors and the importer’s conduct, the CBSA may shorten or lengthen the reassessment period</a:t>
            </a:r>
          </a:p>
          <a:p>
            <a:endParaRPr lang="en-CA" smtClean="0"/>
          </a:p>
          <a:p>
            <a:endParaRPr lang="en-CA" smtClean="0"/>
          </a:p>
          <a:p>
            <a:pPr lvl="1"/>
            <a:endParaRPr lang="en-CA" smtClean="0"/>
          </a:p>
          <a:p>
            <a:pPr lvl="1"/>
            <a:endParaRPr lang="en-CA" smtClean="0"/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9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DFE17-53DB-454B-A7CA-9E156631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Final Report – AMPS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4368-BF7D-4568-806A-52C3D8DEEA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The Final Report may also include an assessment of administrative monetary penalties or AMPS</a:t>
            </a:r>
          </a:p>
          <a:p>
            <a:r>
              <a:rPr lang="en-CA" smtClean="0"/>
              <a:t>AMPS can be assessed for any contravention of the Customs Act, including misclassifying goods, undervaluation, or erroneous claims of origin, or failing to provide “sufficient information” to support a declarations</a:t>
            </a:r>
          </a:p>
          <a:p>
            <a:r>
              <a:rPr lang="en-CA" smtClean="0"/>
              <a:t>Payment of AMPs is due within 30 days of the assessment</a:t>
            </a:r>
          </a:p>
          <a:p>
            <a:endParaRPr lang="en-CA" smtClean="0"/>
          </a:p>
          <a:p>
            <a:endParaRPr lang="en-CA" smtClean="0"/>
          </a:p>
          <a:p>
            <a:pPr lvl="1"/>
            <a:endParaRPr lang="en-CA" smtClean="0"/>
          </a:p>
          <a:p>
            <a:pPr lvl="1"/>
            <a:endParaRPr lang="en-CA" smtClean="0"/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41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C49F-8AAA-4250-864F-FB5A4E00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Corrections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26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17CFC-DC07-4302-A134-E4A08F13E7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90 days is not a long period of time – do not wait for the last moment to prepare corrections required by a Final Report</a:t>
            </a:r>
          </a:p>
          <a:p>
            <a:r>
              <a:rPr lang="en-CA" dirty="0" smtClean="0"/>
              <a:t>Following a final report, the most important step is identifying the entries during the reassessment period that must be corrected:</a:t>
            </a:r>
          </a:p>
          <a:p>
            <a:pPr lvl="1"/>
            <a:r>
              <a:rPr lang="en-CA" b="1" dirty="0" smtClean="0"/>
              <a:t>Tariff classification</a:t>
            </a:r>
            <a:r>
              <a:rPr lang="en-CA" dirty="0" smtClean="0"/>
              <a:t>: The Final Report decision on tariff classification applies to imported goods that are the “same or similar” to the goods subject to the verification</a:t>
            </a:r>
          </a:p>
          <a:p>
            <a:pPr lvl="1"/>
            <a:r>
              <a:rPr lang="en-CA" b="1" dirty="0" smtClean="0"/>
              <a:t>Valuation</a:t>
            </a:r>
            <a:r>
              <a:rPr lang="en-CA" dirty="0" smtClean="0"/>
              <a:t>: The Final Report decision on valuation applies to all imported goods that suffer for the same valuations errors as the transactions in the Final Report</a:t>
            </a:r>
          </a:p>
          <a:p>
            <a:pPr lvl="1"/>
            <a:r>
              <a:rPr lang="en-CA" b="1" dirty="0" smtClean="0"/>
              <a:t>Other</a:t>
            </a:r>
            <a:r>
              <a:rPr lang="en-CA" dirty="0" smtClean="0"/>
              <a:t>:  Period of Verification (dependent on scope of certificate)</a:t>
            </a:r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701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C49F-8AAA-4250-864F-FB5A4E00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Corrections – Change in Practices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17CFC-DC07-4302-A134-E4A08F13E7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CA" smtClean="0"/>
              <a:t>An emerging issue in CBSA verifications relates to reason to believe and changes to the importer’s practices after the verification period</a:t>
            </a:r>
          </a:p>
          <a:p>
            <a:r>
              <a:rPr lang="en-CA" smtClean="0"/>
              <a:t>A Final Report gives the importer reason to believe it made erroneous declarations during the </a:t>
            </a:r>
            <a:r>
              <a:rPr lang="en-CA" b="1" smtClean="0"/>
              <a:t>verification period</a:t>
            </a:r>
            <a:r>
              <a:rPr lang="en-CA" smtClean="0"/>
              <a:t>, which is usually a calendar year or the importer’s fiscal year</a:t>
            </a:r>
          </a:p>
          <a:p>
            <a:pPr lvl="1"/>
            <a:r>
              <a:rPr lang="en-CA" smtClean="0"/>
              <a:t>The importer is therefore required to correct its past importations under the </a:t>
            </a:r>
            <a:r>
              <a:rPr lang="en-CA" i="1" smtClean="0"/>
              <a:t>Customs Act</a:t>
            </a:r>
          </a:p>
          <a:p>
            <a:r>
              <a:rPr lang="en-CA" smtClean="0"/>
              <a:t>The issue is how reason to believe flowing from a Final Report operates following the verification period and into the future</a:t>
            </a:r>
          </a:p>
          <a:p>
            <a:pPr lvl="1"/>
            <a:endParaRPr lang="en-CA" smtClean="0"/>
          </a:p>
          <a:p>
            <a:endParaRPr lang="en-CA" smtClean="0"/>
          </a:p>
          <a:p>
            <a:pPr lvl="1"/>
            <a:endParaRPr lang="en-CA" smtClean="0"/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85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C49F-8AAA-4250-864F-FB5A4E00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Corrections – Change in Practices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28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17CFC-DC07-4302-A134-E4A08F13E7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For valuation (and origin), reason to believe will continue after the verification period if there are no changes to commercial structure of the importations</a:t>
            </a:r>
          </a:p>
          <a:p>
            <a:r>
              <a:rPr lang="en-CA" dirty="0" smtClean="0"/>
              <a:t>If the importer changes the structure of the transactions/sources from new suppliers </a:t>
            </a:r>
            <a:r>
              <a:rPr lang="en-CA" b="1" dirty="0" smtClean="0"/>
              <a:t>after</a:t>
            </a:r>
            <a:r>
              <a:rPr lang="en-CA" dirty="0" smtClean="0"/>
              <a:t> the verification period such that the conclusions in the Final Report are no applicable, it should seek a ruling and file refund claims</a:t>
            </a:r>
          </a:p>
          <a:p>
            <a:r>
              <a:rPr lang="en-CA" dirty="0" smtClean="0"/>
              <a:t>Otherwise there is a risk that the CBSA may seek to apply the conclusions in the Final Report to the changed transactions, which may not be appropriate </a:t>
            </a:r>
          </a:p>
          <a:p>
            <a:endParaRPr lang="en-CA" dirty="0" smtClean="0"/>
          </a:p>
          <a:p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15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BC49F-8AAA-4250-864F-FB5A4E004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Corrections: Tips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29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17CFC-DC07-4302-A134-E4A08F13E7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CA" smtClean="0"/>
              <a:t>Be aware of potential administrative obstacles to filing corrections</a:t>
            </a:r>
          </a:p>
          <a:p>
            <a:pPr lvl="1"/>
            <a:r>
              <a:rPr lang="en-CA" smtClean="0"/>
              <a:t>Payments must be made in Canadian funds – for non-residents this can be problematic </a:t>
            </a:r>
          </a:p>
          <a:p>
            <a:pPr lvl="1"/>
            <a:r>
              <a:rPr lang="en-CA" smtClean="0"/>
              <a:t>Large numbers of entries may be corrected by a blanket B2 spreadsheet, but the importer must first obtain authorization from the CBSA – this is a recent policy change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772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748B-7FAB-40FE-9DC7-ED5CA73C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is a Verification?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Canada operates a customs self-assessment regime</a:t>
            </a:r>
          </a:p>
          <a:p>
            <a:r>
              <a:rPr lang="en-CA" dirty="0" smtClean="0"/>
              <a:t>Importers are required to: </a:t>
            </a:r>
          </a:p>
          <a:p>
            <a:pPr lvl="1"/>
            <a:r>
              <a:rPr lang="en-CA" b="1" dirty="0" smtClean="0"/>
              <a:t>Classify</a:t>
            </a:r>
            <a:r>
              <a:rPr lang="en-CA" dirty="0" smtClean="0"/>
              <a:t> imported goods according to the Harmonized System</a:t>
            </a:r>
          </a:p>
          <a:p>
            <a:pPr lvl="1"/>
            <a:r>
              <a:rPr lang="en-CA" dirty="0" smtClean="0"/>
              <a:t>Identify the </a:t>
            </a:r>
            <a:r>
              <a:rPr lang="en-CA" b="1" dirty="0" smtClean="0"/>
              <a:t>origin</a:t>
            </a:r>
            <a:r>
              <a:rPr lang="en-CA" dirty="0" smtClean="0"/>
              <a:t> of the goods, including whether the goods originate for preferential tariff treatment under a free trade agreement</a:t>
            </a:r>
          </a:p>
          <a:p>
            <a:pPr lvl="1"/>
            <a:r>
              <a:rPr lang="en-CA" dirty="0" smtClean="0"/>
              <a:t>Identify and apply the correct methodology to </a:t>
            </a:r>
            <a:r>
              <a:rPr lang="en-CA" b="1" dirty="0" smtClean="0"/>
              <a:t>value</a:t>
            </a:r>
            <a:r>
              <a:rPr lang="en-CA" dirty="0" smtClean="0"/>
              <a:t> the goods</a:t>
            </a:r>
          </a:p>
          <a:p>
            <a:pPr lvl="1"/>
            <a:r>
              <a:rPr lang="en-CA" dirty="0" smtClean="0"/>
              <a:t>Pay duties and taxes based on the above</a:t>
            </a:r>
          </a:p>
          <a:p>
            <a:r>
              <a:rPr lang="en-CA" dirty="0" smtClean="0"/>
              <a:t>A verification (or audit) is how the CBSA checks that an importer has complied with its obligations and has </a:t>
            </a:r>
            <a:r>
              <a:rPr lang="en-CA" i="1" dirty="0" smtClean="0"/>
              <a:t>correctly</a:t>
            </a:r>
            <a:r>
              <a:rPr lang="en-CA" dirty="0" smtClean="0"/>
              <a:t> declared the classification, origin and value for duty of goods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643B-DDF5-4FB6-BD07-6405AE41C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Appeals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30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0AB9F-028A-4668-84C6-DC79F2B25E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Note that an importer cannot appeal the finding in the Final Report itself</a:t>
            </a:r>
          </a:p>
          <a:p>
            <a:pPr lvl="1"/>
            <a:r>
              <a:rPr lang="en-CA" dirty="0" err="1" smtClean="0"/>
              <a:t>DASes</a:t>
            </a:r>
            <a:r>
              <a:rPr lang="en-CA" dirty="0" smtClean="0"/>
              <a:t> issued with the Final Report is issued must be appealed within 90 days of the DAS/Final Report</a:t>
            </a:r>
          </a:p>
          <a:p>
            <a:pPr lvl="1"/>
            <a:r>
              <a:rPr lang="en-CA" dirty="0" smtClean="0"/>
              <a:t>AMPS issued with the Final Report must be appealed within 90s days</a:t>
            </a:r>
          </a:p>
          <a:p>
            <a:pPr lvl="1"/>
            <a:r>
              <a:rPr lang="en-CA" dirty="0" smtClean="0"/>
              <a:t>Corrections filed on the basis of reason to believe cannot be appealed until the CBSA issues a “confirmation” DAS - once the “confirmation” DAS is filed, the importer has 90 days to appeal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30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643B-DDF5-4FB6-BD07-6405AE41C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Preparing and Surviving an Canadian Audit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31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0AB9F-028A-4668-84C6-DC79F2B25E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Audits can be overwhelming – a maelstrom that pulls people off their day to day responsibilities – and instructive on the need for internal audits</a:t>
            </a:r>
          </a:p>
          <a:p>
            <a:r>
              <a:rPr lang="en-CA" smtClean="0"/>
              <a:t>Be aware of your risk profile: CBSA audits frequently target consumer goods subject to duties (apparel, footwear, cosmetics, accessories) and related party transactions</a:t>
            </a:r>
          </a:p>
          <a:p>
            <a:r>
              <a:rPr lang="en-CA" smtClean="0"/>
              <a:t>Consider structuring transactions in a matter that is both compliant and minimizes duties paid, supported by proper documentation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058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643B-DDF5-4FB6-BD07-6405AE41C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Preparing and Surviving an Canadian Audit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32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0AB9F-028A-4668-84C6-DC79F2B25E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Engage Canadian Customs Lawyers to:</a:t>
            </a:r>
          </a:p>
          <a:p>
            <a:pPr lvl="1"/>
            <a:r>
              <a:rPr lang="en-CA" smtClean="0"/>
              <a:t>Properly document international transactions</a:t>
            </a:r>
          </a:p>
          <a:p>
            <a:pPr lvl="1"/>
            <a:r>
              <a:rPr lang="en-CA" smtClean="0"/>
              <a:t>Benefit from attorney-client privilege in the context of an audit</a:t>
            </a:r>
          </a:p>
          <a:p>
            <a:pPr lvl="1"/>
            <a:r>
              <a:rPr lang="en-CA" smtClean="0"/>
              <a:t>Provide legal analysis supporting compliance decisions</a:t>
            </a:r>
          </a:p>
          <a:p>
            <a:pPr lvl="1"/>
            <a:r>
              <a:rPr lang="en-CA" smtClean="0"/>
              <a:t>Protect substantive and procedural rights</a:t>
            </a:r>
          </a:p>
          <a:p>
            <a:pPr lvl="1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828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33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630943" y="3886200"/>
            <a:ext cx="4234556" cy="9565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CA" sz="1400" b="1" dirty="0" smtClean="0">
                <a:solidFill>
                  <a:schemeClr val="accent1"/>
                </a:solidFill>
              </a:rPr>
              <a:t>DARREL PEARSON</a:t>
            </a:r>
          </a:p>
          <a:p>
            <a:pPr>
              <a:lnSpc>
                <a:spcPct val="120000"/>
              </a:lnSpc>
            </a:pPr>
            <a:r>
              <a:rPr lang="en-CA" sz="1200" i="1" dirty="0" smtClean="0"/>
              <a:t>Senior Partner, Co-Head of International Trade</a:t>
            </a:r>
          </a:p>
          <a:p>
            <a:pPr>
              <a:lnSpc>
                <a:spcPct val="120000"/>
              </a:lnSpc>
            </a:pPr>
            <a:r>
              <a:rPr lang="en-CA" sz="1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pearsond@bennettjones.com</a:t>
            </a:r>
          </a:p>
          <a:p>
            <a:pPr>
              <a:lnSpc>
                <a:spcPct val="120000"/>
              </a:lnSpc>
            </a:pPr>
            <a:r>
              <a:rPr lang="en-CA" sz="12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416.777.4811</a:t>
            </a:r>
            <a:endParaRPr lang="en-CA" sz="1700" i="1" dirty="0"/>
          </a:p>
        </p:txBody>
      </p:sp>
    </p:spTree>
    <p:extLst>
      <p:ext uri="{BB962C8B-B14F-4D97-AF65-F5344CB8AC3E}">
        <p14:creationId xmlns:p14="http://schemas.microsoft.com/office/powerpoint/2010/main" val="21183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748B-7FAB-40FE-9DC7-ED5CA73C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Commencement of Audits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CBSA issues verification priorities at the beginning of each year, but these priorities are only a guide</a:t>
            </a:r>
          </a:p>
          <a:p>
            <a:r>
              <a:rPr lang="en-CA" dirty="0" smtClean="0"/>
              <a:t>The CBSA may initiate a verification in respect of any importer, good or </a:t>
            </a:r>
            <a:r>
              <a:rPr lang="en-CA" b="1" dirty="0" smtClean="0"/>
              <a:t>trade program </a:t>
            </a:r>
            <a:r>
              <a:rPr lang="en-CA" dirty="0" smtClean="0"/>
              <a:t>(origin, classification and value) at any time</a:t>
            </a:r>
          </a:p>
          <a:p>
            <a:r>
              <a:rPr lang="en-CA" dirty="0" smtClean="0"/>
              <a:t>A refund request can trigger an audit</a:t>
            </a:r>
          </a:p>
          <a:p>
            <a:r>
              <a:rPr lang="en-CA" dirty="0" smtClean="0"/>
              <a:t>Other verifications: ADD/CVD, Safeguard Surtaxes, Use of Duty Relief Programs (bonding, drawbacks, remissions)</a:t>
            </a:r>
          </a:p>
          <a:p>
            <a:r>
              <a:rPr lang="en-CA" dirty="0" smtClean="0"/>
              <a:t>Random Verifications: Risk, revenue, promotion of voluntary compliance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748B-7FAB-40FE-9DC7-ED5CA73C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CBSA 2019 Trade Verification Priorities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 txBox="1">
            <a:spLocks/>
          </p:cNvSpPr>
          <p:nvPr/>
        </p:nvSpPr>
        <p:spPr>
          <a:xfrm>
            <a:off x="723013" y="1524000"/>
            <a:ext cx="11237136" cy="4033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2400" b="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20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18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16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16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b="1" dirty="0" smtClean="0"/>
              <a:t>Tariff Classification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788794"/>
              </p:ext>
            </p:extLst>
          </p:nvPr>
        </p:nvGraphicFramePr>
        <p:xfrm>
          <a:off x="838200" y="2249098"/>
          <a:ext cx="10554891" cy="356616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3518297">
                  <a:extLst>
                    <a:ext uri="{9D8B030D-6E8A-4147-A177-3AD203B41FA5}">
                      <a16:colId xmlns:a16="http://schemas.microsoft.com/office/drawing/2014/main" val="1229821599"/>
                    </a:ext>
                  </a:extLst>
                </a:gridCol>
                <a:gridCol w="3518297">
                  <a:extLst>
                    <a:ext uri="{9D8B030D-6E8A-4147-A177-3AD203B41FA5}">
                      <a16:colId xmlns:a16="http://schemas.microsoft.com/office/drawing/2014/main" val="3316286985"/>
                    </a:ext>
                  </a:extLst>
                </a:gridCol>
                <a:gridCol w="3518297">
                  <a:extLst>
                    <a:ext uri="{9D8B030D-6E8A-4147-A177-3AD203B41FA5}">
                      <a16:colId xmlns:a16="http://schemas.microsoft.com/office/drawing/2014/main" val="35967099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Curling Irons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Furniture for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Non-Domestic Purposes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Seaweed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9366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Dextrins</a:t>
                      </a:r>
                      <a:r>
                        <a:rPr lang="en-US" dirty="0" smtClean="0"/>
                        <a:t> and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Other Modified Starches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Batteries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Footwear ($30</a:t>
                      </a:r>
                      <a:r>
                        <a:rPr lang="en-US" baseline="0" dirty="0" smtClean="0"/>
                        <a:t> or more per pair)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0849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Hair Extensions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Parts for Power Trains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Articles of Apparel and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Clothing Accessories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8496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Articles of Plastics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Vices and</a:t>
                      </a:r>
                      <a:r>
                        <a:rPr lang="en-US" baseline="0" dirty="0" smtClean="0"/>
                        <a:t> Clamps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Parts for Use with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Machinery of Chapter 84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8947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Tubes, Pipes and Hoses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Parts of Lamps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Pasta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84607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Hair Dryers and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Electric Smoothing Irons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Cell Phone Cases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Mountings,</a:t>
                      </a:r>
                      <a:r>
                        <a:rPr lang="en-US" baseline="0" dirty="0" smtClean="0"/>
                        <a:t> Fittings and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Similar Articles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2421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57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748B-7FAB-40FE-9DC7-ED5CA73C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CBSA 2019 Trade Verification Priorities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6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 txBox="1">
            <a:spLocks/>
          </p:cNvSpPr>
          <p:nvPr/>
        </p:nvSpPr>
        <p:spPr>
          <a:xfrm>
            <a:off x="723013" y="1524000"/>
            <a:ext cx="11237136" cy="4033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2400" b="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20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18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16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SzPct val="80000"/>
              <a:buFontTx/>
              <a:buBlip>
                <a:blip r:embed="rId3"/>
              </a:buBlip>
              <a:defRPr sz="1600" kern="1200">
                <a:solidFill>
                  <a:schemeClr val="tx2">
                    <a:lumMod val="90000"/>
                    <a:lumOff val="10000"/>
                  </a:schemeClr>
                </a:solidFill>
                <a:latin typeface="Verdana" charset="0"/>
                <a:ea typeface="Verdana" charset="0"/>
                <a:cs typeface="Verdana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b="1" dirty="0" smtClean="0"/>
              <a:t>Tariff Classification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506576"/>
              </p:ext>
            </p:extLst>
          </p:nvPr>
        </p:nvGraphicFramePr>
        <p:xfrm>
          <a:off x="838200" y="2255167"/>
          <a:ext cx="10554891" cy="357124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3518297">
                  <a:extLst>
                    <a:ext uri="{9D8B030D-6E8A-4147-A177-3AD203B41FA5}">
                      <a16:colId xmlns:a16="http://schemas.microsoft.com/office/drawing/2014/main" val="3130807324"/>
                    </a:ext>
                  </a:extLst>
                </a:gridCol>
                <a:gridCol w="3518297">
                  <a:extLst>
                    <a:ext uri="{9D8B030D-6E8A-4147-A177-3AD203B41FA5}">
                      <a16:colId xmlns:a16="http://schemas.microsoft.com/office/drawing/2014/main" val="2722691696"/>
                    </a:ext>
                  </a:extLst>
                </a:gridCol>
                <a:gridCol w="3518297">
                  <a:extLst>
                    <a:ext uri="{9D8B030D-6E8A-4147-A177-3AD203B41FA5}">
                      <a16:colId xmlns:a16="http://schemas.microsoft.com/office/drawing/2014/main" val="35944776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Olive Oil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Stone Blocks and Slabs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Nails and Similar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Articles of Iron or Steel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237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Castors with</a:t>
                      </a:r>
                      <a:r>
                        <a:rPr lang="en-US" baseline="0" dirty="0" smtClean="0"/>
                        <a:t> Mountings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of Base Metal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Pickled</a:t>
                      </a:r>
                      <a:r>
                        <a:rPr lang="en-US" baseline="0" dirty="0" smtClean="0"/>
                        <a:t> Vegetables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Mineral Waters and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Aerated Waters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4125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Gloves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Spent Fowl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Safety Headgear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600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Bags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Import Permit Numbers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Mountings</a:t>
                      </a:r>
                      <a:r>
                        <a:rPr lang="en-US" baseline="0" dirty="0" smtClean="0"/>
                        <a:t> and Fittings,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Suitable for Furniture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27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Air</a:t>
                      </a:r>
                      <a:r>
                        <a:rPr lang="en-US" baseline="0" dirty="0" smtClean="0"/>
                        <a:t> Heaters and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Hot Air Distributors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Flashlights and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Miners’ Safety Lamps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Stone Table and Counter Tops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9442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Disposable and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Protective Gloves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8400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90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CBSA 2019 Trade Verification Priorities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Valuation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Apparel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Footwear</a:t>
            </a:r>
          </a:p>
          <a:p>
            <a:pPr marL="0" indent="0">
              <a:buNone/>
            </a:pPr>
            <a:r>
              <a:rPr lang="en-US" b="1" dirty="0" smtClean="0"/>
              <a:t>Origin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T-shirts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Bedding </a:t>
            </a:r>
            <a:r>
              <a:rPr lang="en-US" smtClean="0"/>
              <a:t>and Drapery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748B-7FAB-40FE-9DC7-ED5CA73C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Pre-Verification: Communications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Before initiating a verification, CBSA officers may contact importers (by phone or letter) to confirm: </a:t>
            </a:r>
          </a:p>
          <a:p>
            <a:pPr lvl="1"/>
            <a:r>
              <a:rPr lang="en-CA" smtClean="0"/>
              <a:t>The contact person for the verification and address of the importer</a:t>
            </a:r>
          </a:p>
          <a:p>
            <a:pPr lvl="1"/>
            <a:r>
              <a:rPr lang="en-CA" smtClean="0"/>
              <a:t>The goods that will be subject to an origin or tariff classification verification</a:t>
            </a:r>
          </a:p>
          <a:p>
            <a:pPr lvl="1"/>
            <a:r>
              <a:rPr lang="en-CA" smtClean="0"/>
              <a:t>The fiscal period of the importer to select the an appropriate verification period - especially for value for duty verifications</a:t>
            </a:r>
          </a:p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7748B-7FAB-40FE-9DC7-ED5CA73CB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Pre-Verification: Tips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25042-4975-4BDF-BC9C-C588D65057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CA" smtClean="0"/>
              <a:t>Take advantage of pre-verification communications as they indicate the goods and/or trade program that will be verified:</a:t>
            </a:r>
          </a:p>
          <a:p>
            <a:pPr lvl="1"/>
            <a:r>
              <a:rPr lang="en-CA" smtClean="0"/>
              <a:t>Identity the internal resources needed to respond to the audit (compliance, tax, finance, legal, etc.)</a:t>
            </a:r>
          </a:p>
          <a:p>
            <a:pPr lvl="1"/>
            <a:r>
              <a:rPr lang="en-CA" smtClean="0"/>
              <a:t>Review entries and flag issues that may arise in the verification</a:t>
            </a:r>
          </a:p>
          <a:p>
            <a:pPr lvl="1"/>
            <a:r>
              <a:rPr lang="en-CA" smtClean="0"/>
              <a:t>Is all supporting documentation readily available? Are there any gaps?</a:t>
            </a:r>
          </a:p>
          <a:p>
            <a:pPr lvl="1"/>
            <a:r>
              <a:rPr lang="en-CA" smtClean="0"/>
              <a:t>Contact your broker and/or customs service provider to let them know a verification is coming</a:t>
            </a:r>
          </a:p>
          <a:p>
            <a:pPr lvl="1"/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E22A6E6-357A-204A-8141-87424A8157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2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Bennett Jones 2017">
      <a:dk1>
        <a:srgbClr val="000000"/>
      </a:dk1>
      <a:lt1>
        <a:srgbClr val="FFFFFF"/>
      </a:lt1>
      <a:dk2>
        <a:srgbClr val="1D2529"/>
      </a:dk2>
      <a:lt2>
        <a:srgbClr val="EAEAEA"/>
      </a:lt2>
      <a:accent1>
        <a:srgbClr val="2DAF88"/>
      </a:accent1>
      <a:accent2>
        <a:srgbClr val="99BE3C"/>
      </a:accent2>
      <a:accent3>
        <a:srgbClr val="D17C2C"/>
      </a:accent3>
      <a:accent4>
        <a:srgbClr val="0076BB"/>
      </a:accent4>
      <a:accent5>
        <a:srgbClr val="D7DF23"/>
      </a:accent5>
      <a:accent6>
        <a:srgbClr val="00998D"/>
      </a:accent6>
      <a:hlink>
        <a:srgbClr val="00998D"/>
      </a:hlink>
      <a:folHlink>
        <a:srgbClr val="25414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Yu Gothic Light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DengXian Light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Yu Gothic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DengXia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Yu Gothic Light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DengXian Light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Yu Gothic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DengXia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BJ Template</Template>
  <TotalTime>371</TotalTime>
  <Words>2241</Words>
  <Application>Microsoft Office PowerPoint</Application>
  <PresentationFormat>Widescreen</PresentationFormat>
  <Paragraphs>278</Paragraphs>
  <Slides>33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Verdana</vt:lpstr>
      <vt:lpstr>Custom Design</vt:lpstr>
      <vt:lpstr>Preparing for and Surviving a Canadian Audit</vt:lpstr>
      <vt:lpstr>Preparing for and Surviving a Canadian Audit</vt:lpstr>
      <vt:lpstr>What is a Verification?</vt:lpstr>
      <vt:lpstr>Commencement of Audits</vt:lpstr>
      <vt:lpstr>CBSA 2019 Trade Verification Priorities</vt:lpstr>
      <vt:lpstr>CBSA 2019 Trade Verification Priorities</vt:lpstr>
      <vt:lpstr>CBSA 2019 Trade Verification Priorities</vt:lpstr>
      <vt:lpstr>Pre-Verification: Communications</vt:lpstr>
      <vt:lpstr>Pre-Verification: Tips</vt:lpstr>
      <vt:lpstr>Pre-Verification: Tips</vt:lpstr>
      <vt:lpstr>Verification Initiation</vt:lpstr>
      <vt:lpstr>Verification Initiation</vt:lpstr>
      <vt:lpstr>Questionnaire Responses: Origin and Value</vt:lpstr>
      <vt:lpstr>Questionnaire Responses: Discovery of Errors </vt:lpstr>
      <vt:lpstr>Questionnaire Responses: Discovery of Errors </vt:lpstr>
      <vt:lpstr>Clarifications &amp; Site Visits</vt:lpstr>
      <vt:lpstr>Clarifications &amp; Site Visits</vt:lpstr>
      <vt:lpstr>Clarifications &amp; Site Visits</vt:lpstr>
      <vt:lpstr>Interim Report</vt:lpstr>
      <vt:lpstr>Interim Report: Timeline and Content</vt:lpstr>
      <vt:lpstr>Interim Report: Challenges</vt:lpstr>
      <vt:lpstr>Final Report</vt:lpstr>
      <vt:lpstr>Final Report – Reason to Believe</vt:lpstr>
      <vt:lpstr>Final Report – Reassessment Period</vt:lpstr>
      <vt:lpstr>Final Report – AMPS</vt:lpstr>
      <vt:lpstr>Corrections</vt:lpstr>
      <vt:lpstr>Corrections – Change in Practices</vt:lpstr>
      <vt:lpstr>Corrections – Change in Practices</vt:lpstr>
      <vt:lpstr>Corrections: Tips</vt:lpstr>
      <vt:lpstr>Appeals</vt:lpstr>
      <vt:lpstr>Preparing and Surviving an Canadian Audit</vt:lpstr>
      <vt:lpstr>Preparing and Surviving an Canadian Audit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and Surviving a Canadian Audit</dc:title>
  <dc:subject/>
  <dc:creator>George Reid</dc:creator>
  <cp:keywords/>
  <dc:description/>
  <cp:lastModifiedBy>Cheryl Woodin</cp:lastModifiedBy>
  <cp:revision>16</cp:revision>
  <cp:lastPrinted>2019-02-26T20:20:11Z</cp:lastPrinted>
  <dcterms:created xsi:type="dcterms:W3CDTF">2018-10-12T16:46:57Z</dcterms:created>
  <dcterms:modified xsi:type="dcterms:W3CDTF">2019-02-28T14:39:55Z</dcterms:modified>
  <cp:category/>
</cp:coreProperties>
</file>