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dp" ContentType="image/vnd.ms-photo"/>
  <Default Extension="png" ContentType="image/png"/>
  <Default Extension="xlsx" ContentType="application/vnd.openxmlformats-officedocument.spreadsheetml.sheet"/>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1" id="2147483660"/>
  </p:sldMasterIdLst>
  <p:notesMasterIdLst>
    <p:notesMasterId r:id="rId50"/>
  </p:notesMasterIdLst>
  <p:sldIdLst>
    <p:sldId r:id="rId2" id="360"/>
    <p:sldId r:id="rId3" id="379"/>
    <p:sldId r:id="rId4" id="366"/>
    <p:sldId r:id="rId5" id="370"/>
    <p:sldId r:id="rId6" id="404"/>
    <p:sldId r:id="rId7" id="412"/>
    <p:sldId r:id="rId8" id="383"/>
    <p:sldId r:id="rId9" id="424"/>
    <p:sldId r:id="rId10" id="382"/>
    <p:sldId r:id="rId11" id="380"/>
    <p:sldId r:id="rId12" id="423"/>
    <p:sldId r:id="rId13" id="381"/>
    <p:sldId r:id="rId14" id="384"/>
    <p:sldId r:id="rId15" id="391"/>
    <p:sldId r:id="rId16" id="392"/>
    <p:sldId r:id="rId17" id="393"/>
    <p:sldId r:id="rId18" id="413"/>
    <p:sldId r:id="rId19" id="394"/>
    <p:sldId r:id="rId20" id="395"/>
    <p:sldId r:id="rId21" id="396"/>
    <p:sldId r:id="rId22" id="397"/>
    <p:sldId r:id="rId23" id="405"/>
    <p:sldId r:id="rId24" id="410"/>
    <p:sldId r:id="rId25" id="411"/>
    <p:sldId r:id="rId26" id="406"/>
    <p:sldId r:id="rId27" id="407"/>
    <p:sldId r:id="rId28" id="398"/>
    <p:sldId r:id="rId29" id="399"/>
    <p:sldId r:id="rId30" id="402"/>
    <p:sldId r:id="rId31" id="401"/>
    <p:sldId r:id="rId32" id="400"/>
    <p:sldId r:id="rId33" id="403"/>
    <p:sldId r:id="rId34" id="389"/>
    <p:sldId r:id="rId35" id="385"/>
    <p:sldId r:id="rId36" id="387"/>
    <p:sldId r:id="rId37" id="415"/>
    <p:sldId r:id="rId38" id="416"/>
    <p:sldId r:id="rId39" id="418"/>
    <p:sldId r:id="rId40" id="417"/>
    <p:sldId r:id="rId41" id="365"/>
    <p:sldId r:id="rId42" id="419"/>
    <p:sldId r:id="rId43" id="390"/>
    <p:sldId r:id="rId44" id="386"/>
    <p:sldId r:id="rId45" id="414"/>
    <p:sldId r:id="rId46" id="421"/>
    <p:sldId r:id="rId47" id="388"/>
    <p:sldId r:id="rId48" id="422"/>
    <p:sldId r:id="rId49" id="3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Wanying Zhu" initials="W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B373F"/>
    <a:srgbClr val="2DAF88"/>
    <a:srgbClr val="556E7D"/>
    <a:srgbClr val="99BE3C"/>
    <a:srgbClr val="256754"/>
    <a:srgbClr val="1D2529"/>
    <a:srgbClr val="0096CD"/>
    <a:srgbClr val="64D2AA"/>
    <a:srgbClr val="EAEAEA"/>
    <a:srgbClr val="009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69131" autoAdjust="0"/>
  </p:normalViewPr>
  <p:slideViewPr>
    <p:cSldViewPr snapToObjects="1">
      <p:cViewPr varScale="1">
        <p:scale>
          <a:sx n="61" d="100"/>
          <a:sy n="61" d="100"/>
        </p:scale>
        <p:origin x="102" y="294"/>
      </p:cViewPr>
      <p:guideLst/>
    </p:cSldViewPr>
  </p:slideViewPr>
  <p:outlineViewPr>
    <p:cViewPr>
      <p:scale>
        <a:sx n="33" d="100"/>
        <a:sy n="33" d="100"/>
      </p:scale>
      <p:origin x="0" y="-293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notesMaster" Target="notesMasters/notesMaster1.xml" /><Relationship Id="rId51" Type="http://schemas.openxmlformats.org/officeDocument/2006/relationships/commentAuthors" Target="commentAuthors.xml"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&#65279;<?xml version="1.0" encoding="utf-8" standalone="yes"?><Relationships xmlns="http://schemas.openxmlformats.org/package/2006/relationships"><Relationship Id="rId1" Type="http://schemas.microsoft.com/office/2011/relationships/chartStyle" Target="style1.xml" /><Relationship Id="rId2" Type="http://schemas.microsoft.com/office/2011/relationships/chartColorStyle" Target="colors1.xml" /><Relationship Id="rId3" Type="http://schemas.openxmlformats.org/officeDocument/2006/relationships/oleObject" Target="file:///\\legal.bjlocal\home\torhome\reidg\850\2017%20Presentations\shokokai%20charts.xlsx" TargetMode="External" /></Relationships>
</file>

<file path=ppt/charts/_rels/chart2.xml.rels>&#65279;<?xml version="1.0" encoding="utf-8" standalone="yes"?><Relationships xmlns="http://schemas.openxmlformats.org/package/2006/relationships"><Relationship Id="rId1" Type="http://schemas.microsoft.com/office/2011/relationships/chartStyle" Target="style2.xml" /><Relationship Id="rId2" Type="http://schemas.microsoft.com/office/2011/relationships/chartColorStyle" Target="colors2.xml" /><Relationship Id="rId3" Type="http://schemas.openxmlformats.org/officeDocument/2006/relationships/package" Target="../embeddings/Microsoft_Excel_Worksheet.xlsx" /></Relationships>
</file>

<file path=ppt/charts/_rels/chart3.xml.rels>&#65279;<?xml version="1.0" encoding="utf-8" standalone="yes"?><Relationships xmlns="http://schemas.openxmlformats.org/package/2006/relationships"><Relationship Id="rId1" Type="http://schemas.microsoft.com/office/2011/relationships/chartStyle" Target="style3.xml" /><Relationship Id="rId2" Type="http://schemas.microsoft.com/office/2011/relationships/chartColorStyle" Target="colors3.xml" /><Relationship Id="rId3" Type="http://schemas.openxmlformats.org/officeDocument/2006/relationships/package" Target="../embeddings/Microsoft_Excel_Worksheet1.xlsx" /></Relationships>
</file>

<file path=ppt/charts/_rels/chart4.xml.rels>&#65279;<?xml version="1.0" encoding="utf-8" standalone="yes"?><Relationships xmlns="http://schemas.openxmlformats.org/package/2006/relationships"><Relationship Id="rId1" Type="http://schemas.microsoft.com/office/2011/relationships/chartStyle" Target="style4.xml" /><Relationship Id="rId2" Type="http://schemas.microsoft.com/office/2011/relationships/chartColorStyle" Target="colors4.xml" /><Relationship Id="rId3" Type="http://schemas.openxmlformats.org/officeDocument/2006/relationships/package" Target="../embeddings/Microsoft_Excel_Worksheet2.xlsx" /></Relationships>
</file>

<file path=ppt/charts/_rels/chart5.xml.rels>&#65279;<?xml version="1.0" encoding="utf-8" standalone="yes"?><Relationships xmlns="http://schemas.openxmlformats.org/package/2006/relationships"><Relationship Id="rId1" Type="http://schemas.microsoft.com/office/2011/relationships/chartStyle" Target="style5.xml" /><Relationship Id="rId2" Type="http://schemas.microsoft.com/office/2011/relationships/chartColorStyle" Target="colors5.xml" /><Relationship Id="rId3" Type="http://schemas.openxmlformats.org/officeDocument/2006/relationships/package" Target="../embeddings/Microsoft_Excel_Worksheet3.xlsx" /></Relationships>
</file>

<file path=ppt/charts/_rels/chart6.xml.rels>&#65279;<?xml version="1.0" encoding="utf-8" standalone="yes"?><Relationships xmlns="http://schemas.openxmlformats.org/package/2006/relationships"><Relationship Id="rId1" Type="http://schemas.microsoft.com/office/2011/relationships/chartStyle" Target="style6.xml" /><Relationship Id="rId2" Type="http://schemas.microsoft.com/office/2011/relationships/chartColorStyle" Target="colors6.xml" /><Relationship Id="rId3" Type="http://schemas.openxmlformats.org/officeDocument/2006/relationships/package" Target="../embeddings/Microsoft_Excel_Worksheet4.xlsx"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1"/>
              <a:t>Canadian</a:t>
            </a:r>
            <a:r>
              <a:rPr lang="en-US" baseline="0" dirty="1"/>
              <a:t> Goods </a:t>
            </a:r>
            <a:r>
              <a:rPr lang="en-US" dirty="1"/>
              <a:t>Exports by Country 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dLbls>
          <c:showLegendKey val="0"/>
          <c:showVal val="0"/>
          <c:showCatName val="1"/>
          <c:showSerName val="0"/>
          <c:showPercent val="1"/>
          <c:showBubbleSize val="0"/>
          <c:showLeaderLines val="1"/>
        </c:dLbls>
        <c:varyColors val="1"/>
        <c:ser>
          <c:idx val="0"/>
          <c:order val="0"/>
          <c:tx>
            <c:strRef>
              <c:f>'Sheet1 (4)'!$C$2:$C$3</c:f>
              <c:strCache>
                <c:ptCount val="2"/>
                <c:pt idx="0">
                  <c:v>2011</c:v>
                </c:pt>
                <c:pt idx="1">
                  <c:v>$ millions</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(4)'!$B$4:$B$27</c:f>
              <c:strCache>
                <c:ptCount val="6"/>
                <c:pt idx="0">
                  <c:v>United States</c:v>
                </c:pt>
                <c:pt idx="1">
                  <c:v>European Union</c:v>
                </c:pt>
                <c:pt idx="2">
                  <c:v>China</c:v>
                </c:pt>
                <c:pt idx="3">
                  <c:v>Mexico</c:v>
                </c:pt>
                <c:pt idx="4">
                  <c:v>Japan</c:v>
                </c:pt>
                <c:pt idx="5">
                  <c:v>Other</c:v>
                </c:pt>
              </c:strCache>
            </c:strRef>
          </c:cat>
          <c:val>
            <c:numRef>
              <c:f>'Sheet1 (4)'!$C$4:$C$27</c:f>
            </c:numRef>
          </c:val>
          <c:extLst>
            <c:ext xmlns:c16="http://schemas.microsoft.com/office/drawing/2014/chart" uri="{C3380CC4-5D6E-409C-BE32-E72D297353CC}">
              <c16:uniqueId val="{00000000-785D-4E8D-8122-5BF0B1D60EDD}"/>
            </c:ext>
          </c:extLst>
        </c:ser>
        <c:ser>
          <c:idx val="1"/>
          <c:order val="1"/>
          <c:tx>
            <c:strRef>
              <c:f>'Sheet1 (4)'!$D$2:$D$3</c:f>
              <c:strCache>
                <c:ptCount val="2"/>
                <c:pt idx="0">
                  <c:v>2012</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(4)'!$B$4:$B$27</c:f>
              <c:strCache>
                <c:ptCount val="6"/>
                <c:pt idx="0">
                  <c:v>United States</c:v>
                </c:pt>
                <c:pt idx="1">
                  <c:v>European Union</c:v>
                </c:pt>
                <c:pt idx="2">
                  <c:v>China</c:v>
                </c:pt>
                <c:pt idx="3">
                  <c:v>Mexico</c:v>
                </c:pt>
                <c:pt idx="4">
                  <c:v>Japan</c:v>
                </c:pt>
                <c:pt idx="5">
                  <c:v>Other</c:v>
                </c:pt>
              </c:strCache>
            </c:strRef>
          </c:cat>
          <c:val>
            <c:numRef>
              <c:f>'Sheet1 (4)'!$D$4:$D$27</c:f>
            </c:numRef>
          </c:val>
          <c:extLst>
            <c:ext xmlns:c16="http://schemas.microsoft.com/office/drawing/2014/chart" uri="{C3380CC4-5D6E-409C-BE32-E72D297353CC}">
              <c16:uniqueId val="{00000001-785D-4E8D-8122-5BF0B1D60EDD}"/>
            </c:ext>
          </c:extLst>
        </c:ser>
        <c:ser>
          <c:idx val="2"/>
          <c:order val="2"/>
          <c:tx>
            <c:strRef>
              <c:f>'Sheet1 (4)'!$E$2:$E$3</c:f>
              <c:strCache>
                <c:ptCount val="2"/>
                <c:pt idx="0">
                  <c:v>2013</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(4)'!$B$4:$B$27</c:f>
              <c:strCache>
                <c:ptCount val="6"/>
                <c:pt idx="0">
                  <c:v>United States</c:v>
                </c:pt>
                <c:pt idx="1">
                  <c:v>European Union</c:v>
                </c:pt>
                <c:pt idx="2">
                  <c:v>China</c:v>
                </c:pt>
                <c:pt idx="3">
                  <c:v>Mexico</c:v>
                </c:pt>
                <c:pt idx="4">
                  <c:v>Japan</c:v>
                </c:pt>
                <c:pt idx="5">
                  <c:v>Other</c:v>
                </c:pt>
              </c:strCache>
            </c:strRef>
          </c:cat>
          <c:val>
            <c:numRef>
              <c:f>'Sheet1 (4)'!$E$4:$E$27</c:f>
            </c:numRef>
          </c:val>
          <c:extLst>
            <c:ext xmlns:c16="http://schemas.microsoft.com/office/drawing/2014/chart" uri="{C3380CC4-5D6E-409C-BE32-E72D297353CC}">
              <c16:uniqueId val="{00000002-785D-4E8D-8122-5BF0B1D60EDD}"/>
            </c:ext>
          </c:extLst>
        </c:ser>
        <c:ser>
          <c:idx val="3"/>
          <c:order val="3"/>
          <c:tx>
            <c:strRef>
              <c:f>'Sheet1 (4)'!$F$2:$F$3</c:f>
              <c:strCache>
                <c:ptCount val="2"/>
                <c:pt idx="0">
                  <c:v>2014</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(4)'!$B$4:$B$27</c:f>
              <c:strCache>
                <c:ptCount val="6"/>
                <c:pt idx="0">
                  <c:v>United States</c:v>
                </c:pt>
                <c:pt idx="1">
                  <c:v>European Union</c:v>
                </c:pt>
                <c:pt idx="2">
                  <c:v>China</c:v>
                </c:pt>
                <c:pt idx="3">
                  <c:v>Mexico</c:v>
                </c:pt>
                <c:pt idx="4">
                  <c:v>Japan</c:v>
                </c:pt>
                <c:pt idx="5">
                  <c:v>Other</c:v>
                </c:pt>
              </c:strCache>
            </c:strRef>
          </c:cat>
          <c:val>
            <c:numRef>
              <c:f>'Sheet1 (4)'!$F$4:$F$27</c:f>
            </c:numRef>
          </c:val>
          <c:extLst>
            <c:ext xmlns:c16="http://schemas.microsoft.com/office/drawing/2014/chart" uri="{C3380CC4-5D6E-409C-BE32-E72D297353CC}">
              <c16:uniqueId val="{00000003-785D-4E8D-8122-5BF0B1D60EDD}"/>
            </c:ext>
          </c:extLst>
        </c:ser>
        <c:ser>
          <c:idx val="4"/>
          <c:order val="4"/>
          <c:tx>
            <c:strRef>
              <c:f>'Sheet1 (4)'!$G$2:$G$3</c:f>
              <c:strCache>
                <c:ptCount val="2"/>
                <c:pt idx="0">
                  <c:v>2015</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(4)'!$B$4:$B$27</c:f>
              <c:strCache>
                <c:ptCount val="6"/>
                <c:pt idx="0">
                  <c:v>United States</c:v>
                </c:pt>
                <c:pt idx="1">
                  <c:v>European Union</c:v>
                </c:pt>
                <c:pt idx="2">
                  <c:v>China</c:v>
                </c:pt>
                <c:pt idx="3">
                  <c:v>Mexico</c:v>
                </c:pt>
                <c:pt idx="4">
                  <c:v>Japan</c:v>
                </c:pt>
                <c:pt idx="5">
                  <c:v>Other</c:v>
                </c:pt>
              </c:strCache>
            </c:strRef>
          </c:cat>
          <c:val>
            <c:numRef>
              <c:f>'Sheet1 (4)'!$G$4:$G$27</c:f>
            </c:numRef>
          </c:val>
          <c:extLst>
            <c:ext xmlns:c16="http://schemas.microsoft.com/office/drawing/2014/chart" uri="{C3380CC4-5D6E-409C-BE32-E72D297353CC}">
              <c16:uniqueId val="{00000004-785D-4E8D-8122-5BF0B1D60EDD}"/>
            </c:ext>
          </c:extLst>
        </c:ser>
        <c:ser>
          <c:idx val="5"/>
          <c:order val="5"/>
          <c:tx>
            <c:strRef>
              <c:f>'Sheet1 (4)'!$H$2:$H$3</c:f>
              <c:strCache>
                <c:ptCount val="2"/>
                <c:pt idx="0">
                  <c:v>2016</c:v>
                </c:pt>
              </c:strCache>
            </c:strRef>
          </c:tx>
          <c:dLbls>
            <c:dLbl>
              <c:idx val="0"/>
              <c:layout>
                <c:manualLayout>
                  <c:x val="0.208333328"/>
                  <c:y val="-1.6975112E-1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785D-4E8D-8122-5BF0B1D60EDD}"/>
                </c:ext>
              </c:extLst>
            </c:dLbl>
            <c:dLbl>
              <c:idx val="1"/>
              <c:layout>
                <c:manualLayout>
                  <c:x val="-0.202777773"/>
                  <c:y val="0"/>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785D-4E8D-8122-5BF0B1D60EDD}"/>
                </c:ext>
              </c:extLst>
            </c:dLbl>
            <c:dLbl>
              <c:idx val="2"/>
              <c:layout>
                <c:manualLayout>
                  <c:x val="-0.172222227"/>
                  <c:y val="-0.0416666679"/>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785D-4E8D-8122-5BF0B1D60EDD}"/>
                </c:ext>
              </c:extLst>
            </c:dLbl>
            <c:dLbl>
              <c:idx val="3"/>
              <c:layout>
                <c:manualLayout>
                  <c:x val="-0.191666663"/>
                  <c:y val="-0.14351852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785D-4E8D-8122-5BF0B1D60EDD}"/>
                </c:ext>
              </c:extLst>
            </c:dLbl>
            <c:dLbl>
              <c:idx val="4"/>
              <c:layout>
                <c:manualLayout>
                  <c:x val="-0.0333333351"/>
                  <c:y val="-0.175925925"/>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E-785D-4E8D-8122-5BF0B1D60EDD}"/>
                </c:ext>
              </c:extLst>
            </c:dLbl>
            <c:dLbl>
              <c:idx val="5"/>
              <c:layout>
                <c:manualLayout>
                  <c:x val="0.316666663"/>
                  <c:y val="0"/>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0-785D-4E8D-8122-5BF0B1D60E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(4)'!$B$4:$B$27</c:f>
              <c:strCache>
                <c:ptCount val="6"/>
                <c:pt idx="0">
                  <c:v>United States</c:v>
                </c:pt>
                <c:pt idx="1">
                  <c:v>European Union</c:v>
                </c:pt>
                <c:pt idx="2">
                  <c:v>China</c:v>
                </c:pt>
                <c:pt idx="3">
                  <c:v>Mexico</c:v>
                </c:pt>
                <c:pt idx="4">
                  <c:v>Japan</c:v>
                </c:pt>
                <c:pt idx="5">
                  <c:v>Other</c:v>
                </c:pt>
              </c:strCache>
            </c:strRef>
          </c:cat>
          <c:val>
            <c:numRef>
              <c:f>'Sheet1 (4)'!$H$4:$H$27</c:f>
              <c:numCache>
                <c:formatCode>#,##0.00</c:formatCode>
                <c:ptCount val="6"/>
                <c:pt idx="0">
                  <c:v>392274.2</c:v>
                </c:pt>
                <c:pt idx="1">
                  <c:v>41880.300000000003</c:v>
                </c:pt>
                <c:pt idx="2">
                  <c:v>22359.1</c:v>
                </c:pt>
                <c:pt idx="3">
                  <c:v>8878.7000000000007</c:v>
                </c:pt>
                <c:pt idx="4">
                  <c:v>11004.9</c:v>
                </c:pt>
                <c:pt idx="5">
                  <c:v>44924.70000000007</c:v>
                </c:pt>
              </c:numCache>
            </c:numRef>
          </c:val>
          <c:extLst>
            <c:ext xmlns:c16="http://schemas.microsoft.com/office/drawing/2014/chart" uri="{C3380CC4-5D6E-409C-BE32-E72D297353CC}">
              <c16:uniqueId val="{00000011-785D-4E8D-8122-5BF0B1D60EDD}"/>
            </c:ext>
          </c:extLst>
          <c:dPt>
            <c:idx val="0"/>
            <c:bubble3D val="0"/>
            <c:spPr>
              <a:solidFill>
                <a:schemeClr val="accent1"/>
              </a:solidFill>
              <a:ln w="19050">
                <a:solidFill>
                  <a:schemeClr val="lt1"/>
                </a:solidFill>
              </a:ln>
              <a:effectLst/>
            </c:spPr>
            <c:extLst>
              <c:ext xmlns:c16="http://schemas.microsoft.com/office/drawing/2014/chart" uri="{C3380CC4-5D6E-409C-BE32-E72D297353CC}">
                <c16:uniqueId val="{00000006-785D-4E8D-8122-5BF0B1D60E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785D-4E8D-8122-5BF0B1D60E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A-785D-4E8D-8122-5BF0B1D60E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C-785D-4E8D-8122-5BF0B1D60ED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E-785D-4E8D-8122-5BF0B1D60ED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0-785D-4E8D-8122-5BF0B1D60EDD}"/>
              </c:ext>
            </c:extLst>
          </c:dPt>
        </c:ser>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1"/>
              <a:t>Canadian Goods Imports by Country 2016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dLbls>
          <c:showLegendKey val="0"/>
          <c:showVal val="0"/>
          <c:showCatName val="1"/>
          <c:showSerName val="0"/>
          <c:showPercent val="1"/>
          <c:showBubbleSize val="0"/>
          <c:showLeaderLines val="1"/>
        </c:dLbls>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(4)'!$B$30:$B$52</c:f>
              <c:strCache>
                <c:ptCount val="6"/>
                <c:pt idx="0">
                  <c:v>United States</c:v>
                </c:pt>
                <c:pt idx="1">
                  <c:v>European Union</c:v>
                </c:pt>
                <c:pt idx="2">
                  <c:v>China</c:v>
                </c:pt>
                <c:pt idx="3">
                  <c:v>Mexico</c:v>
                </c:pt>
                <c:pt idx="4">
                  <c:v>Japan</c:v>
                </c:pt>
                <c:pt idx="5">
                  <c:v>Other    </c:v>
                </c:pt>
              </c:strCache>
            </c:strRef>
          </c:cat>
          <c:val>
            <c:numRef>
              <c:f>'Sheet1 (4)'!$C$30:$C$52</c:f>
            </c:numRef>
          </c:val>
          <c:extLst>
            <c:ext xmlns:c16="http://schemas.microsoft.com/office/drawing/2014/chart" uri="{C3380CC4-5D6E-409C-BE32-E72D297353CC}">
              <c16:uniqueId val="{00000000-34FB-4F69-A72B-B7ED20E71510}"/>
            </c:ext>
          </c:extLst>
        </c:ser>
        <c:ser>
          <c:idx val="1"/>
          <c:order val="1"/>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(4)'!$B$30:$B$52</c:f>
              <c:strCache>
                <c:ptCount val="6"/>
                <c:pt idx="0">
                  <c:v>United States</c:v>
                </c:pt>
                <c:pt idx="1">
                  <c:v>European Union</c:v>
                </c:pt>
                <c:pt idx="2">
                  <c:v>China</c:v>
                </c:pt>
                <c:pt idx="3">
                  <c:v>Mexico</c:v>
                </c:pt>
                <c:pt idx="4">
                  <c:v>Japan</c:v>
                </c:pt>
                <c:pt idx="5">
                  <c:v>Other    </c:v>
                </c:pt>
              </c:strCache>
            </c:strRef>
          </c:cat>
          <c:val>
            <c:numRef>
              <c:f>'Sheet1 (4)'!$D$30:$D$52</c:f>
            </c:numRef>
          </c:val>
          <c:extLst>
            <c:ext xmlns:c16="http://schemas.microsoft.com/office/drawing/2014/chart" uri="{C3380CC4-5D6E-409C-BE32-E72D297353CC}">
              <c16:uniqueId val="{00000001-34FB-4F69-A72B-B7ED20E71510}"/>
            </c:ext>
          </c:extLst>
        </c:ser>
        <c:ser>
          <c:idx val="2"/>
          <c:order val="2"/>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(4)'!$B$30:$B$52</c:f>
              <c:strCache>
                <c:ptCount val="6"/>
                <c:pt idx="0">
                  <c:v>United States</c:v>
                </c:pt>
                <c:pt idx="1">
                  <c:v>European Union</c:v>
                </c:pt>
                <c:pt idx="2">
                  <c:v>China</c:v>
                </c:pt>
                <c:pt idx="3">
                  <c:v>Mexico</c:v>
                </c:pt>
                <c:pt idx="4">
                  <c:v>Japan</c:v>
                </c:pt>
                <c:pt idx="5">
                  <c:v>Other    </c:v>
                </c:pt>
              </c:strCache>
            </c:strRef>
          </c:cat>
          <c:val>
            <c:numRef>
              <c:f>'Sheet1 (4)'!$E$30:$E$52</c:f>
            </c:numRef>
          </c:val>
          <c:extLst>
            <c:ext xmlns:c16="http://schemas.microsoft.com/office/drawing/2014/chart" uri="{C3380CC4-5D6E-409C-BE32-E72D297353CC}">
              <c16:uniqueId val="{00000002-34FB-4F69-A72B-B7ED20E71510}"/>
            </c:ext>
          </c:extLst>
        </c:ser>
        <c:ser>
          <c:idx val="3"/>
          <c:order val="3"/>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(4)'!$B$30:$B$52</c:f>
              <c:strCache>
                <c:ptCount val="6"/>
                <c:pt idx="0">
                  <c:v>United States</c:v>
                </c:pt>
                <c:pt idx="1">
                  <c:v>European Union</c:v>
                </c:pt>
                <c:pt idx="2">
                  <c:v>China</c:v>
                </c:pt>
                <c:pt idx="3">
                  <c:v>Mexico</c:v>
                </c:pt>
                <c:pt idx="4">
                  <c:v>Japan</c:v>
                </c:pt>
                <c:pt idx="5">
                  <c:v>Other    </c:v>
                </c:pt>
              </c:strCache>
            </c:strRef>
          </c:cat>
          <c:val>
            <c:numRef>
              <c:f>'Sheet1 (4)'!$F$30:$F$52</c:f>
            </c:numRef>
          </c:val>
          <c:extLst>
            <c:ext xmlns:c16="http://schemas.microsoft.com/office/drawing/2014/chart" uri="{C3380CC4-5D6E-409C-BE32-E72D297353CC}">
              <c16:uniqueId val="{00000003-34FB-4F69-A72B-B7ED20E71510}"/>
            </c:ext>
          </c:extLst>
        </c:ser>
        <c:ser>
          <c:idx val="4"/>
          <c:order val="4"/>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(4)'!$B$30:$B$52</c:f>
              <c:strCache>
                <c:ptCount val="6"/>
                <c:pt idx="0">
                  <c:v>United States</c:v>
                </c:pt>
                <c:pt idx="1">
                  <c:v>European Union</c:v>
                </c:pt>
                <c:pt idx="2">
                  <c:v>China</c:v>
                </c:pt>
                <c:pt idx="3">
                  <c:v>Mexico</c:v>
                </c:pt>
                <c:pt idx="4">
                  <c:v>Japan</c:v>
                </c:pt>
                <c:pt idx="5">
                  <c:v>Other    </c:v>
                </c:pt>
              </c:strCache>
            </c:strRef>
          </c:cat>
          <c:val>
            <c:numRef>
              <c:f>'Sheet1 (4)'!$G$30:$G$52</c:f>
            </c:numRef>
          </c:val>
          <c:extLst>
            <c:ext xmlns:c16="http://schemas.microsoft.com/office/drawing/2014/chart" uri="{C3380CC4-5D6E-409C-BE32-E72D297353CC}">
              <c16:uniqueId val="{00000004-34FB-4F69-A72B-B7ED20E71510}"/>
            </c:ext>
          </c:extLst>
        </c:ser>
        <c:ser>
          <c:idx val="5"/>
          <c:order val="5"/>
          <c:dLbls>
            <c:dLbl>
              <c:idx val="0"/>
              <c:layout>
                <c:manualLayout>
                  <c:x val="0.174454853"/>
                  <c:y val="-1.379078E-1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34FB-4F69-A72B-B7ED20E71510}"/>
                </c:ext>
              </c:extLst>
            </c:dLbl>
            <c:dLbl>
              <c:idx val="1"/>
              <c:layout>
                <c:manualLayout>
                  <c:x val="-0.134994835"/>
                  <c:y val="-0.0037611653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34FB-4F69-A72B-B7ED20E71510}"/>
                </c:ext>
              </c:extLst>
            </c:dLbl>
            <c:dLbl>
              <c:idx val="2"/>
              <c:layout>
                <c:manualLayout>
                  <c:x val="-0.12461061"/>
                  <c:y val="-0.08274564"/>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34FB-4F69-A72B-B7ED20E71510}"/>
                </c:ext>
              </c:extLst>
            </c:dLbl>
            <c:dLbl>
              <c:idx val="3"/>
              <c:layout>
                <c:manualLayout>
                  <c:x val="-0.09968849"/>
                  <c:y val="-0.1278796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34FB-4F69-A72B-B7ED20E71510}"/>
                </c:ext>
              </c:extLst>
            </c:dLbl>
            <c:dLbl>
              <c:idx val="4"/>
              <c:layout>
                <c:manualLayout>
                  <c:x val="-0.08307374"/>
                  <c:y val="-0.195580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E-34FB-4F69-A72B-B7ED20E71510}"/>
                </c:ext>
              </c:extLst>
            </c:dLbl>
            <c:dLbl>
              <c:idx val="5"/>
              <c:layout>
                <c:manualLayout>
                  <c:x val="0.34164077"/>
                  <c:y val="-0.105312631"/>
                </c:manualLayout>
              </c:layout>
              <c:showLegendKey val="0"/>
              <c:showVal val="0"/>
              <c:showCatName val="1"/>
              <c:showSerName val="0"/>
              <c:showPercent val="1"/>
              <c:showBubbleSize val="0"/>
              <c:extLst>
                <c:ext xmlns:c15="http://schemas.microsoft.com/office/drawing/2012/chart" uri="{CE6537A1-D6FC-4f65-9D91-7224C49458BB}">
                  <c15:layout>
                    <c:manualLayout>
                      <c:w val="0.11282444343454973"/>
                      <c:h val="9.3916300150476237E-2"/>
                    </c:manualLayout>
                  </c15:layout>
                </c:ext>
                <c:ext xmlns:c16="http://schemas.microsoft.com/office/drawing/2014/chart" uri="{C3380CC4-5D6E-409C-BE32-E72D297353CC}">
                  <c16:uniqueId val="{00000010-34FB-4F69-A72B-B7ED20E715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(4)'!$B$30:$B$52</c:f>
              <c:strCache>
                <c:ptCount val="6"/>
                <c:pt idx="0">
                  <c:v>United States</c:v>
                </c:pt>
                <c:pt idx="1">
                  <c:v>European Union</c:v>
                </c:pt>
                <c:pt idx="2">
                  <c:v>China</c:v>
                </c:pt>
                <c:pt idx="3">
                  <c:v>Mexico</c:v>
                </c:pt>
                <c:pt idx="4">
                  <c:v>Japan</c:v>
                </c:pt>
                <c:pt idx="5">
                  <c:v>Other    </c:v>
                </c:pt>
              </c:strCache>
            </c:strRef>
          </c:cat>
          <c:val>
            <c:numRef>
              <c:f>'Sheet1 (4)'!$H$30:$H$52</c:f>
              <c:numCache>
                <c:formatCode>#,##0.00</c:formatCode>
                <c:ptCount val="6"/>
                <c:pt idx="0">
                  <c:v>359903.3</c:v>
                </c:pt>
                <c:pt idx="1">
                  <c:v>52295.8</c:v>
                </c:pt>
                <c:pt idx="2">
                  <c:v>37593.699999999997</c:v>
                </c:pt>
                <c:pt idx="3">
                  <c:v>18902.900000000001</c:v>
                </c:pt>
                <c:pt idx="4">
                  <c:v>11767.7</c:v>
                </c:pt>
                <c:pt idx="5">
                  <c:v>66858.099999999962</c:v>
                </c:pt>
              </c:numCache>
            </c:numRef>
          </c:val>
          <c:extLst>
            <c:ext xmlns:c16="http://schemas.microsoft.com/office/drawing/2014/chart" uri="{C3380CC4-5D6E-409C-BE32-E72D297353CC}">
              <c16:uniqueId val="{00000011-34FB-4F69-A72B-B7ED20E71510}"/>
            </c:ext>
          </c:extLst>
          <c:dPt>
            <c:idx val="0"/>
            <c:bubble3D val="0"/>
            <c:spPr>
              <a:solidFill>
                <a:schemeClr val="accent1"/>
              </a:solidFill>
              <a:ln w="19050">
                <a:solidFill>
                  <a:schemeClr val="lt1"/>
                </a:solidFill>
              </a:ln>
              <a:effectLst/>
            </c:spPr>
            <c:extLst>
              <c:ext xmlns:c16="http://schemas.microsoft.com/office/drawing/2014/chart" uri="{C3380CC4-5D6E-409C-BE32-E72D297353CC}">
                <c16:uniqueId val="{00000006-34FB-4F69-A72B-B7ED20E715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34FB-4F69-A72B-B7ED20E715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A-34FB-4F69-A72B-B7ED20E715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C-34FB-4F69-A72B-B7ED20E715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E-34FB-4F69-A72B-B7ED20E715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0-34FB-4F69-A72B-B7ED20E71510}"/>
              </c:ext>
            </c:extLst>
          </c:dPt>
        </c:ser>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1" smtClean="0"/>
              <a:t>EU-Canada</a:t>
            </a:r>
            <a:r>
              <a:rPr lang="en-US" baseline="0" dirty="1" smtClean="0"/>
              <a:t> Trade in Goods 2015-2017 </a:t>
            </a:r>
            <a:br>
              <a:rPr lang="en-US" baseline="0" dirty="1" smtClean="0"/>
            </a:br>
            <a:r>
              <a:rPr lang="en-US" baseline="0" dirty="1" smtClean="0"/>
              <a:t>€ billions</a:t>
            </a:r>
            <a:endParaRPr lang="en-US"/>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dLbls>
          <c:showLegendKey val="0"/>
          <c:showVal val="0"/>
          <c:showCatName val="0"/>
          <c:showSerName val="0"/>
          <c:showPercent val="0"/>
          <c:showBubbleSize val="0"/>
          <c:showLeaderLines val="0"/>
        </c:dLbls>
        <c:axId val="1635391391"/>
        <c:axId val="1635392639"/>
        <c:barDir val="col"/>
        <c:grouping val="clustered"/>
        <c:varyColors val="0"/>
        <c:ser>
          <c:idx val="0"/>
          <c:order val="0"/>
          <c:tx>
            <c:strRef>
              <c:f>Sheet1!$B$1</c:f>
              <c:strCache>
                <c:ptCount val="1"/>
                <c:pt idx="0">
                  <c:v>EU Imports from Canada</c:v>
                </c:pt>
              </c:strCache>
            </c:strRef>
          </c:tx>
          <c:spPr>
            <a:solidFill>
              <a:schemeClr val="accent1"/>
            </a:solidFill>
            <a:ln>
              <a:noFill/>
            </a:ln>
            <a:effectLst/>
          </c:spPr>
          <c:invertIfNegative val="0"/>
          <c:cat>
            <c:numRef>
              <c:f>Sheet1!$A$2:$A$4</c:f>
              <c:numCache>
                <c:formatCode>General</c:formatCode>
                <c:ptCount val="3"/>
                <c:pt idx="0">
                  <c:v>2015</c:v>
                </c:pt>
                <c:pt idx="1">
                  <c:v>2016</c:v>
                </c:pt>
                <c:pt idx="2">
                  <c:v>2017</c:v>
                </c:pt>
              </c:numCache>
            </c:numRef>
          </c:cat>
          <c:val>
            <c:numRef>
              <c:f>Sheet1!$B$2:$B$4</c:f>
              <c:numCache>
                <c:formatCode>General</c:formatCode>
                <c:ptCount val="3"/>
                <c:pt idx="0">
                  <c:v>28</c:v>
                </c:pt>
                <c:pt idx="1">
                  <c:v>29.2</c:v>
                </c:pt>
                <c:pt idx="2">
                  <c:v>31.4</c:v>
                </c:pt>
              </c:numCache>
            </c:numRef>
          </c:val>
          <c:extLst>
            <c:ext xmlns:c16="http://schemas.microsoft.com/office/drawing/2014/chart" uri="{C3380CC4-5D6E-409C-BE32-E72D297353CC}">
              <c16:uniqueId val="{00000000-969D-443F-BF0E-22D363A6DBAB}"/>
            </c:ext>
          </c:extLst>
        </c:ser>
        <c:ser>
          <c:idx val="1"/>
          <c:order val="1"/>
          <c:tx>
            <c:strRef>
              <c:f>Sheet1!$C$1</c:f>
              <c:strCache>
                <c:ptCount val="1"/>
                <c:pt idx="0">
                  <c:v>EU Exports to Canada</c:v>
                </c:pt>
              </c:strCache>
            </c:strRef>
          </c:tx>
          <c:spPr>
            <a:solidFill>
              <a:schemeClr val="accent2"/>
            </a:solidFill>
            <a:ln>
              <a:noFill/>
            </a:ln>
            <a:effectLst/>
          </c:spPr>
          <c:invertIfNegative val="0"/>
          <c:cat>
            <c:numRef>
              <c:f>Sheet1!$A$2:$A$4</c:f>
              <c:numCache>
                <c:formatCode>General</c:formatCode>
                <c:ptCount val="3"/>
                <c:pt idx="0">
                  <c:v>2015</c:v>
                </c:pt>
                <c:pt idx="1">
                  <c:v>2016</c:v>
                </c:pt>
                <c:pt idx="2">
                  <c:v>2017</c:v>
                </c:pt>
              </c:numCache>
            </c:numRef>
          </c:cat>
          <c:val>
            <c:numRef>
              <c:f>Sheet1!$C$2:$C$4</c:f>
              <c:numCache>
                <c:formatCode>General</c:formatCode>
                <c:ptCount val="3"/>
                <c:pt idx="0">
                  <c:v>35.1</c:v>
                </c:pt>
                <c:pt idx="1">
                  <c:v>35.200000000000003</c:v>
                </c:pt>
                <c:pt idx="2">
                  <c:v>37.700000000000003</c:v>
                </c:pt>
              </c:numCache>
            </c:numRef>
          </c:val>
          <c:extLst>
            <c:ext xmlns:c16="http://schemas.microsoft.com/office/drawing/2014/chart" uri="{C3380CC4-5D6E-409C-BE32-E72D297353CC}">
              <c16:uniqueId val="{00000001-969D-443F-BF0E-22D363A6DBAB}"/>
            </c:ext>
          </c:extLst>
        </c:ser>
        <c:ser>
          <c:idx val="2"/>
          <c:order val="2"/>
          <c:tx>
            <c:strRef>
              <c:f>Sheet1!$D$1</c:f>
              <c:strCache>
                <c:ptCount val="1"/>
                <c:pt idx="0">
                  <c:v>Balance</c:v>
                </c:pt>
              </c:strCache>
            </c:strRef>
          </c:tx>
          <c:spPr>
            <a:solidFill>
              <a:schemeClr val="accent3"/>
            </a:solidFill>
            <a:ln>
              <a:noFill/>
            </a:ln>
            <a:effectLst/>
          </c:spPr>
          <c:invertIfNegative val="0"/>
          <c:cat>
            <c:numRef>
              <c:f>Sheet1!$A$2:$A$4</c:f>
              <c:numCache>
                <c:formatCode>General</c:formatCode>
                <c:ptCount val="3"/>
                <c:pt idx="0">
                  <c:v>2015</c:v>
                </c:pt>
                <c:pt idx="1">
                  <c:v>2016</c:v>
                </c:pt>
                <c:pt idx="2">
                  <c:v>2017</c:v>
                </c:pt>
              </c:numCache>
            </c:numRef>
          </c:cat>
          <c:val>
            <c:numRef>
              <c:f>Sheet1!$D$2:$D$4</c:f>
              <c:numCache>
                <c:formatCode>General</c:formatCode>
                <c:ptCount val="3"/>
                <c:pt idx="0">
                  <c:v>7.1</c:v>
                </c:pt>
                <c:pt idx="1">
                  <c:v>6.1</c:v>
                </c:pt>
                <c:pt idx="2">
                  <c:v>6.3</c:v>
                </c:pt>
              </c:numCache>
            </c:numRef>
          </c:val>
          <c:extLst>
            <c:ext xmlns:c16="http://schemas.microsoft.com/office/drawing/2014/chart" uri="{C3380CC4-5D6E-409C-BE32-E72D297353CC}">
              <c16:uniqueId val="{00000002-969D-443F-BF0E-22D363A6DBAB}"/>
            </c:ext>
          </c:extLst>
        </c:ser>
        <c:gapWidth val="219"/>
        <c:overlap val="-27"/>
      </c:barChart>
      <c:catAx>
        <c:axId val="163539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392639"/>
        <c:crosses val="autoZero"/>
        <c:auto val="1"/>
        <c:lblAlgn val="ctr"/>
        <c:lblOffset val="100"/>
        <c:noMultiLvlLbl val="0"/>
      </c:catAx>
      <c:valAx>
        <c:axId val="1635392639"/>
        <c:scaling>
          <c:orientation val="minMax"/>
        </c:scaling>
        <c:delete val="0"/>
        <c:axPos val="l"/>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3913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1" smtClean="0"/>
              <a:t>EU-Canada</a:t>
            </a:r>
            <a:r>
              <a:rPr lang="en-US" baseline="0" dirty="1" smtClean="0"/>
              <a:t> Trade in Services 2014-2016 </a:t>
            </a:r>
            <a:br>
              <a:rPr lang="en-US" baseline="0" dirty="1" smtClean="0"/>
            </a:br>
            <a:r>
              <a:rPr lang="en-US" baseline="0" dirty="1" smtClean="0"/>
              <a:t>€ billions</a:t>
            </a:r>
            <a:endParaRPr lang="en-US"/>
          </a:p>
        </c:rich>
      </c:tx>
      <c:layout>
        <c:manualLayout>
          <c:xMode val="edge"/>
          <c:yMode val="edge"/>
          <c:x val="0.117441587"/>
          <c:y val="0.00644278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dLbls>
          <c:showLegendKey val="0"/>
          <c:showVal val="0"/>
          <c:showCatName val="0"/>
          <c:showSerName val="0"/>
          <c:showPercent val="0"/>
          <c:showBubbleSize val="0"/>
          <c:showLeaderLines val="0"/>
        </c:dLbls>
        <c:axId val="1635391391"/>
        <c:axId val="1635392639"/>
        <c:barDir val="col"/>
        <c:grouping val="clustered"/>
        <c:varyColors val="0"/>
        <c:ser>
          <c:idx val="0"/>
          <c:order val="0"/>
          <c:tx>
            <c:strRef>
              <c:f>Sheet1!$B$1</c:f>
              <c:strCache>
                <c:ptCount val="1"/>
                <c:pt idx="0">
                  <c:v>EU Imports from Canada</c:v>
                </c:pt>
              </c:strCache>
            </c:strRef>
          </c:tx>
          <c:spPr>
            <a:solidFill>
              <a:schemeClr val="accent1"/>
            </a:solidFill>
            <a:ln>
              <a:noFill/>
            </a:ln>
            <a:effectLst/>
          </c:spPr>
          <c:invertIfNegative val="0"/>
          <c:cat>
            <c:numRef>
              <c:f>Sheet1!$A$2:$A$4</c:f>
              <c:numCache>
                <c:formatCode>General</c:formatCode>
                <c:ptCount val="3"/>
                <c:pt idx="0">
                  <c:v>2014</c:v>
                </c:pt>
                <c:pt idx="1">
                  <c:v>2015</c:v>
                </c:pt>
                <c:pt idx="2">
                  <c:v>2016</c:v>
                </c:pt>
              </c:numCache>
            </c:numRef>
          </c:cat>
          <c:val>
            <c:numRef>
              <c:f>Sheet1!$B$2:$B$4</c:f>
              <c:numCache>
                <c:formatCode>General</c:formatCode>
                <c:ptCount val="3"/>
                <c:pt idx="0">
                  <c:v>11</c:v>
                </c:pt>
                <c:pt idx="1">
                  <c:v>11.6</c:v>
                </c:pt>
                <c:pt idx="2">
                  <c:v>11.8</c:v>
                </c:pt>
              </c:numCache>
            </c:numRef>
          </c:val>
          <c:extLst>
            <c:ext xmlns:c16="http://schemas.microsoft.com/office/drawing/2014/chart" uri="{C3380CC4-5D6E-409C-BE32-E72D297353CC}">
              <c16:uniqueId val="{00000000-68ED-45F9-A6C6-942FD4B049CA}"/>
            </c:ext>
          </c:extLst>
        </c:ser>
        <c:ser>
          <c:idx val="1"/>
          <c:order val="1"/>
          <c:tx>
            <c:strRef>
              <c:f>Sheet1!$C$1</c:f>
              <c:strCache>
                <c:ptCount val="1"/>
                <c:pt idx="0">
                  <c:v>EU Exports to Canada</c:v>
                </c:pt>
              </c:strCache>
            </c:strRef>
          </c:tx>
          <c:spPr>
            <a:solidFill>
              <a:schemeClr val="accent2"/>
            </a:solidFill>
            <a:ln>
              <a:noFill/>
            </a:ln>
            <a:effectLst/>
          </c:spPr>
          <c:invertIfNegative val="0"/>
          <c:cat>
            <c:numRef>
              <c:f>Sheet1!$A$2:$A$4</c:f>
              <c:numCache>
                <c:formatCode>General</c:formatCode>
                <c:ptCount val="3"/>
                <c:pt idx="0">
                  <c:v>2014</c:v>
                </c:pt>
                <c:pt idx="1">
                  <c:v>2015</c:v>
                </c:pt>
                <c:pt idx="2">
                  <c:v>2016</c:v>
                </c:pt>
              </c:numCache>
            </c:numRef>
          </c:cat>
          <c:val>
            <c:numRef>
              <c:f>Sheet1!$C$2:$C$4</c:f>
              <c:numCache>
                <c:formatCode>General</c:formatCode>
                <c:ptCount val="3"/>
                <c:pt idx="0">
                  <c:v>16.600000000000001</c:v>
                </c:pt>
                <c:pt idx="1">
                  <c:v>18</c:v>
                </c:pt>
                <c:pt idx="2">
                  <c:v>18.5</c:v>
                </c:pt>
              </c:numCache>
            </c:numRef>
          </c:val>
          <c:extLst>
            <c:ext xmlns:c16="http://schemas.microsoft.com/office/drawing/2014/chart" uri="{C3380CC4-5D6E-409C-BE32-E72D297353CC}">
              <c16:uniqueId val="{00000001-68ED-45F9-A6C6-942FD4B049CA}"/>
            </c:ext>
          </c:extLst>
        </c:ser>
        <c:ser>
          <c:idx val="2"/>
          <c:order val="2"/>
          <c:tx>
            <c:strRef>
              <c:f>Sheet1!$D$1</c:f>
              <c:strCache>
                <c:ptCount val="1"/>
                <c:pt idx="0">
                  <c:v>Balance</c:v>
                </c:pt>
              </c:strCache>
            </c:strRef>
          </c:tx>
          <c:spPr>
            <a:solidFill>
              <a:schemeClr val="accent3"/>
            </a:solidFill>
            <a:ln>
              <a:noFill/>
            </a:ln>
            <a:effectLst/>
          </c:spPr>
          <c:invertIfNegative val="0"/>
          <c:cat>
            <c:numRef>
              <c:f>Sheet1!$A$2:$A$4</c:f>
              <c:numCache>
                <c:formatCode>General</c:formatCode>
                <c:ptCount val="3"/>
                <c:pt idx="0">
                  <c:v>2014</c:v>
                </c:pt>
                <c:pt idx="1">
                  <c:v>2015</c:v>
                </c:pt>
                <c:pt idx="2">
                  <c:v>2016</c:v>
                </c:pt>
              </c:numCache>
            </c:numRef>
          </c:cat>
          <c:val>
            <c:numRef>
              <c:f>Sheet1!$D$2:$D$4</c:f>
              <c:numCache>
                <c:formatCode>General</c:formatCode>
                <c:ptCount val="3"/>
                <c:pt idx="0">
                  <c:v>5.5</c:v>
                </c:pt>
                <c:pt idx="1">
                  <c:v>6.4</c:v>
                </c:pt>
                <c:pt idx="2">
                  <c:v>6.7</c:v>
                </c:pt>
              </c:numCache>
            </c:numRef>
          </c:val>
          <c:extLst>
            <c:ext xmlns:c16="http://schemas.microsoft.com/office/drawing/2014/chart" uri="{C3380CC4-5D6E-409C-BE32-E72D297353CC}">
              <c16:uniqueId val="{00000002-68ED-45F9-A6C6-942FD4B049CA}"/>
            </c:ext>
          </c:extLst>
        </c:ser>
        <c:gapWidth val="219"/>
        <c:overlap val="-27"/>
      </c:barChart>
      <c:catAx>
        <c:axId val="163539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392639"/>
        <c:crosses val="autoZero"/>
        <c:auto val="1"/>
        <c:lblAlgn val="ctr"/>
        <c:lblOffset val="100"/>
        <c:noMultiLvlLbl val="0"/>
      </c:catAx>
      <c:valAx>
        <c:axId val="1635392639"/>
        <c:scaling>
          <c:orientation val="minMax"/>
        </c:scaling>
        <c:delete val="0"/>
        <c:axPos val="l"/>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3913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1" smtClean="0"/>
              <a:t>Canadian Total Exports </a:t>
            </a:r>
            <a:r>
              <a:rPr lang="en-US" baseline="0" dirty="1" smtClean="0"/>
              <a:t>(2008-2017)</a:t>
            </a:r>
            <a:endParaRPr lang="en-US"/>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dLbls>
          <c:showLegendKey val="0"/>
          <c:showVal val="0"/>
          <c:showCatName val="0"/>
          <c:showSerName val="0"/>
          <c:showPercent val="0"/>
          <c:showBubbleSize val="0"/>
          <c:showLeaderLines val="0"/>
        </c:dLbls>
        <c:axId val="1416428063"/>
        <c:axId val="1416422239"/>
        <c:grouping val="standard"/>
        <c:varyColors val="0"/>
        <c:ser>
          <c:idx val="0"/>
          <c:order val="0"/>
          <c:tx>
            <c:strRef>
              <c:f>Sheet1!$A$2</c:f>
              <c:strCache>
                <c:ptCount val="1"/>
                <c:pt idx="0">
                  <c:v>Total All Countries</c:v>
                </c:pt>
              </c:strCache>
            </c:strRef>
          </c:tx>
          <c:spPr>
            <a:solidFill>
              <a:schemeClr val="accent2"/>
            </a:solidFill>
            <a:ln>
              <a:noFill/>
            </a:ln>
            <a:effectLst/>
          </c:spP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483488.20199999999</c:v>
                </c:pt>
                <c:pt idx="1">
                  <c:v>359753.598</c:v>
                </c:pt>
                <c:pt idx="2">
                  <c:v>398838.13400000002</c:v>
                </c:pt>
                <c:pt idx="3">
                  <c:v>446688.13</c:v>
                </c:pt>
                <c:pt idx="4">
                  <c:v>455149.57199999999</c:v>
                </c:pt>
                <c:pt idx="5">
                  <c:v>471939.99200000003</c:v>
                </c:pt>
                <c:pt idx="6">
                  <c:v>526762.076</c:v>
                </c:pt>
                <c:pt idx="7">
                  <c:v>524050.565</c:v>
                </c:pt>
                <c:pt idx="8">
                  <c:v>517100.40700000001</c:v>
                </c:pt>
                <c:pt idx="9">
                  <c:v>546681.68099999998</c:v>
                </c:pt>
              </c:numCache>
            </c:numRef>
          </c:val>
          <c:extLst>
            <c:ext xmlns:c16="http://schemas.microsoft.com/office/drawing/2014/chart" uri="{C3380CC4-5D6E-409C-BE32-E72D297353CC}">
              <c16:uniqueId val="{00000000-B79D-4CD8-BEA2-5F9900D9C6CD}"/>
            </c:ext>
          </c:extLst>
        </c:ser>
        <c:ser>
          <c:idx val="1"/>
          <c:order val="1"/>
          <c:tx>
            <c:strRef>
              <c:f>Sheet1!$A$3</c:f>
              <c:strCache>
                <c:ptCount val="1"/>
                <c:pt idx="0">
                  <c:v>European Union (total)</c:v>
                </c:pt>
              </c:strCache>
            </c:strRef>
          </c:tx>
          <c:spPr>
            <a:solidFill>
              <a:schemeClr val="accent4"/>
            </a:solidFill>
            <a:ln>
              <a:noFill/>
            </a:ln>
            <a:effectLst/>
          </c:spP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36357.345000000001</c:v>
                </c:pt>
                <c:pt idx="1">
                  <c:v>29804.382000000001</c:v>
                </c:pt>
                <c:pt idx="2">
                  <c:v>34582.250999999997</c:v>
                </c:pt>
                <c:pt idx="3">
                  <c:v>40097.023000000001</c:v>
                </c:pt>
                <c:pt idx="4">
                  <c:v>38901.794999999998</c:v>
                </c:pt>
                <c:pt idx="5">
                  <c:v>33264.728999999999</c:v>
                </c:pt>
                <c:pt idx="6">
                  <c:v>38751.652000000002</c:v>
                </c:pt>
                <c:pt idx="7">
                  <c:v>37768.252999999997</c:v>
                </c:pt>
                <c:pt idx="8">
                  <c:v>39998.824999999997</c:v>
                </c:pt>
                <c:pt idx="9">
                  <c:v>41580.404999999999</c:v>
                </c:pt>
              </c:numCache>
            </c:numRef>
          </c:val>
          <c:extLst>
            <c:ext xmlns:c16="http://schemas.microsoft.com/office/drawing/2014/chart" uri="{C3380CC4-5D6E-409C-BE32-E72D297353CC}">
              <c16:uniqueId val="{00000001-B79D-4CD8-BEA2-5F9900D9C6CD}"/>
            </c:ext>
          </c:extLst>
        </c:ser>
      </c:areaChart>
      <c:catAx>
        <c:axId val="14164280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422239"/>
        <c:crosses val="autoZero"/>
        <c:auto val="1"/>
        <c:lblAlgn val="ctr"/>
        <c:lblOffset val="100"/>
        <c:noMultiLvlLbl val="0"/>
      </c:catAx>
      <c:valAx>
        <c:axId val="1416422239"/>
        <c:scaling>
          <c:orientation val="minMax"/>
        </c:scaling>
        <c:delete val="0"/>
        <c:axPos val="l"/>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428063"/>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dirty="1" smtClean="0"/>
              <a:t>EU = 22% of Global Economy</a:t>
            </a:r>
            <a:endParaRPr lang="en-US"/>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dLbls>
          <c:showLegendKey val="0"/>
          <c:showVal val="0"/>
          <c:showCatName val="0"/>
          <c:showSerName val="0"/>
          <c:showPercent val="0"/>
          <c:showBubbleSize val="0"/>
          <c:showLeaderLines val="1"/>
        </c:dLbls>
        <c:varyColors val="1"/>
        <c:ser>
          <c:idx val="0"/>
          <c:order val="0"/>
          <c:tx>
            <c:strRef>
              <c:f>Sheet1!$B$1</c:f>
              <c:strCache>
                <c:ptCount val="1"/>
                <c:pt idx="0">
                  <c:v>Global Economy</c:v>
                </c:pt>
              </c:strCache>
            </c:strRef>
          </c:tx>
          <c:cat>
            <c:strRef>
              <c:f>Sheet1!$A$2:$A$4</c:f>
              <c:strCache>
                <c:ptCount val="3"/>
                <c:pt idx="0">
                  <c:v>EU</c:v>
                </c:pt>
                <c:pt idx="1">
                  <c:v>Canada</c:v>
                </c:pt>
                <c:pt idx="2">
                  <c:v>Rest of World</c:v>
                </c:pt>
              </c:strCache>
            </c:strRef>
          </c:cat>
          <c:val>
            <c:numRef>
              <c:f>Sheet1!$B$2:$B$4</c:f>
              <c:numCache>
                <c:formatCode>General</c:formatCode>
                <c:ptCount val="3"/>
                <c:pt idx="0">
                  <c:v>16.491</c:v>
                </c:pt>
                <c:pt idx="1">
                  <c:v>1.536</c:v>
                </c:pt>
                <c:pt idx="2">
                  <c:v>57.844999999999999</c:v>
                </c:pt>
              </c:numCache>
            </c:numRef>
          </c:val>
          <c:extLst>
            <c:ext xmlns:c16="http://schemas.microsoft.com/office/drawing/2014/chart" uri="{C3380CC4-5D6E-409C-BE32-E72D297353CC}">
              <c16:uniqueId val="{00000004-AAA2-4852-8C9F-BF1185DC533C}"/>
            </c:ext>
          </c:extLst>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AA2-4852-8C9F-BF1185DC53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A2-4852-8C9F-BF1185DC53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8E-446E-9AB1-97F10A26C362}"/>
              </c:ext>
            </c:extLst>
          </c:dPt>
        </c:ser>
        <c:firstSliceAng val="0"/>
      </c:pieChart>
      <c:spPr>
        <a:noFill/>
        <a:ln>
          <a:noFill/>
        </a:ln>
        <a:effectLst/>
      </c:spPr>
    </c:plotArea>
    <c:legend>
      <c:legendPos val="b"/>
      <c:layout>
        <c:manualLayout>
          <c:xMode val="edge"/>
          <c:yMode val="edge"/>
          <c:x val="0.0417281352"/>
          <c:y val="0.899511"/>
          <c:w val="0.9146987"/>
          <c:h val="0.10048904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&#65279;<?xml version="1.0" encoding="utf-8" standalone="yes"?><Relationships xmlns="http://schemas.openxmlformats.org/package/2006/relationships"><Relationship Id="rId1" Type="http://schemas.openxmlformats.org/officeDocument/2006/relationships/image" Target="../media/image1.jpeg" /><Relationship Id="rId10" Type="http://schemas.openxmlformats.org/officeDocument/2006/relationships/image" Target="../media/image2.jpeg" /><Relationship Id="rId11" Type="http://schemas.openxmlformats.org/officeDocument/2006/relationships/image" Target="../media/image3.jpeg" /><Relationship Id="rId12" Type="http://schemas.openxmlformats.org/officeDocument/2006/relationships/image" Target="../media/image4.jpeg"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 Id="rId7" Type="http://schemas.openxmlformats.org/officeDocument/2006/relationships/image" Target="../media/image10.jpeg" /><Relationship Id="rId8" Type="http://schemas.openxmlformats.org/officeDocument/2006/relationships/image" Target="../media/image11.jpeg" /><Relationship Id="rId9" Type="http://schemas.openxmlformats.org/officeDocument/2006/relationships/image" Target="../media/image12.jpe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1.jpeg" /><Relationship Id="rId10" Type="http://schemas.openxmlformats.org/officeDocument/2006/relationships/image" Target="../media/image2.jpeg" /><Relationship Id="rId11" Type="http://schemas.openxmlformats.org/officeDocument/2006/relationships/image" Target="../media/image3.jpeg" /><Relationship Id="rId12" Type="http://schemas.openxmlformats.org/officeDocument/2006/relationships/image" Target="../media/image4.jpeg"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 Id="rId7" Type="http://schemas.openxmlformats.org/officeDocument/2006/relationships/image" Target="../media/image10.jpeg" /><Relationship Id="rId8" Type="http://schemas.openxmlformats.org/officeDocument/2006/relationships/image" Target="../media/image11.jpeg" /><Relationship Id="rId9" Type="http://schemas.openxmlformats.org/officeDocument/2006/relationships/image" Target="../media/image12.jpe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1199C-0446-4299-9788-543249E77CAB}"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0545B88D-1E97-4A76-B08E-D871E146A3B7}" cxnId="{D2CBAE33-CFE9-4CCB-9B99-3CFDB0BD01F5}" type="parTrans">
      <dgm:prSet/>
      <dgm:spPr/>
      <dgm:t>
        <a:bodyPr/>
        <a:lstStyle/>
        <a:p>
          <a:endParaRPr lang="en-US"/>
        </a:p>
      </dgm:t>
    </dgm:pt>
    <dgm:pt modelId="{5BBEBFDD-D59B-4887-9998-2FA4BC377659}">
      <dgm:prSet phldrT="[Text]"/>
      <dgm:spPr/>
      <dgm:t>
        <a:bodyPr/>
        <a:lstStyle/>
        <a:p>
          <a:r>
            <a:rPr lang="en-US" dirty="1" smtClean="0"/>
            <a:t>Aerospace</a:t>
          </a:r>
          <a:endParaRPr lang="en-US"/>
        </a:p>
      </dgm:t>
    </dgm:pt>
    <dgm:pt modelId="{A565DB19-BC02-4783-8944-93C3B0000E7D}" cxnId="{D2CBAE33-CFE9-4CCB-9B99-3CFDB0BD01F5}" type="sibTrans">
      <dgm:prSet/>
      <dgm:spPr/>
      <dgm:t>
        <a:bodyPr/>
        <a:lstStyle/>
        <a:p>
          <a:endParaRPr lang="en-US"/>
        </a:p>
      </dgm:t>
    </dgm:pt>
    <dgm:pt modelId="{A8A1DA9B-070E-4634-9A0C-09533FA18D84}" cxnId="{1CAD11BB-6ADC-492D-8B07-8698842351EE}" type="parTrans">
      <dgm:prSet/>
      <dgm:spPr/>
      <dgm:t>
        <a:bodyPr/>
        <a:lstStyle/>
        <a:p>
          <a:endParaRPr lang="en-US"/>
        </a:p>
      </dgm:t>
    </dgm:pt>
    <dgm:pt modelId="{C9D46D9A-513C-48CD-B106-0FC71D627801}">
      <dgm:prSet phldrT="[Text]"/>
      <dgm:spPr/>
      <dgm:t>
        <a:bodyPr/>
        <a:lstStyle/>
        <a:p>
          <a:r>
            <a:rPr lang="en-US" dirty="1" smtClean="0"/>
            <a:t>Agriculture and Agri-Food</a:t>
          </a:r>
          <a:endParaRPr lang="en-US"/>
        </a:p>
      </dgm:t>
    </dgm:pt>
    <dgm:pt modelId="{0FE0F6BE-8A35-483A-8E5D-0CDE022E6584}" cxnId="{1CAD11BB-6ADC-492D-8B07-8698842351EE}" type="sibTrans">
      <dgm:prSet/>
      <dgm:spPr/>
      <dgm:t>
        <a:bodyPr/>
        <a:lstStyle/>
        <a:p>
          <a:endParaRPr lang="en-US"/>
        </a:p>
      </dgm:t>
    </dgm:pt>
    <dgm:pt modelId="{69386ED8-1FE8-441C-8962-F49C862FD7C8}" cxnId="{463007F6-C85D-49F5-BE69-CDD58A966073}" type="parTrans">
      <dgm:prSet/>
      <dgm:spPr/>
      <dgm:t>
        <a:bodyPr/>
        <a:lstStyle/>
        <a:p>
          <a:endParaRPr lang="en-US"/>
        </a:p>
      </dgm:t>
    </dgm:pt>
    <dgm:pt modelId="{B153046E-C290-4112-9E3C-C17C2BF075F1}">
      <dgm:prSet phldrT="[Text]"/>
      <dgm:spPr/>
      <dgm:t>
        <a:bodyPr/>
        <a:lstStyle/>
        <a:p>
          <a:r>
            <a:rPr lang="en-US" dirty="1" smtClean="0"/>
            <a:t>Automotive</a:t>
          </a:r>
          <a:endParaRPr lang="en-US"/>
        </a:p>
      </dgm:t>
    </dgm:pt>
    <dgm:pt modelId="{945F8216-ADAC-4979-90EB-73CAB7638F86}" cxnId="{463007F6-C85D-49F5-BE69-CDD58A966073}" type="sibTrans">
      <dgm:prSet/>
      <dgm:spPr/>
      <dgm:t>
        <a:bodyPr/>
        <a:lstStyle/>
        <a:p>
          <a:endParaRPr lang="en-US"/>
        </a:p>
      </dgm:t>
    </dgm:pt>
    <dgm:pt modelId="{F1265452-5AEF-445E-AFDE-76B36E891593}" cxnId="{72425A43-78DC-4F80-BD69-4F86BFFF281F}" type="parTrans">
      <dgm:prSet/>
      <dgm:spPr/>
      <dgm:t>
        <a:bodyPr/>
        <a:lstStyle/>
        <a:p>
          <a:endParaRPr lang="en-US"/>
        </a:p>
      </dgm:t>
    </dgm:pt>
    <dgm:pt modelId="{C9EB4AED-19B5-45A0-8AD2-D4CDAE24DED3}">
      <dgm:prSet phldrT="[Text]"/>
      <dgm:spPr/>
      <dgm:t>
        <a:bodyPr/>
        <a:lstStyle/>
        <a:p>
          <a:r>
            <a:rPr lang="en-US" dirty="1" smtClean="0"/>
            <a:t>Clean Technologies</a:t>
          </a:r>
          <a:endParaRPr lang="en-US"/>
        </a:p>
      </dgm:t>
    </dgm:pt>
    <dgm:pt modelId="{AF1A5F71-4200-4C2F-A55E-27F3416497C6}" cxnId="{72425A43-78DC-4F80-BD69-4F86BFFF281F}" type="sibTrans">
      <dgm:prSet/>
      <dgm:spPr/>
      <dgm:t>
        <a:bodyPr/>
        <a:lstStyle/>
        <a:p>
          <a:endParaRPr lang="en-US"/>
        </a:p>
      </dgm:t>
    </dgm:pt>
    <dgm:pt modelId="{F695FD2F-3DF7-40B1-8014-C0B464ACBED7}" cxnId="{B591F4DD-8548-4C05-A974-E1743D925836}" type="parTrans">
      <dgm:prSet/>
      <dgm:spPr/>
      <dgm:t>
        <a:bodyPr/>
        <a:lstStyle/>
        <a:p>
          <a:endParaRPr lang="en-US"/>
        </a:p>
      </dgm:t>
    </dgm:pt>
    <dgm:pt modelId="{8FADA082-BF8F-4540-A201-5B67F51ABBD4}">
      <dgm:prSet phldrT="[Text]"/>
      <dgm:spPr/>
      <dgm:t>
        <a:bodyPr/>
        <a:lstStyle/>
        <a:p>
          <a:r>
            <a:rPr lang="en-US" dirty="1" smtClean="0"/>
            <a:t>Fish and Seafood</a:t>
          </a:r>
          <a:endParaRPr lang="en-US"/>
        </a:p>
      </dgm:t>
    </dgm:pt>
    <dgm:pt modelId="{2A249879-8D6B-4643-889F-E5F944784EEC}" cxnId="{B591F4DD-8548-4C05-A974-E1743D925836}" type="sibTrans">
      <dgm:prSet/>
      <dgm:spPr/>
      <dgm:t>
        <a:bodyPr/>
        <a:lstStyle/>
        <a:p>
          <a:endParaRPr lang="en-US"/>
        </a:p>
      </dgm:t>
    </dgm:pt>
    <dgm:pt modelId="{CA0D79B0-64DF-41E5-B9AA-D3433F56D845}" cxnId="{82A210D9-6B91-4277-9568-26AABC0BF5B6}" type="parTrans">
      <dgm:prSet/>
      <dgm:spPr/>
      <dgm:t>
        <a:bodyPr/>
        <a:lstStyle/>
        <a:p>
          <a:endParaRPr lang="en-US"/>
        </a:p>
      </dgm:t>
    </dgm:pt>
    <dgm:pt modelId="{29C642FD-55D4-48DE-A59C-32A204C81C80}">
      <dgm:prSet phldrT="[Text]"/>
      <dgm:spPr/>
      <dgm:t>
        <a:bodyPr/>
        <a:lstStyle/>
        <a:p>
          <a:r>
            <a:rPr lang="en-US" dirty="1" smtClean="0"/>
            <a:t>Forestry and Wood Products</a:t>
          </a:r>
          <a:endParaRPr lang="en-US"/>
        </a:p>
      </dgm:t>
    </dgm:pt>
    <dgm:pt modelId="{94DD273F-58E6-4377-8F40-3ECEFD4DB757}" cxnId="{82A210D9-6B91-4277-9568-26AABC0BF5B6}" type="sibTrans">
      <dgm:prSet/>
      <dgm:spPr/>
      <dgm:t>
        <a:bodyPr/>
        <a:lstStyle/>
        <a:p>
          <a:endParaRPr lang="en-US"/>
        </a:p>
      </dgm:t>
    </dgm:pt>
    <dgm:pt modelId="{75F39C50-8321-42DE-A96C-B921A98CAC77}" cxnId="{E380F53E-0F85-495B-8CA2-67A7E317593B}" type="parTrans">
      <dgm:prSet/>
      <dgm:spPr/>
      <dgm:t>
        <a:bodyPr/>
        <a:lstStyle/>
        <a:p>
          <a:endParaRPr lang="en-US"/>
        </a:p>
      </dgm:t>
    </dgm:pt>
    <dgm:pt modelId="{CE65A956-33F0-4DB7-B018-5FE443306C00}">
      <dgm:prSet phldrT="[Text]"/>
      <dgm:spPr/>
      <dgm:t>
        <a:bodyPr/>
        <a:lstStyle/>
        <a:p>
          <a:r>
            <a:rPr lang="en-US" dirty="1" smtClean="0"/>
            <a:t>Information and Communication Tech</a:t>
          </a:r>
          <a:endParaRPr lang="en-US"/>
        </a:p>
      </dgm:t>
    </dgm:pt>
    <dgm:pt modelId="{8D9D11E9-C0C1-4461-8BA0-A26D9CF824DC}" cxnId="{E380F53E-0F85-495B-8CA2-67A7E317593B}" type="sibTrans">
      <dgm:prSet/>
      <dgm:spPr/>
      <dgm:t>
        <a:bodyPr/>
        <a:lstStyle/>
        <a:p>
          <a:endParaRPr lang="en-US"/>
        </a:p>
      </dgm:t>
    </dgm:pt>
    <dgm:pt modelId="{77390C35-7822-4407-8293-5ED0FB5DBAC3}" cxnId="{671A1C78-5D22-43A2-8B6E-DF7F59EECDF3}" type="parTrans">
      <dgm:prSet/>
      <dgm:spPr/>
      <dgm:t>
        <a:bodyPr/>
        <a:lstStyle/>
        <a:p>
          <a:endParaRPr lang="en-US"/>
        </a:p>
      </dgm:t>
    </dgm:pt>
    <dgm:pt modelId="{7F9C4DAC-7DFD-441C-A34B-9CB363B6B06D}">
      <dgm:prSet phldrT="[Text]"/>
      <dgm:spPr/>
      <dgm:t>
        <a:bodyPr/>
        <a:lstStyle/>
        <a:p>
          <a:r>
            <a:rPr lang="en-US" dirty="1" smtClean="0"/>
            <a:t>Infrastructure</a:t>
          </a:r>
          <a:endParaRPr lang="en-US"/>
        </a:p>
      </dgm:t>
    </dgm:pt>
    <dgm:pt modelId="{69DC772A-44B8-47BC-A5B0-CA04AD5EA146}" cxnId="{671A1C78-5D22-43A2-8B6E-DF7F59EECDF3}" type="sibTrans">
      <dgm:prSet/>
      <dgm:spPr/>
      <dgm:t>
        <a:bodyPr/>
        <a:lstStyle/>
        <a:p>
          <a:endParaRPr lang="en-US"/>
        </a:p>
      </dgm:t>
    </dgm:pt>
    <dgm:pt modelId="{F70333E5-862D-4B03-B270-90963A22439B}" cxnId="{F4F4EA2A-CEA2-4985-BDE8-FC30F25135A2}" type="parTrans">
      <dgm:prSet/>
      <dgm:spPr/>
      <dgm:t>
        <a:bodyPr/>
        <a:lstStyle/>
        <a:p>
          <a:endParaRPr lang="en-US"/>
        </a:p>
      </dgm:t>
    </dgm:pt>
    <dgm:pt modelId="{B7EF6247-7EC8-4967-B34B-0D1A3D6AD673}">
      <dgm:prSet phldrT="[Text]"/>
      <dgm:spPr/>
      <dgm:t>
        <a:bodyPr/>
        <a:lstStyle/>
        <a:p>
          <a:r>
            <a:rPr lang="en-US" dirty="1" smtClean="0"/>
            <a:t>Medical Devices</a:t>
          </a:r>
          <a:endParaRPr lang="en-US"/>
        </a:p>
      </dgm:t>
    </dgm:pt>
    <dgm:pt modelId="{BBF5AE4D-DA87-405D-8BA5-EF446B20A858}" cxnId="{F4F4EA2A-CEA2-4985-BDE8-FC30F25135A2}" type="sibTrans">
      <dgm:prSet/>
      <dgm:spPr/>
      <dgm:t>
        <a:bodyPr/>
        <a:lstStyle/>
        <a:p>
          <a:endParaRPr lang="en-US"/>
        </a:p>
      </dgm:t>
    </dgm:pt>
    <dgm:pt modelId="{38F01A80-2324-4DF0-BB31-5AF9F032F2FE}" cxnId="{5705BBD9-1BB5-4C1B-BA47-7693B30445AC}" type="parTrans">
      <dgm:prSet/>
      <dgm:spPr/>
      <dgm:t>
        <a:bodyPr/>
        <a:lstStyle/>
        <a:p>
          <a:endParaRPr lang="en-US"/>
        </a:p>
      </dgm:t>
    </dgm:pt>
    <dgm:pt modelId="{8B548FD3-64B5-4BB9-9ED2-5D0092A3D5B3}">
      <dgm:prSet phldrT="[Text]"/>
      <dgm:spPr/>
      <dgm:t>
        <a:bodyPr/>
        <a:lstStyle/>
        <a:p>
          <a:r>
            <a:rPr lang="en-US" dirty="1" smtClean="0"/>
            <a:t>Metals, Mining and Minerals</a:t>
          </a:r>
          <a:endParaRPr lang="en-US"/>
        </a:p>
      </dgm:t>
    </dgm:pt>
    <dgm:pt modelId="{83BE4A3D-E514-47A1-B76B-CCC12398EDD5}" cxnId="{5705BBD9-1BB5-4C1B-BA47-7693B30445AC}" type="sibTrans">
      <dgm:prSet/>
      <dgm:spPr/>
      <dgm:t>
        <a:bodyPr/>
        <a:lstStyle/>
        <a:p>
          <a:endParaRPr lang="en-US"/>
        </a:p>
      </dgm:t>
    </dgm:pt>
    <dgm:pt modelId="{652480D5-CA41-4109-8F4B-CA3981951ED3}" cxnId="{A93992A9-8790-4EB0-B5AA-B84B6D4D9D76}" type="parTrans">
      <dgm:prSet/>
      <dgm:spPr/>
      <dgm:t>
        <a:bodyPr/>
        <a:lstStyle/>
        <a:p>
          <a:endParaRPr lang="en-US"/>
        </a:p>
      </dgm:t>
    </dgm:pt>
    <dgm:pt modelId="{B4093628-89AE-48A0-A748-4F21D9131D92}">
      <dgm:prSet phldrT="[Text]"/>
      <dgm:spPr/>
      <dgm:t>
        <a:bodyPr/>
        <a:lstStyle/>
        <a:p>
          <a:r>
            <a:rPr lang="en-US" dirty="1" smtClean="0"/>
            <a:t>Oil &amp; Gas</a:t>
          </a:r>
          <a:endParaRPr lang="en-US"/>
        </a:p>
      </dgm:t>
    </dgm:pt>
    <dgm:pt modelId="{7E90AE43-9786-4210-B38E-2ECB3ADD50F5}" cxnId="{A93992A9-8790-4EB0-B5AA-B84B6D4D9D76}" type="sibTrans">
      <dgm:prSet/>
      <dgm:spPr/>
      <dgm:t>
        <a:bodyPr/>
        <a:lstStyle/>
        <a:p>
          <a:endParaRPr lang="en-US"/>
        </a:p>
      </dgm:t>
    </dgm:pt>
    <dgm:pt modelId="{A410AC9F-6AD8-463B-A5C4-79D112A9481C}" cxnId="{58A6DB41-5723-425A-A7E6-524FF76FD649}" type="parTrans">
      <dgm:prSet/>
      <dgm:spPr/>
      <dgm:t>
        <a:bodyPr/>
        <a:lstStyle/>
        <a:p>
          <a:endParaRPr lang="en-US"/>
        </a:p>
      </dgm:t>
    </dgm:pt>
    <dgm:pt modelId="{5F0774B7-3CB9-419E-A028-943B4BB37718}">
      <dgm:prSet phldrT="[Text]"/>
      <dgm:spPr/>
      <dgm:t>
        <a:bodyPr/>
        <a:lstStyle/>
        <a:p>
          <a:r>
            <a:rPr lang="en-US" dirty="1" smtClean="0"/>
            <a:t>Pharmaceuticals</a:t>
          </a:r>
          <a:endParaRPr lang="en-US"/>
        </a:p>
      </dgm:t>
    </dgm:pt>
    <dgm:pt modelId="{076772A5-652D-4B64-8561-43CDC9C97F9A}" cxnId="{58A6DB41-5723-425A-A7E6-524FF76FD649}" type="sibTrans">
      <dgm:prSet/>
      <dgm:spPr/>
      <dgm:t>
        <a:bodyPr/>
        <a:lstStyle/>
        <a:p>
          <a:endParaRPr lang="en-US"/>
        </a:p>
      </dgm:t>
    </dgm:pt>
    <dgm:pt modelId="{61797089-3494-466A-ABC4-E71C6FC749D8}" type="pres">
      <dgm:prSet presAssocID="{1201199C-0446-4299-9788-543249E77CAB}" presName="diagram" presStyleCnt="0">
        <dgm:presLayoutVars>
          <dgm:dir/>
        </dgm:presLayoutVars>
      </dgm:prSet>
      <dgm:spPr/>
      <dgm:t>
        <a:bodyPr/>
        <a:lstStyle/>
        <a:p>
          <a:endParaRPr lang="en-US"/>
        </a:p>
      </dgm:t>
    </dgm:pt>
    <dgm:pt modelId="{66831690-ACB5-43A6-B6FD-81711D174B5E}" type="pres">
      <dgm:prSet presAssocID="{5BBEBFDD-D59B-4887-9998-2FA4BC377659}" presName="composite" presStyleCnt="0"/>
      <dgm:spPr/>
      <dgm:t>
        <a:bodyPr/>
        <a:lstStyle/>
        <a:p/>
      </dgm:t>
    </dgm:pt>
    <dgm:pt modelId="{BC36FE3C-2F77-45C8-A66F-6114C4E5DA75}" type="pres">
      <dgm:prSet presAssocID="{5BBEBFDD-D59B-4887-9998-2FA4BC377659}" presName="Image" presStyleLbl="bgShp" presStyleIdx="0" presStyleCnt="12"/>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dgm:t>
    </dgm:pt>
    <dgm:pt modelId="{15B4C666-581B-4433-AADF-42F1946130B5}" type="pres">
      <dgm:prSet presAssocID="{5BBEBFDD-D59B-4887-9998-2FA4BC377659}" presName="Parent" presStyleLbl="node0" presStyleIdx="0" presStyleCnt="12">
        <dgm:presLayoutVars>
          <dgm:bulletEnabled val="1"/>
        </dgm:presLayoutVars>
      </dgm:prSet>
      <dgm:spPr/>
      <dgm:t>
        <a:bodyPr/>
        <a:lstStyle/>
        <a:p>
          <a:endParaRPr lang="en-US"/>
        </a:p>
      </dgm:t>
    </dgm:pt>
    <dgm:pt modelId="{F193568D-565C-4DE0-BFB4-4567357E6B95}" type="pres">
      <dgm:prSet presAssocID="{A565DB19-BC02-4783-8944-93C3B0000E7D}" presName="sibTrans" presStyleCnt="0"/>
      <dgm:spPr/>
      <dgm:t>
        <a:bodyPr/>
        <a:lstStyle/>
        <a:p/>
      </dgm:t>
    </dgm:pt>
    <dgm:pt modelId="{87D51359-33FF-430D-B59C-B1A7929F983F}" type="pres">
      <dgm:prSet presAssocID="{C9D46D9A-513C-48CD-B106-0FC71D627801}" presName="composite" presStyleCnt="0"/>
      <dgm:spPr/>
      <dgm:t>
        <a:bodyPr/>
        <a:lstStyle/>
        <a:p/>
      </dgm:t>
    </dgm:pt>
    <dgm:pt modelId="{7BAC9E99-C421-4748-9992-28F78A523C8D}" type="pres">
      <dgm:prSet presAssocID="{C9D46D9A-513C-48CD-B106-0FC71D627801}" presName="Image" presStyleLbl="bgShp" presStyleIdx="1" presStyleCnt="1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dgm:t>
    </dgm:pt>
    <dgm:pt modelId="{FC16C40D-BE87-4028-AF3E-028DF649537F}" type="pres">
      <dgm:prSet presAssocID="{C9D46D9A-513C-48CD-B106-0FC71D627801}" presName="Parent" presStyleLbl="node0" presStyleIdx="1" presStyleCnt="12">
        <dgm:presLayoutVars>
          <dgm:bulletEnabled val="1"/>
        </dgm:presLayoutVars>
      </dgm:prSet>
      <dgm:spPr/>
      <dgm:t>
        <a:bodyPr/>
        <a:lstStyle/>
        <a:p>
          <a:endParaRPr lang="en-US"/>
        </a:p>
      </dgm:t>
    </dgm:pt>
    <dgm:pt modelId="{70605E8C-17AA-4AD0-AC17-7849ED08DB85}" type="pres">
      <dgm:prSet presAssocID="{0FE0F6BE-8A35-483A-8E5D-0CDE022E6584}" presName="sibTrans" presStyleCnt="0"/>
      <dgm:spPr/>
      <dgm:t>
        <a:bodyPr/>
        <a:lstStyle/>
        <a:p/>
      </dgm:t>
    </dgm:pt>
    <dgm:pt modelId="{FA5F042D-7A94-4794-ACBF-1C945B18AF52}" type="pres">
      <dgm:prSet presAssocID="{B153046E-C290-4112-9E3C-C17C2BF075F1}" presName="composite" presStyleCnt="0"/>
      <dgm:spPr/>
      <dgm:t>
        <a:bodyPr/>
        <a:lstStyle/>
        <a:p/>
      </dgm:t>
    </dgm:pt>
    <dgm:pt modelId="{452372DB-5D04-4F35-AB0A-18C849031AAB}" type="pres">
      <dgm:prSet presAssocID="{B153046E-C290-4112-9E3C-C17C2BF075F1}" presName="Image" presStyleLbl="bgShp" presStyleIdx="2" presStyleCnt="12"/>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dgm:t>
    </dgm:pt>
    <dgm:pt modelId="{4C50F366-7EA5-4EAB-8CA2-AA245E7D4F76}" type="pres">
      <dgm:prSet presAssocID="{B153046E-C290-4112-9E3C-C17C2BF075F1}" presName="Parent" presStyleLbl="node0" presStyleIdx="2" presStyleCnt="12">
        <dgm:presLayoutVars>
          <dgm:bulletEnabled val="1"/>
        </dgm:presLayoutVars>
      </dgm:prSet>
      <dgm:spPr/>
      <dgm:t>
        <a:bodyPr/>
        <a:lstStyle/>
        <a:p>
          <a:endParaRPr lang="en-US"/>
        </a:p>
      </dgm:t>
    </dgm:pt>
    <dgm:pt modelId="{BA6D73C3-A40C-44C1-B2E0-656295A70A04}" type="pres">
      <dgm:prSet presAssocID="{945F8216-ADAC-4979-90EB-73CAB7638F86}" presName="sibTrans" presStyleCnt="0"/>
      <dgm:spPr/>
      <dgm:t>
        <a:bodyPr/>
        <a:lstStyle/>
        <a:p/>
      </dgm:t>
    </dgm:pt>
    <dgm:pt modelId="{561B4C17-24DE-41BC-9ED3-209BD91E087F}" type="pres">
      <dgm:prSet presAssocID="{C9EB4AED-19B5-45A0-8AD2-D4CDAE24DED3}" presName="composite" presStyleCnt="0"/>
      <dgm:spPr/>
      <dgm:t>
        <a:bodyPr/>
        <a:lstStyle/>
        <a:p/>
      </dgm:t>
    </dgm:pt>
    <dgm:pt modelId="{145F2C30-9DFF-4ABC-9BA2-F75CD0B61C2E}" type="pres">
      <dgm:prSet presAssocID="{C9EB4AED-19B5-45A0-8AD2-D4CDAE24DED3}" presName="Image" presStyleLbl="bgShp" presStyleIdx="3" presStyleCnt="12"/>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dgm:t>
    </dgm:pt>
    <dgm:pt modelId="{56EE16B2-DF79-4BD5-A285-096CBDB849FA}" type="pres">
      <dgm:prSet presAssocID="{C9EB4AED-19B5-45A0-8AD2-D4CDAE24DED3}" presName="Parent" presStyleLbl="node0" presStyleIdx="3" presStyleCnt="12">
        <dgm:presLayoutVars>
          <dgm:bulletEnabled val="1"/>
        </dgm:presLayoutVars>
      </dgm:prSet>
      <dgm:spPr/>
      <dgm:t>
        <a:bodyPr/>
        <a:lstStyle/>
        <a:p>
          <a:endParaRPr lang="en-US"/>
        </a:p>
      </dgm:t>
    </dgm:pt>
    <dgm:pt modelId="{9D5DD31A-D5A5-4615-8D6A-C8D09A252D37}" type="pres">
      <dgm:prSet presAssocID="{AF1A5F71-4200-4C2F-A55E-27F3416497C6}" presName="sibTrans" presStyleCnt="0"/>
      <dgm:spPr/>
      <dgm:t>
        <a:bodyPr/>
        <a:lstStyle/>
        <a:p/>
      </dgm:t>
    </dgm:pt>
    <dgm:pt modelId="{D05BED07-DCCB-4AC3-A4B9-29F1FD87F8D0}" type="pres">
      <dgm:prSet presAssocID="{8FADA082-BF8F-4540-A201-5B67F51ABBD4}" presName="composite" presStyleCnt="0"/>
      <dgm:spPr/>
      <dgm:t>
        <a:bodyPr/>
        <a:lstStyle/>
        <a:p/>
      </dgm:t>
    </dgm:pt>
    <dgm:pt modelId="{4990AFA3-DE11-4622-A98B-D33E4BCA8326}" type="pres">
      <dgm:prSet presAssocID="{8FADA082-BF8F-4540-A201-5B67F51ABBD4}" presName="Image" presStyleLbl="bgShp" presStyleIdx="4" presStyleCnt="12"/>
      <dgm:spPr>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dgm:spPr>
      <dgm:t>
        <a:bodyPr/>
        <a:lstStyle/>
        <a:p/>
      </dgm:t>
    </dgm:pt>
    <dgm:pt modelId="{F86729F9-2E78-4926-B4D6-7B29C2BA71C2}" type="pres">
      <dgm:prSet presAssocID="{8FADA082-BF8F-4540-A201-5B67F51ABBD4}" presName="Parent" presStyleLbl="node0" presStyleIdx="4" presStyleCnt="12">
        <dgm:presLayoutVars>
          <dgm:bulletEnabled val="1"/>
        </dgm:presLayoutVars>
      </dgm:prSet>
      <dgm:spPr/>
      <dgm:t>
        <a:bodyPr/>
        <a:lstStyle/>
        <a:p>
          <a:endParaRPr lang="en-US"/>
        </a:p>
      </dgm:t>
    </dgm:pt>
    <dgm:pt modelId="{01EA2AAD-7ED6-44B6-9428-7A4BBE7440B6}" type="pres">
      <dgm:prSet presAssocID="{2A249879-8D6B-4643-889F-E5F944784EEC}" presName="sibTrans" presStyleCnt="0"/>
      <dgm:spPr/>
      <dgm:t>
        <a:bodyPr/>
        <a:lstStyle/>
        <a:p/>
      </dgm:t>
    </dgm:pt>
    <dgm:pt modelId="{BC93E25D-3051-4FBD-968C-24EEF3A72A4C}" type="pres">
      <dgm:prSet presAssocID="{29C642FD-55D4-48DE-A59C-32A204C81C80}" presName="composite" presStyleCnt="0"/>
      <dgm:spPr/>
      <dgm:t>
        <a:bodyPr/>
        <a:lstStyle/>
        <a:p/>
      </dgm:t>
    </dgm:pt>
    <dgm:pt modelId="{FD6593AE-EE3A-44E3-96E8-D284991C68DE}" type="pres">
      <dgm:prSet presAssocID="{29C642FD-55D4-48DE-A59C-32A204C81C80}" presName="Image" presStyleLbl="bgShp" presStyleIdx="5" presStyleCnt="12"/>
      <dgm:spPr>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dgm:spPr>
      <dgm:t>
        <a:bodyPr/>
        <a:lstStyle/>
        <a:p/>
      </dgm:t>
    </dgm:pt>
    <dgm:pt modelId="{398FD71F-9672-4792-877D-E4B350CEB23C}" type="pres">
      <dgm:prSet presAssocID="{29C642FD-55D4-48DE-A59C-32A204C81C80}" presName="Parent" presStyleLbl="node0" presStyleIdx="5" presStyleCnt="12">
        <dgm:presLayoutVars>
          <dgm:bulletEnabled val="1"/>
        </dgm:presLayoutVars>
      </dgm:prSet>
      <dgm:spPr/>
      <dgm:t>
        <a:bodyPr/>
        <a:lstStyle/>
        <a:p>
          <a:endParaRPr lang="en-US"/>
        </a:p>
      </dgm:t>
    </dgm:pt>
    <dgm:pt modelId="{47AED789-200D-458A-814F-FB342ADD0EC4}" type="pres">
      <dgm:prSet presAssocID="{94DD273F-58E6-4377-8F40-3ECEFD4DB757}" presName="sibTrans" presStyleCnt="0"/>
      <dgm:spPr/>
      <dgm:t>
        <a:bodyPr/>
        <a:lstStyle/>
        <a:p/>
      </dgm:t>
    </dgm:pt>
    <dgm:pt modelId="{101CE6EF-B631-4E82-938D-2091FD6A5F1A}" type="pres">
      <dgm:prSet presAssocID="{CE65A956-33F0-4DB7-B018-5FE443306C00}" presName="composite" presStyleCnt="0"/>
      <dgm:spPr/>
      <dgm:t>
        <a:bodyPr/>
        <a:lstStyle/>
        <a:p/>
      </dgm:t>
    </dgm:pt>
    <dgm:pt modelId="{6E30A446-CAEA-4E81-A730-A734EF99BCDF}" type="pres">
      <dgm:prSet presAssocID="{CE65A956-33F0-4DB7-B018-5FE443306C00}" presName="Image" presStyleLbl="bgShp" presStyleIdx="6" presStyleCnt="12"/>
      <dgm:spPr>
        <a:blipFill>
          <a:blip xmlns:r="http://schemas.openxmlformats.org/officeDocument/2006/relationships" r:embed="rId7">
            <a:extLst>
              <a:ext uri="{28A0092B-C50C-407E-A947-70E740481C1C}">
                <a14:useLocalDpi xmlns:a14="http://schemas.microsoft.com/office/drawing/2010/main" val="0"/>
              </a:ext>
            </a:extLst>
          </a:blip>
          <a:srcRect/>
          <a:stretch>
            <a:fillRect l="-12000" r="-12000"/>
          </a:stretch>
        </a:blipFill>
      </dgm:spPr>
      <dgm:t>
        <a:bodyPr/>
        <a:lstStyle/>
        <a:p/>
      </dgm:t>
    </dgm:pt>
    <dgm:pt modelId="{C57ADA89-9587-43A9-8DF5-D9A32CB2D637}" type="pres">
      <dgm:prSet presAssocID="{CE65A956-33F0-4DB7-B018-5FE443306C00}" presName="Parent" presStyleLbl="node0" presStyleIdx="6" presStyleCnt="12">
        <dgm:presLayoutVars>
          <dgm:bulletEnabled val="1"/>
        </dgm:presLayoutVars>
      </dgm:prSet>
      <dgm:spPr/>
      <dgm:t>
        <a:bodyPr/>
        <a:lstStyle/>
        <a:p>
          <a:endParaRPr lang="en-US"/>
        </a:p>
      </dgm:t>
    </dgm:pt>
    <dgm:pt modelId="{6DB8DE1B-8176-4B82-9D70-B39CA4EA8946}" type="pres">
      <dgm:prSet presAssocID="{8D9D11E9-C0C1-4461-8BA0-A26D9CF824DC}" presName="sibTrans" presStyleCnt="0"/>
      <dgm:spPr/>
      <dgm:t>
        <a:bodyPr/>
        <a:lstStyle/>
        <a:p/>
      </dgm:t>
    </dgm:pt>
    <dgm:pt modelId="{4B6F4259-4DD2-4887-9FF5-197E795F22A8}" type="pres">
      <dgm:prSet presAssocID="{7F9C4DAC-7DFD-441C-A34B-9CB363B6B06D}" presName="composite" presStyleCnt="0"/>
      <dgm:spPr/>
      <dgm:t>
        <a:bodyPr/>
        <a:lstStyle/>
        <a:p/>
      </dgm:t>
    </dgm:pt>
    <dgm:pt modelId="{860F7B16-4137-4890-A987-D8112CE6E32E}" type="pres">
      <dgm:prSet presAssocID="{7F9C4DAC-7DFD-441C-A34B-9CB363B6B06D}" presName="Image" presStyleLbl="bgShp" presStyleIdx="7" presStyleCnt="12"/>
      <dgm:spPr>
        <a:blipFill>
          <a:blip xmlns:r="http://schemas.openxmlformats.org/officeDocument/2006/relationships" r:embed="rId8">
            <a:extLst>
              <a:ext uri="{28A0092B-C50C-407E-A947-70E740481C1C}">
                <a14:useLocalDpi xmlns:a14="http://schemas.microsoft.com/office/drawing/2010/main" val="0"/>
              </a:ext>
            </a:extLst>
          </a:blip>
          <a:srcRect/>
          <a:stretch>
            <a:fillRect l="-24000" r="-24000"/>
          </a:stretch>
        </a:blipFill>
      </dgm:spPr>
      <dgm:t>
        <a:bodyPr/>
        <a:lstStyle/>
        <a:p/>
      </dgm:t>
    </dgm:pt>
    <dgm:pt modelId="{959452D8-B872-420E-B054-8DF936949908}" type="pres">
      <dgm:prSet presAssocID="{7F9C4DAC-7DFD-441C-A34B-9CB363B6B06D}" presName="Parent" presStyleLbl="node0" presStyleIdx="7" presStyleCnt="12">
        <dgm:presLayoutVars>
          <dgm:bulletEnabled val="1"/>
        </dgm:presLayoutVars>
      </dgm:prSet>
      <dgm:spPr/>
      <dgm:t>
        <a:bodyPr/>
        <a:lstStyle/>
        <a:p>
          <a:endParaRPr lang="en-US"/>
        </a:p>
      </dgm:t>
    </dgm:pt>
    <dgm:pt modelId="{970AE80B-4EE7-4AB0-8143-B9C77CE65A17}" type="pres">
      <dgm:prSet presAssocID="{69DC772A-44B8-47BC-A5B0-CA04AD5EA146}" presName="sibTrans" presStyleCnt="0"/>
      <dgm:spPr/>
      <dgm:t>
        <a:bodyPr/>
        <a:lstStyle/>
        <a:p/>
      </dgm:t>
    </dgm:pt>
    <dgm:pt modelId="{2C7C7FD1-D1C6-4FE7-B3C2-90962C15C398}" type="pres">
      <dgm:prSet presAssocID="{B7EF6247-7EC8-4967-B34B-0D1A3D6AD673}" presName="composite" presStyleCnt="0"/>
      <dgm:spPr/>
      <dgm:t>
        <a:bodyPr/>
        <a:lstStyle/>
        <a:p/>
      </dgm:t>
    </dgm:pt>
    <dgm:pt modelId="{C40E68F2-22B6-461E-B49A-539146A5D5EB}" type="pres">
      <dgm:prSet presAssocID="{B7EF6247-7EC8-4967-B34B-0D1A3D6AD673}" presName="Image" presStyleLbl="bgShp" presStyleIdx="8" presStyleCnt="12"/>
      <dgm:spPr>
        <a:blipFill>
          <a:blip xmlns:r="http://schemas.openxmlformats.org/officeDocument/2006/relationships" r:embed="rId9">
            <a:extLst>
              <a:ext uri="{28A0092B-C50C-407E-A947-70E740481C1C}">
                <a14:useLocalDpi xmlns:a14="http://schemas.microsoft.com/office/drawing/2010/main" val="0"/>
              </a:ext>
            </a:extLst>
          </a:blip>
          <a:srcRect/>
          <a:stretch>
            <a:fillRect l="-5000" r="-5000"/>
          </a:stretch>
        </a:blipFill>
      </dgm:spPr>
      <dgm:t>
        <a:bodyPr/>
        <a:lstStyle/>
        <a:p/>
      </dgm:t>
    </dgm:pt>
    <dgm:pt modelId="{0DEB9095-03FC-4459-9209-3197DFAB137B}" type="pres">
      <dgm:prSet presAssocID="{B7EF6247-7EC8-4967-B34B-0D1A3D6AD673}" presName="Parent" presStyleLbl="node0" presStyleIdx="8" presStyleCnt="12">
        <dgm:presLayoutVars>
          <dgm:bulletEnabled val="1"/>
        </dgm:presLayoutVars>
      </dgm:prSet>
      <dgm:spPr/>
      <dgm:t>
        <a:bodyPr/>
        <a:lstStyle/>
        <a:p>
          <a:endParaRPr lang="en-US"/>
        </a:p>
      </dgm:t>
    </dgm:pt>
    <dgm:pt modelId="{5837B105-D0C3-40FF-AB67-9F422AF14023}" type="pres">
      <dgm:prSet presAssocID="{BBF5AE4D-DA87-405D-8BA5-EF446B20A858}" presName="sibTrans" presStyleCnt="0"/>
      <dgm:spPr/>
      <dgm:t>
        <a:bodyPr/>
        <a:lstStyle/>
        <a:p/>
      </dgm:t>
    </dgm:pt>
    <dgm:pt modelId="{612A3FD1-7002-48DE-9760-916526E57D9B}" type="pres">
      <dgm:prSet presAssocID="{8B548FD3-64B5-4BB9-9ED2-5D0092A3D5B3}" presName="composite" presStyleCnt="0"/>
      <dgm:spPr/>
      <dgm:t>
        <a:bodyPr/>
        <a:lstStyle/>
        <a:p/>
      </dgm:t>
    </dgm:pt>
    <dgm:pt modelId="{3D5CCB70-CEA4-46C1-8311-D17847CF2AF3}" type="pres">
      <dgm:prSet presAssocID="{8B548FD3-64B5-4BB9-9ED2-5D0092A3D5B3}" presName="Image" presStyleLbl="bgShp" presStyleIdx="9" presStyleCnt="12"/>
      <dgm:spPr>
        <a:blipFill>
          <a:blip xmlns:r="http://schemas.openxmlformats.org/officeDocument/2006/relationships" r:embed="rId10">
            <a:extLst>
              <a:ext uri="{28A0092B-C50C-407E-A947-70E740481C1C}">
                <a14:useLocalDpi xmlns:a14="http://schemas.microsoft.com/office/drawing/2010/main" val="0"/>
              </a:ext>
            </a:extLst>
          </a:blip>
          <a:srcRect/>
          <a:stretch>
            <a:fillRect l="-51000" r="-51000"/>
          </a:stretch>
        </a:blipFill>
      </dgm:spPr>
      <dgm:t>
        <a:bodyPr/>
        <a:lstStyle/>
        <a:p/>
      </dgm:t>
    </dgm:pt>
    <dgm:pt modelId="{96AA5758-237C-4C9B-9365-B6596D4DDCA6}" type="pres">
      <dgm:prSet presAssocID="{8B548FD3-64B5-4BB9-9ED2-5D0092A3D5B3}" presName="Parent" presStyleLbl="node0" presStyleIdx="9" presStyleCnt="12">
        <dgm:presLayoutVars>
          <dgm:bulletEnabled val="1"/>
        </dgm:presLayoutVars>
      </dgm:prSet>
      <dgm:spPr/>
      <dgm:t>
        <a:bodyPr/>
        <a:lstStyle/>
        <a:p>
          <a:endParaRPr lang="en-US"/>
        </a:p>
      </dgm:t>
    </dgm:pt>
    <dgm:pt modelId="{F734E0CB-5F21-4E54-9991-5842F43B49D4}" type="pres">
      <dgm:prSet presAssocID="{83BE4A3D-E514-47A1-B76B-CCC12398EDD5}" presName="sibTrans" presStyleCnt="0"/>
      <dgm:spPr/>
      <dgm:t>
        <a:bodyPr/>
        <a:lstStyle/>
        <a:p/>
      </dgm:t>
    </dgm:pt>
    <dgm:pt modelId="{48A0E0B4-7FC9-4F3F-B05F-D973C07DE29E}" type="pres">
      <dgm:prSet presAssocID="{B4093628-89AE-48A0-A748-4F21D9131D92}" presName="composite" presStyleCnt="0"/>
      <dgm:spPr/>
      <dgm:t>
        <a:bodyPr/>
        <a:lstStyle/>
        <a:p/>
      </dgm:t>
    </dgm:pt>
    <dgm:pt modelId="{2BB5772F-D941-4A2F-8332-895C5EE848B5}" type="pres">
      <dgm:prSet presAssocID="{B4093628-89AE-48A0-A748-4F21D9131D92}" presName="Image" presStyleLbl="bgShp" presStyleIdx="10" presStyleCnt="12"/>
      <dgm:spPr>
        <a:blipFill>
          <a:blip xmlns:r="http://schemas.openxmlformats.org/officeDocument/2006/relationships" r:embed="rId11">
            <a:extLst>
              <a:ext uri="{28A0092B-C50C-407E-A947-70E740481C1C}">
                <a14:useLocalDpi xmlns:a14="http://schemas.microsoft.com/office/drawing/2010/main" val="0"/>
              </a:ext>
            </a:extLst>
          </a:blip>
          <a:srcRect/>
          <a:stretch>
            <a:fillRect l="-28000" r="-28000"/>
          </a:stretch>
        </a:blipFill>
      </dgm:spPr>
      <dgm:t>
        <a:bodyPr/>
        <a:lstStyle/>
        <a:p/>
      </dgm:t>
    </dgm:pt>
    <dgm:pt modelId="{5F49AD32-C2FB-4E30-9183-575E0C3B1501}" type="pres">
      <dgm:prSet presAssocID="{B4093628-89AE-48A0-A748-4F21D9131D92}" presName="Parent" presStyleLbl="node0" presStyleIdx="10" presStyleCnt="12">
        <dgm:presLayoutVars>
          <dgm:bulletEnabled val="1"/>
        </dgm:presLayoutVars>
      </dgm:prSet>
      <dgm:spPr/>
      <dgm:t>
        <a:bodyPr/>
        <a:lstStyle/>
        <a:p>
          <a:endParaRPr lang="en-US"/>
        </a:p>
      </dgm:t>
    </dgm:pt>
    <dgm:pt modelId="{37ED21E6-4B6E-40CB-B5A3-1F5C917D3749}" type="pres">
      <dgm:prSet presAssocID="{7E90AE43-9786-4210-B38E-2ECB3ADD50F5}" presName="sibTrans" presStyleCnt="0"/>
      <dgm:spPr/>
      <dgm:t>
        <a:bodyPr/>
        <a:lstStyle/>
        <a:p/>
      </dgm:t>
    </dgm:pt>
    <dgm:pt modelId="{036EB023-A5ED-4250-A316-DBBAE97D05DF}" type="pres">
      <dgm:prSet presAssocID="{5F0774B7-3CB9-419E-A028-943B4BB37718}" presName="composite" presStyleCnt="0"/>
      <dgm:spPr/>
      <dgm:t>
        <a:bodyPr/>
        <a:lstStyle/>
        <a:p/>
      </dgm:t>
    </dgm:pt>
    <dgm:pt modelId="{D7DA4584-751F-4123-AAE3-B50AB624DA72}" type="pres">
      <dgm:prSet presAssocID="{5F0774B7-3CB9-419E-A028-943B4BB37718}" presName="Image" presStyleLbl="bgShp" presStyleIdx="11" presStyleCnt="12"/>
      <dgm:spPr>
        <a:blipFill>
          <a:blip xmlns:r="http://schemas.openxmlformats.org/officeDocument/2006/relationships" r:embed="rId12">
            <a:extLst>
              <a:ext uri="{28A0092B-C50C-407E-A947-70E740481C1C}">
                <a14:useLocalDpi xmlns:a14="http://schemas.microsoft.com/office/drawing/2010/main" val="0"/>
              </a:ext>
            </a:extLst>
          </a:blip>
          <a:srcRect/>
          <a:stretch>
            <a:fillRect t="-1000" b="-1000"/>
          </a:stretch>
        </a:blipFill>
      </dgm:spPr>
      <dgm:t>
        <a:bodyPr/>
        <a:lstStyle/>
        <a:p/>
      </dgm:t>
    </dgm:pt>
    <dgm:pt modelId="{F562E381-49E2-4B69-AC6B-19C26FDB9674}" type="pres">
      <dgm:prSet presAssocID="{5F0774B7-3CB9-419E-A028-943B4BB37718}" presName="Parent" presStyleLbl="node0" presStyleIdx="11" presStyleCnt="12">
        <dgm:presLayoutVars>
          <dgm:bulletEnabled val="1"/>
        </dgm:presLayoutVars>
      </dgm:prSet>
      <dgm:spPr/>
      <dgm:t>
        <a:bodyPr/>
        <a:lstStyle/>
        <a:p>
          <a:endParaRPr lang="en-US"/>
        </a:p>
      </dgm:t>
    </dgm:pt>
  </dgm:ptLst>
  <dgm:cxnLst>
    <dgm:cxn modelId="{D2CBAE33-CFE9-4CCB-9B99-3CFDB0BD01F5}" srcId="{1201199C-0446-4299-9788-543249E77CAB}" destId="{5BBEBFDD-D59B-4887-9998-2FA4BC377659}" srcOrd="0" destOrd="0" parTransId="{0545B88D-1E97-4A76-B08E-D871E146A3B7}" sibTransId="{A565DB19-BC02-4783-8944-93C3B0000E7D}"/>
    <dgm:cxn modelId="{1CAD11BB-6ADC-492D-8B07-8698842351EE}" srcId="{1201199C-0446-4299-9788-543249E77CAB}" destId="{C9D46D9A-513C-48CD-B106-0FC71D627801}" srcOrd="1" destOrd="0" parTransId="{A8A1DA9B-070E-4634-9A0C-09533FA18D84}" sibTransId="{0FE0F6BE-8A35-483A-8E5D-0CDE022E6584}"/>
    <dgm:cxn modelId="{463007F6-C85D-49F5-BE69-CDD58A966073}" srcId="{1201199C-0446-4299-9788-543249E77CAB}" destId="{B153046E-C290-4112-9E3C-C17C2BF075F1}" srcOrd="2" destOrd="0" parTransId="{69386ED8-1FE8-441C-8962-F49C862FD7C8}" sibTransId="{945F8216-ADAC-4979-90EB-73CAB7638F86}"/>
    <dgm:cxn modelId="{72425A43-78DC-4F80-BD69-4F86BFFF281F}" srcId="{1201199C-0446-4299-9788-543249E77CAB}" destId="{C9EB4AED-19B5-45A0-8AD2-D4CDAE24DED3}" srcOrd="3" destOrd="0" parTransId="{F1265452-5AEF-445E-AFDE-76B36E891593}" sibTransId="{AF1A5F71-4200-4C2F-A55E-27F3416497C6}"/>
    <dgm:cxn modelId="{B591F4DD-8548-4C05-A974-E1743D925836}" srcId="{1201199C-0446-4299-9788-543249E77CAB}" destId="{8FADA082-BF8F-4540-A201-5B67F51ABBD4}" srcOrd="4" destOrd="0" parTransId="{F695FD2F-3DF7-40B1-8014-C0B464ACBED7}" sibTransId="{2A249879-8D6B-4643-889F-E5F944784EEC}"/>
    <dgm:cxn modelId="{82A210D9-6B91-4277-9568-26AABC0BF5B6}" srcId="{1201199C-0446-4299-9788-543249E77CAB}" destId="{29C642FD-55D4-48DE-A59C-32A204C81C80}" srcOrd="5" destOrd="0" parTransId="{CA0D79B0-64DF-41E5-B9AA-D3433F56D845}" sibTransId="{94DD273F-58E6-4377-8F40-3ECEFD4DB757}"/>
    <dgm:cxn modelId="{E380F53E-0F85-495B-8CA2-67A7E317593B}" srcId="{1201199C-0446-4299-9788-543249E77CAB}" destId="{CE65A956-33F0-4DB7-B018-5FE443306C00}" srcOrd="6" destOrd="0" parTransId="{75F39C50-8321-42DE-A96C-B921A98CAC77}" sibTransId="{8D9D11E9-C0C1-4461-8BA0-A26D9CF824DC}"/>
    <dgm:cxn modelId="{671A1C78-5D22-43A2-8B6E-DF7F59EECDF3}" srcId="{1201199C-0446-4299-9788-543249E77CAB}" destId="{7F9C4DAC-7DFD-441C-A34B-9CB363B6B06D}" srcOrd="7" destOrd="0" parTransId="{77390C35-7822-4407-8293-5ED0FB5DBAC3}" sibTransId="{69DC772A-44B8-47BC-A5B0-CA04AD5EA146}"/>
    <dgm:cxn modelId="{F4F4EA2A-CEA2-4985-BDE8-FC30F25135A2}" srcId="{1201199C-0446-4299-9788-543249E77CAB}" destId="{B7EF6247-7EC8-4967-B34B-0D1A3D6AD673}" srcOrd="8" destOrd="0" parTransId="{F70333E5-862D-4B03-B270-90963A22439B}" sibTransId="{BBF5AE4D-DA87-405D-8BA5-EF446B20A858}"/>
    <dgm:cxn modelId="{5705BBD9-1BB5-4C1B-BA47-7693B30445AC}" srcId="{1201199C-0446-4299-9788-543249E77CAB}" destId="{8B548FD3-64B5-4BB9-9ED2-5D0092A3D5B3}" srcOrd="9" destOrd="0" parTransId="{38F01A80-2324-4DF0-BB31-5AF9F032F2FE}" sibTransId="{83BE4A3D-E514-47A1-B76B-CCC12398EDD5}"/>
    <dgm:cxn modelId="{A93992A9-8790-4EB0-B5AA-B84B6D4D9D76}" srcId="{1201199C-0446-4299-9788-543249E77CAB}" destId="{B4093628-89AE-48A0-A748-4F21D9131D92}" srcOrd="10" destOrd="0" parTransId="{652480D5-CA41-4109-8F4B-CA3981951ED3}" sibTransId="{7E90AE43-9786-4210-B38E-2ECB3ADD50F5}"/>
    <dgm:cxn modelId="{58A6DB41-5723-425A-A7E6-524FF76FD649}" srcId="{1201199C-0446-4299-9788-543249E77CAB}" destId="{5F0774B7-3CB9-419E-A028-943B4BB37718}" srcOrd="11" destOrd="0" parTransId="{A410AC9F-6AD8-463B-A5C4-79D112A9481C}" sibTransId="{076772A5-652D-4B64-8561-43CDC9C97F9A}"/>
    <dgm:cxn modelId="{9C8604FE-D99D-4D98-83A9-96432556975B}" type="presOf" srcId="{1201199C-0446-4299-9788-543249E77CAB}" destId="{61797089-3494-466A-ABC4-E71C6FC749D8}" srcOrd="0" destOrd="0" presId="urn:microsoft.com/office/officeart/2008/layout/BendingPictureCaption"/>
    <dgm:cxn modelId="{2EDB2A75-37E1-43F0-B401-B4A6AD46962D}" type="presParOf" srcId="{61797089-3494-466A-ABC4-E71C6FC749D8}" destId="{66831690-ACB5-43A6-B6FD-81711D174B5E}" srcOrd="0" destOrd="0" presId="urn:microsoft.com/office/officeart/2008/layout/BendingPictureCaption"/>
    <dgm:cxn modelId="{1D9A22B0-3398-449C-9818-42CCB1DBA845}" type="presParOf" srcId="{66831690-ACB5-43A6-B6FD-81711D174B5E}" destId="{BC36FE3C-2F77-45C8-A66F-6114C4E5DA75}" srcOrd="0" destOrd="0" presId="urn:microsoft.com/office/officeart/2008/layout/BendingPictureCaption"/>
    <dgm:cxn modelId="{9B1437FA-84FE-4BEC-B111-F23AF308CC81}" type="presParOf" srcId="{66831690-ACB5-43A6-B6FD-81711D174B5E}" destId="{15B4C666-581B-4433-AADF-42F1946130B5}" srcOrd="1" destOrd="0" presId="urn:microsoft.com/office/officeart/2008/layout/BendingPictureCaption"/>
    <dgm:cxn modelId="{9BC91199-2CB7-4BE6-B705-8689C44E7135}" type="presOf" srcId="{5BBEBFDD-D59B-4887-9998-2FA4BC377659}" destId="{15B4C666-581B-4433-AADF-42F1946130B5}" srcOrd="0" destOrd="0" presId="urn:microsoft.com/office/officeart/2008/layout/BendingPictureCaption"/>
    <dgm:cxn modelId="{AEB8DA26-9A93-4AE9-8A6C-4E4D7C919E14}" type="presParOf" srcId="{61797089-3494-466A-ABC4-E71C6FC749D8}" destId="{F193568D-565C-4DE0-BFB4-4567357E6B95}" srcOrd="1" destOrd="0" presId="urn:microsoft.com/office/officeart/2008/layout/BendingPictureCaption"/>
    <dgm:cxn modelId="{FA42D29E-4153-4A24-A6E2-6C1BA5997CB7}" type="presParOf" srcId="{61797089-3494-466A-ABC4-E71C6FC749D8}" destId="{87D51359-33FF-430D-B59C-B1A7929F983F}" srcOrd="2" destOrd="0" presId="urn:microsoft.com/office/officeart/2008/layout/BendingPictureCaption"/>
    <dgm:cxn modelId="{489B5A6F-81D9-4F1E-945E-E83006191647}" type="presParOf" srcId="{87D51359-33FF-430D-B59C-B1A7929F983F}" destId="{7BAC9E99-C421-4748-9992-28F78A523C8D}" srcOrd="0" destOrd="0" presId="urn:microsoft.com/office/officeart/2008/layout/BendingPictureCaption"/>
    <dgm:cxn modelId="{530BAABE-815D-4C52-ADAD-6BD3E7BB11D9}" type="presParOf" srcId="{87D51359-33FF-430D-B59C-B1A7929F983F}" destId="{FC16C40D-BE87-4028-AF3E-028DF649537F}" srcOrd="1" destOrd="0" presId="urn:microsoft.com/office/officeart/2008/layout/BendingPictureCaption"/>
    <dgm:cxn modelId="{09EB4B5D-5281-4AD9-A1BF-D820CB4AA67A}" type="presOf" srcId="{C9D46D9A-513C-48CD-B106-0FC71D627801}" destId="{FC16C40D-BE87-4028-AF3E-028DF649537F}" srcOrd="0" destOrd="0" presId="urn:microsoft.com/office/officeart/2008/layout/BendingPictureCaption"/>
    <dgm:cxn modelId="{BBBC4E57-57AA-43AD-97B9-84C01C9AB16C}" type="presParOf" srcId="{61797089-3494-466A-ABC4-E71C6FC749D8}" destId="{70605E8C-17AA-4AD0-AC17-7849ED08DB85}" srcOrd="3" destOrd="0" presId="urn:microsoft.com/office/officeart/2008/layout/BendingPictureCaption"/>
    <dgm:cxn modelId="{B98F4569-89D3-4C09-B7BB-2A7142B3A0E0}" type="presParOf" srcId="{61797089-3494-466A-ABC4-E71C6FC749D8}" destId="{FA5F042D-7A94-4794-ACBF-1C945B18AF52}" srcOrd="4" destOrd="0" presId="urn:microsoft.com/office/officeart/2008/layout/BendingPictureCaption"/>
    <dgm:cxn modelId="{EF7666A2-633D-426D-B013-66F2395D60DB}" type="presParOf" srcId="{FA5F042D-7A94-4794-ACBF-1C945B18AF52}" destId="{452372DB-5D04-4F35-AB0A-18C849031AAB}" srcOrd="0" destOrd="0" presId="urn:microsoft.com/office/officeart/2008/layout/BendingPictureCaption"/>
    <dgm:cxn modelId="{0C15FD09-865E-49F7-A53C-12558C1F7F20}" type="presParOf" srcId="{FA5F042D-7A94-4794-ACBF-1C945B18AF52}" destId="{4C50F366-7EA5-4EAB-8CA2-AA245E7D4F76}" srcOrd="1" destOrd="0" presId="urn:microsoft.com/office/officeart/2008/layout/BendingPictureCaption"/>
    <dgm:cxn modelId="{71C64B70-5E97-48DB-BAE9-9D8A5E571E81}" type="presOf" srcId="{B153046E-C290-4112-9E3C-C17C2BF075F1}" destId="{4C50F366-7EA5-4EAB-8CA2-AA245E7D4F76}" srcOrd="0" destOrd="0" presId="urn:microsoft.com/office/officeart/2008/layout/BendingPictureCaption"/>
    <dgm:cxn modelId="{6D4C1FA9-7F32-48EE-81F1-F0535F8C559A}" type="presParOf" srcId="{61797089-3494-466A-ABC4-E71C6FC749D8}" destId="{BA6D73C3-A40C-44C1-B2E0-656295A70A04}" srcOrd="5" destOrd="0" presId="urn:microsoft.com/office/officeart/2008/layout/BendingPictureCaption"/>
    <dgm:cxn modelId="{E8F5118A-F3E8-4922-A490-38D1469AAD99}" type="presParOf" srcId="{61797089-3494-466A-ABC4-E71C6FC749D8}" destId="{561B4C17-24DE-41BC-9ED3-209BD91E087F}" srcOrd="6" destOrd="0" presId="urn:microsoft.com/office/officeart/2008/layout/BendingPictureCaption"/>
    <dgm:cxn modelId="{71130BF2-2A17-4DBE-88E9-9425C4A92C46}" type="presParOf" srcId="{561B4C17-24DE-41BC-9ED3-209BD91E087F}" destId="{145F2C30-9DFF-4ABC-9BA2-F75CD0B61C2E}" srcOrd="0" destOrd="0" presId="urn:microsoft.com/office/officeart/2008/layout/BendingPictureCaption"/>
    <dgm:cxn modelId="{012CB347-6271-4244-B07B-95F7586DEECD}" type="presParOf" srcId="{561B4C17-24DE-41BC-9ED3-209BD91E087F}" destId="{56EE16B2-DF79-4BD5-A285-096CBDB849FA}" srcOrd="1" destOrd="0" presId="urn:microsoft.com/office/officeart/2008/layout/BendingPictureCaption"/>
    <dgm:cxn modelId="{F1657C86-5C4F-4FB8-8125-6AF8CAE53155}" type="presOf" srcId="{C9EB4AED-19B5-45A0-8AD2-D4CDAE24DED3}" destId="{56EE16B2-DF79-4BD5-A285-096CBDB849FA}" srcOrd="0" destOrd="0" presId="urn:microsoft.com/office/officeart/2008/layout/BendingPictureCaption"/>
    <dgm:cxn modelId="{0B782122-5DD4-4A31-AD0E-0FBE0D692F7C}" type="presParOf" srcId="{61797089-3494-466A-ABC4-E71C6FC749D8}" destId="{9D5DD31A-D5A5-4615-8D6A-C8D09A252D37}" srcOrd="7" destOrd="0" presId="urn:microsoft.com/office/officeart/2008/layout/BendingPictureCaption"/>
    <dgm:cxn modelId="{444C3617-31FD-47DA-93AE-FDE4D97FE997}" type="presParOf" srcId="{61797089-3494-466A-ABC4-E71C6FC749D8}" destId="{D05BED07-DCCB-4AC3-A4B9-29F1FD87F8D0}" srcOrd="8" destOrd="0" presId="urn:microsoft.com/office/officeart/2008/layout/BendingPictureCaption"/>
    <dgm:cxn modelId="{2576339C-A465-448B-9946-96B9E2F59721}" type="presParOf" srcId="{D05BED07-DCCB-4AC3-A4B9-29F1FD87F8D0}" destId="{4990AFA3-DE11-4622-A98B-D33E4BCA8326}" srcOrd="0" destOrd="0" presId="urn:microsoft.com/office/officeart/2008/layout/BendingPictureCaption"/>
    <dgm:cxn modelId="{40ADC915-A083-46CB-BFC5-9F676E6654EC}" type="presParOf" srcId="{D05BED07-DCCB-4AC3-A4B9-29F1FD87F8D0}" destId="{F86729F9-2E78-4926-B4D6-7B29C2BA71C2}" srcOrd="1" destOrd="0" presId="urn:microsoft.com/office/officeart/2008/layout/BendingPictureCaption"/>
    <dgm:cxn modelId="{F7BF711C-5231-47BE-9A5E-364CD5B40615}" type="presOf" srcId="{8FADA082-BF8F-4540-A201-5B67F51ABBD4}" destId="{F86729F9-2E78-4926-B4D6-7B29C2BA71C2}" srcOrd="0" destOrd="0" presId="urn:microsoft.com/office/officeart/2008/layout/BendingPictureCaption"/>
    <dgm:cxn modelId="{8DDEB57A-5A6A-47D2-89D1-7836E66CA7DE}" type="presParOf" srcId="{61797089-3494-466A-ABC4-E71C6FC749D8}" destId="{01EA2AAD-7ED6-44B6-9428-7A4BBE7440B6}" srcOrd="9" destOrd="0" presId="urn:microsoft.com/office/officeart/2008/layout/BendingPictureCaption"/>
    <dgm:cxn modelId="{26C68C6F-6E8E-49CD-B73F-4E11D299A0EF}" type="presParOf" srcId="{61797089-3494-466A-ABC4-E71C6FC749D8}" destId="{BC93E25D-3051-4FBD-968C-24EEF3A72A4C}" srcOrd="10" destOrd="0" presId="urn:microsoft.com/office/officeart/2008/layout/BendingPictureCaption"/>
    <dgm:cxn modelId="{98EC27D0-B4C0-4B8A-938C-8FC012357E26}" type="presParOf" srcId="{BC93E25D-3051-4FBD-968C-24EEF3A72A4C}" destId="{FD6593AE-EE3A-44E3-96E8-D284991C68DE}" srcOrd="0" destOrd="0" presId="urn:microsoft.com/office/officeart/2008/layout/BendingPictureCaption"/>
    <dgm:cxn modelId="{AE0EF165-A936-434A-92C2-7603930F074A}" type="presParOf" srcId="{BC93E25D-3051-4FBD-968C-24EEF3A72A4C}" destId="{398FD71F-9672-4792-877D-E4B350CEB23C}" srcOrd="1" destOrd="0" presId="urn:microsoft.com/office/officeart/2008/layout/BendingPictureCaption"/>
    <dgm:cxn modelId="{A0690BED-18BF-4320-AB46-68495EFDEE6A}" type="presOf" srcId="{29C642FD-55D4-48DE-A59C-32A204C81C80}" destId="{398FD71F-9672-4792-877D-E4B350CEB23C}" srcOrd="0" destOrd="0" presId="urn:microsoft.com/office/officeart/2008/layout/BendingPictureCaption"/>
    <dgm:cxn modelId="{D100EDF4-88D6-4BDF-A858-A183746DD97D}" type="presParOf" srcId="{61797089-3494-466A-ABC4-E71C6FC749D8}" destId="{47AED789-200D-458A-814F-FB342ADD0EC4}" srcOrd="11" destOrd="0" presId="urn:microsoft.com/office/officeart/2008/layout/BendingPictureCaption"/>
    <dgm:cxn modelId="{D1780BC3-60D7-4212-9899-5690450C2BF9}" type="presParOf" srcId="{61797089-3494-466A-ABC4-E71C6FC749D8}" destId="{101CE6EF-B631-4E82-938D-2091FD6A5F1A}" srcOrd="12" destOrd="0" presId="urn:microsoft.com/office/officeart/2008/layout/BendingPictureCaption"/>
    <dgm:cxn modelId="{A65AEE1B-1675-43C7-97E4-FA7AA4E12A2E}" type="presParOf" srcId="{101CE6EF-B631-4E82-938D-2091FD6A5F1A}" destId="{6E30A446-CAEA-4E81-A730-A734EF99BCDF}" srcOrd="0" destOrd="0" presId="urn:microsoft.com/office/officeart/2008/layout/BendingPictureCaption"/>
    <dgm:cxn modelId="{CA8C73A1-F54D-4716-A961-10B8AF5A94AF}" type="presParOf" srcId="{101CE6EF-B631-4E82-938D-2091FD6A5F1A}" destId="{C57ADA89-9587-43A9-8DF5-D9A32CB2D637}" srcOrd="1" destOrd="0" presId="urn:microsoft.com/office/officeart/2008/layout/BendingPictureCaption"/>
    <dgm:cxn modelId="{624279BA-6CBB-459B-B3B1-B20FBD92654E}" type="presOf" srcId="{CE65A956-33F0-4DB7-B018-5FE443306C00}" destId="{C57ADA89-9587-43A9-8DF5-D9A32CB2D637}" srcOrd="0" destOrd="0" presId="urn:microsoft.com/office/officeart/2008/layout/BendingPictureCaption"/>
    <dgm:cxn modelId="{D74BF1FC-C1D0-42A5-9D8B-6028DA1C6C6F}" type="presParOf" srcId="{61797089-3494-466A-ABC4-E71C6FC749D8}" destId="{6DB8DE1B-8176-4B82-9D70-B39CA4EA8946}" srcOrd="13" destOrd="0" presId="urn:microsoft.com/office/officeart/2008/layout/BendingPictureCaption"/>
    <dgm:cxn modelId="{79308BEA-CF65-4ED2-B27B-DBA9A52AF041}" type="presParOf" srcId="{61797089-3494-466A-ABC4-E71C6FC749D8}" destId="{4B6F4259-4DD2-4887-9FF5-197E795F22A8}" srcOrd="14" destOrd="0" presId="urn:microsoft.com/office/officeart/2008/layout/BendingPictureCaption"/>
    <dgm:cxn modelId="{91ADF154-0A5B-456C-B15A-29ED33589996}" type="presParOf" srcId="{4B6F4259-4DD2-4887-9FF5-197E795F22A8}" destId="{860F7B16-4137-4890-A987-D8112CE6E32E}" srcOrd="0" destOrd="0" presId="urn:microsoft.com/office/officeart/2008/layout/BendingPictureCaption"/>
    <dgm:cxn modelId="{5363C084-A78B-40D3-B29B-2FDCBB363FC8}" type="presParOf" srcId="{4B6F4259-4DD2-4887-9FF5-197E795F22A8}" destId="{959452D8-B872-420E-B054-8DF936949908}" srcOrd="1" destOrd="0" presId="urn:microsoft.com/office/officeart/2008/layout/BendingPictureCaption"/>
    <dgm:cxn modelId="{50A74EAD-C412-43A2-A5CF-6E77C355D1BA}" type="presOf" srcId="{7F9C4DAC-7DFD-441C-A34B-9CB363B6B06D}" destId="{959452D8-B872-420E-B054-8DF936949908}" srcOrd="0" destOrd="0" presId="urn:microsoft.com/office/officeart/2008/layout/BendingPictureCaption"/>
    <dgm:cxn modelId="{2C2FC4B9-8EC5-48B8-82B1-267832ACB6ED}" type="presParOf" srcId="{61797089-3494-466A-ABC4-E71C6FC749D8}" destId="{970AE80B-4EE7-4AB0-8143-B9C77CE65A17}" srcOrd="15" destOrd="0" presId="urn:microsoft.com/office/officeart/2008/layout/BendingPictureCaption"/>
    <dgm:cxn modelId="{B7A86EB9-072F-49D9-B485-71D728639A86}" type="presParOf" srcId="{61797089-3494-466A-ABC4-E71C6FC749D8}" destId="{2C7C7FD1-D1C6-4FE7-B3C2-90962C15C398}" srcOrd="16" destOrd="0" presId="urn:microsoft.com/office/officeart/2008/layout/BendingPictureCaption"/>
    <dgm:cxn modelId="{47BBED92-5E38-485B-BC61-80E4C8222105}" type="presParOf" srcId="{2C7C7FD1-D1C6-4FE7-B3C2-90962C15C398}" destId="{C40E68F2-22B6-461E-B49A-539146A5D5EB}" srcOrd="0" destOrd="0" presId="urn:microsoft.com/office/officeart/2008/layout/BendingPictureCaption"/>
    <dgm:cxn modelId="{A0B9A9CF-F844-4559-BDFD-13F194A3064A}" type="presParOf" srcId="{2C7C7FD1-D1C6-4FE7-B3C2-90962C15C398}" destId="{0DEB9095-03FC-4459-9209-3197DFAB137B}" srcOrd="1" destOrd="0" presId="urn:microsoft.com/office/officeart/2008/layout/BendingPictureCaption"/>
    <dgm:cxn modelId="{D8D07295-934B-418E-BAC3-BEF05F096E9E}" type="presOf" srcId="{B7EF6247-7EC8-4967-B34B-0D1A3D6AD673}" destId="{0DEB9095-03FC-4459-9209-3197DFAB137B}" srcOrd="0" destOrd="0" presId="urn:microsoft.com/office/officeart/2008/layout/BendingPictureCaption"/>
    <dgm:cxn modelId="{DBE15EEC-A6CA-46BD-AF55-5BDD5AE4CC4C}" type="presParOf" srcId="{61797089-3494-466A-ABC4-E71C6FC749D8}" destId="{5837B105-D0C3-40FF-AB67-9F422AF14023}" srcOrd="17" destOrd="0" presId="urn:microsoft.com/office/officeart/2008/layout/BendingPictureCaption"/>
    <dgm:cxn modelId="{942E0D4D-7671-4BDF-8310-81589AB7E9B3}" type="presParOf" srcId="{61797089-3494-466A-ABC4-E71C6FC749D8}" destId="{612A3FD1-7002-48DE-9760-916526E57D9B}" srcOrd="18" destOrd="0" presId="urn:microsoft.com/office/officeart/2008/layout/BendingPictureCaption"/>
    <dgm:cxn modelId="{87B2B1A3-5D27-4781-A80D-392C77BB6234}" type="presParOf" srcId="{612A3FD1-7002-48DE-9760-916526E57D9B}" destId="{3D5CCB70-CEA4-46C1-8311-D17847CF2AF3}" srcOrd="0" destOrd="0" presId="urn:microsoft.com/office/officeart/2008/layout/BendingPictureCaption"/>
    <dgm:cxn modelId="{1F6A0D59-A807-4C5F-A130-23B9E192050A}" type="presParOf" srcId="{612A3FD1-7002-48DE-9760-916526E57D9B}" destId="{96AA5758-237C-4C9B-9365-B6596D4DDCA6}" srcOrd="1" destOrd="0" presId="urn:microsoft.com/office/officeart/2008/layout/BendingPictureCaption"/>
    <dgm:cxn modelId="{51246878-D4F7-438B-A642-33A1ABF56D30}" type="presOf" srcId="{8B548FD3-64B5-4BB9-9ED2-5D0092A3D5B3}" destId="{96AA5758-237C-4C9B-9365-B6596D4DDCA6}" srcOrd="0" destOrd="0" presId="urn:microsoft.com/office/officeart/2008/layout/BendingPictureCaption"/>
    <dgm:cxn modelId="{DEDB2CF1-9FFD-47F2-83EC-D576A7CD7680}" type="presParOf" srcId="{61797089-3494-466A-ABC4-E71C6FC749D8}" destId="{F734E0CB-5F21-4E54-9991-5842F43B49D4}" srcOrd="19" destOrd="0" presId="urn:microsoft.com/office/officeart/2008/layout/BendingPictureCaption"/>
    <dgm:cxn modelId="{0D59E400-5068-4577-89EF-C14EF5C89F95}" type="presParOf" srcId="{61797089-3494-466A-ABC4-E71C6FC749D8}" destId="{48A0E0B4-7FC9-4F3F-B05F-D973C07DE29E}" srcOrd="20" destOrd="0" presId="urn:microsoft.com/office/officeart/2008/layout/BendingPictureCaption"/>
    <dgm:cxn modelId="{0299343C-F0AB-4595-BCE5-CE30376E721B}" type="presParOf" srcId="{48A0E0B4-7FC9-4F3F-B05F-D973C07DE29E}" destId="{2BB5772F-D941-4A2F-8332-895C5EE848B5}" srcOrd="0" destOrd="0" presId="urn:microsoft.com/office/officeart/2008/layout/BendingPictureCaption"/>
    <dgm:cxn modelId="{069D3A8A-9463-48C9-A4CC-3CC89E266A43}" type="presParOf" srcId="{48A0E0B4-7FC9-4F3F-B05F-D973C07DE29E}" destId="{5F49AD32-C2FB-4E30-9183-575E0C3B1501}" srcOrd="1" destOrd="0" presId="urn:microsoft.com/office/officeart/2008/layout/BendingPictureCaption"/>
    <dgm:cxn modelId="{5186E1EE-C065-415B-B15C-03646F8F856A}" type="presOf" srcId="{B4093628-89AE-48A0-A748-4F21D9131D92}" destId="{5F49AD32-C2FB-4E30-9183-575E0C3B1501}" srcOrd="0" destOrd="0" presId="urn:microsoft.com/office/officeart/2008/layout/BendingPictureCaption"/>
    <dgm:cxn modelId="{8326C977-D537-45D2-A515-9D4C3461A387}" type="presParOf" srcId="{61797089-3494-466A-ABC4-E71C6FC749D8}" destId="{37ED21E6-4B6E-40CB-B5A3-1F5C917D3749}" srcOrd="21" destOrd="0" presId="urn:microsoft.com/office/officeart/2008/layout/BendingPictureCaption"/>
    <dgm:cxn modelId="{0CCF7531-332E-43FF-AEA6-DE6DBFA2D04E}" type="presParOf" srcId="{61797089-3494-466A-ABC4-E71C6FC749D8}" destId="{036EB023-A5ED-4250-A316-DBBAE97D05DF}" srcOrd="22" destOrd="0" presId="urn:microsoft.com/office/officeart/2008/layout/BendingPictureCaption"/>
    <dgm:cxn modelId="{04A25CC0-C03E-4D9E-85AC-BC843CA1257C}" type="presParOf" srcId="{036EB023-A5ED-4250-A316-DBBAE97D05DF}" destId="{D7DA4584-751F-4123-AAE3-B50AB624DA72}" srcOrd="0" destOrd="0" presId="urn:microsoft.com/office/officeart/2008/layout/BendingPictureCaption"/>
    <dgm:cxn modelId="{F00D313E-E04C-440D-837F-495CB1119E87}" type="presParOf" srcId="{036EB023-A5ED-4250-A316-DBBAE97D05DF}" destId="{F562E381-49E2-4B69-AC6B-19C26FDB9674}" srcOrd="1" destOrd="0" presId="urn:microsoft.com/office/officeart/2008/layout/BendingPictureCaption"/>
    <dgm:cxn modelId="{9838B63F-9111-48F9-95B6-EFB01F8C185B}" type="presOf" srcId="{5F0774B7-3CB9-419E-A028-943B4BB37718}" destId="{F562E381-49E2-4B69-AC6B-19C26FDB9674}" srcOrd="0" destOrd="0" presId="urn:microsoft.com/office/officeart/2008/layout/BendingPictureCaption"/>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2.xml><?xml version="1.0" encoding="utf-8"?>
<dgm:dataModel xmlns:dgm="http://schemas.openxmlformats.org/drawingml/2006/diagram" xmlns:a="http://schemas.openxmlformats.org/drawingml/2006/main">
  <dgm:ptLst>
    <dgm:pt modelId="{BB9D2867-7A4B-43E7-8B08-C48F6AF61CB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dgm:t>
    </dgm:pt>
    <dgm:pt modelId="{F03D5AB5-19F8-45BD-B148-8D28A3093CD2}" cxnId="{3B256613-35CE-4D24-BAB5-A2EA17CE5B15}" type="parTrans">
      <dgm:prSet/>
      <dgm:spPr/>
      <dgm:t>
        <a:bodyPr/>
        <a:lstStyle/>
        <a:p>
          <a:endParaRPr lang="en-US"/>
        </a:p>
      </dgm:t>
    </dgm:pt>
    <dgm:pt modelId="{9BC4602F-85D3-4B74-8689-B8B74C0B2C89}">
      <dgm:prSet phldrT="[Text]"/>
      <dgm:spPr>
        <a:solidFill>
          <a:srgbClr val="556E7D"/>
        </a:solidFill>
      </dgm:spPr>
      <dgm:t>
        <a:bodyPr/>
        <a:lstStyle/>
        <a:p>
          <a:r>
            <a:rPr lang="en-US" dirty="1" smtClean="0"/>
            <a:t>98% upon provisional entry</a:t>
          </a:r>
          <a:endParaRPr lang="en-US"/>
        </a:p>
      </dgm:t>
    </dgm:pt>
    <dgm:pt modelId="{0280FC73-D1D0-419E-AEA7-2C755422A21E}" cxnId="{3B256613-35CE-4D24-BAB5-A2EA17CE5B15}" type="sibTrans">
      <dgm:prSet/>
      <dgm:spPr/>
      <dgm:t>
        <a:bodyPr/>
        <a:lstStyle/>
        <a:p>
          <a:endParaRPr lang="en-US"/>
        </a:p>
      </dgm:t>
    </dgm:pt>
    <dgm:pt modelId="{46C58F20-C29C-43D4-849F-DD7B31F48E6D}" cxnId="{6DC16531-27E1-4460-8B17-B8A537603212}" type="parTrans">
      <dgm:prSet/>
      <dgm:spPr/>
      <dgm:t>
        <a:bodyPr/>
        <a:lstStyle/>
        <a:p>
          <a:endParaRPr lang="en-US"/>
        </a:p>
      </dgm:t>
    </dgm:pt>
    <dgm:pt modelId="{2D98208C-4216-4796-BD8A-73A5C5F1FFCD}">
      <dgm:prSet phldrT="[Text]"/>
      <dgm:spPr/>
      <dgm:t>
        <a:bodyPr/>
        <a:lstStyle/>
        <a:p>
          <a:r>
            <a:rPr lang="en-US" dirty="1" smtClean="0"/>
            <a:t>3 years</a:t>
          </a:r>
          <a:endParaRPr lang="en-US"/>
        </a:p>
      </dgm:t>
    </dgm:pt>
    <dgm:pt modelId="{7AC0EE2A-48CB-44FB-AD02-5023D29A2F1D}" cxnId="{6DC16531-27E1-4460-8B17-B8A537603212}" type="sibTrans">
      <dgm:prSet/>
      <dgm:spPr/>
      <dgm:t>
        <a:bodyPr/>
        <a:lstStyle/>
        <a:p>
          <a:endParaRPr lang="en-US"/>
        </a:p>
      </dgm:t>
    </dgm:pt>
    <dgm:pt modelId="{1BB0DFC3-9703-40C2-9B34-890C5425D4F2}" cxnId="{5A8D0987-7138-4FF5-AEE2-C5E7CA0B04D4}" type="parTrans">
      <dgm:prSet/>
      <dgm:spPr/>
      <dgm:t>
        <a:bodyPr/>
        <a:lstStyle/>
        <a:p>
          <a:endParaRPr lang="en-US"/>
        </a:p>
      </dgm:t>
    </dgm:pt>
    <dgm:pt modelId="{4FD20282-233E-43BC-8C78-44D3A28B4D33}">
      <dgm:prSet phldrT="[Text]"/>
      <dgm:spPr>
        <a:solidFill>
          <a:srgbClr val="256754"/>
        </a:solidFill>
      </dgm:spPr>
      <dgm:t>
        <a:bodyPr/>
        <a:lstStyle/>
        <a:p>
          <a:r>
            <a:rPr lang="en-US" dirty="1" smtClean="0"/>
            <a:t>5 years</a:t>
          </a:r>
          <a:endParaRPr lang="en-US"/>
        </a:p>
      </dgm:t>
    </dgm:pt>
    <dgm:pt modelId="{5D802A89-9727-4CF6-BE18-BCBC821415A9}" cxnId="{5A8D0987-7138-4FF5-AEE2-C5E7CA0B04D4}" type="sibTrans">
      <dgm:prSet/>
      <dgm:spPr/>
      <dgm:t>
        <a:bodyPr/>
        <a:lstStyle/>
        <a:p>
          <a:endParaRPr lang="en-US"/>
        </a:p>
      </dgm:t>
    </dgm:pt>
    <dgm:pt modelId="{17B6C1B8-6A9B-40E5-819E-9BE27E63172E}" cxnId="{D87337BF-5E1B-4539-92D7-0314F95794EC}" type="parTrans">
      <dgm:prSet/>
      <dgm:spPr/>
      <dgm:t>
        <a:bodyPr/>
        <a:lstStyle/>
        <a:p>
          <a:endParaRPr lang="en-US"/>
        </a:p>
      </dgm:t>
    </dgm:pt>
    <dgm:pt modelId="{75BCDD29-01C6-46CD-A61B-8B9A9B2D65B2}">
      <dgm:prSet phldrT="[Text]"/>
      <dgm:spPr>
        <a:solidFill>
          <a:srgbClr val="2B373F"/>
        </a:solidFill>
      </dgm:spPr>
      <dgm:t>
        <a:bodyPr/>
        <a:lstStyle/>
        <a:p>
          <a:r>
            <a:rPr lang="en-US" dirty="1" smtClean="0"/>
            <a:t>99% after 7 years</a:t>
          </a:r>
          <a:endParaRPr lang="en-US"/>
        </a:p>
      </dgm:t>
    </dgm:pt>
    <dgm:pt modelId="{AD98A79E-8889-4759-81ED-CA114D78E875}" cxnId="{D87337BF-5E1B-4539-92D7-0314F95794EC}" type="sibTrans">
      <dgm:prSet/>
      <dgm:spPr/>
      <dgm:t>
        <a:bodyPr/>
        <a:lstStyle/>
        <a:p>
          <a:endParaRPr lang="en-US"/>
        </a:p>
      </dgm:t>
    </dgm:pt>
    <dgm:pt modelId="{2846B574-6DBC-43CF-BA50-F27DD2A2536D}" type="pres">
      <dgm:prSet presAssocID="{BB9D2867-7A4B-43E7-8B08-C48F6AF61CB2}" presName="Name0" presStyleCnt="0">
        <dgm:presLayoutVars>
          <dgm:dir/>
          <dgm:animLvl val="lvl"/>
          <dgm:resizeHandles val="exact"/>
        </dgm:presLayoutVars>
      </dgm:prSet>
      <dgm:spPr/>
      <dgm:t>
        <a:bodyPr/>
        <a:lstStyle/>
        <a:p/>
      </dgm:t>
    </dgm:pt>
    <dgm:pt modelId="{E71C9A9B-168E-4CB7-AAEE-544FE27C7B5D}" type="pres">
      <dgm:prSet presAssocID="{9BC4602F-85D3-4B74-8689-B8B74C0B2C89}" presName="parTxOnly" presStyleLbl="node1" presStyleIdx="0" presStyleCnt="4">
        <dgm:presLayoutVars>
          <dgm:chMax val="0"/>
          <dgm:chPref val="0"/>
          <dgm:bulletEnabled val="1"/>
        </dgm:presLayoutVars>
      </dgm:prSet>
      <dgm:spPr/>
      <dgm:t>
        <a:bodyPr/>
        <a:lstStyle/>
        <a:p>
          <a:endParaRPr lang="en-US"/>
        </a:p>
      </dgm:t>
    </dgm:pt>
    <dgm:pt modelId="{2EAC62E9-AD62-44CE-B6E8-3B192D513F04}" type="pres">
      <dgm:prSet presAssocID="{0280FC73-D1D0-419E-AEA7-2C755422A21E}" presName="parTxOnlySpace" presStyleCnt="0"/>
      <dgm:spPr/>
      <dgm:t>
        <a:bodyPr/>
        <a:lstStyle/>
        <a:p/>
      </dgm:t>
    </dgm:pt>
    <dgm:pt modelId="{8AC7F70F-DB74-48EF-A384-B6E4D77777D5}" type="pres">
      <dgm:prSet presAssocID="{2D98208C-4216-4796-BD8A-73A5C5F1FFCD}" presName="parTxOnly" presStyleLbl="node1" presStyleIdx="1" presStyleCnt="4">
        <dgm:presLayoutVars>
          <dgm:chMax val="0"/>
          <dgm:chPref val="0"/>
          <dgm:bulletEnabled val="1"/>
        </dgm:presLayoutVars>
      </dgm:prSet>
      <dgm:spPr/>
      <dgm:t>
        <a:bodyPr/>
        <a:lstStyle/>
        <a:p>
          <a:endParaRPr lang="en-US"/>
        </a:p>
      </dgm:t>
    </dgm:pt>
    <dgm:pt modelId="{2D7478EE-DB8C-4EDC-BE56-E513D4700C2A}" type="pres">
      <dgm:prSet presAssocID="{7AC0EE2A-48CB-44FB-AD02-5023D29A2F1D}" presName="parTxOnlySpace" presStyleCnt="0"/>
      <dgm:spPr/>
      <dgm:t>
        <a:bodyPr/>
        <a:lstStyle/>
        <a:p/>
      </dgm:t>
    </dgm:pt>
    <dgm:pt modelId="{589DAA24-448F-4044-B1E7-5340CF557B51}" type="pres">
      <dgm:prSet presAssocID="{4FD20282-233E-43BC-8C78-44D3A28B4D33}" presName="parTxOnly" presStyleLbl="node1" presStyleIdx="2" presStyleCnt="4">
        <dgm:presLayoutVars>
          <dgm:chMax val="0"/>
          <dgm:chPref val="0"/>
          <dgm:bulletEnabled val="1"/>
        </dgm:presLayoutVars>
      </dgm:prSet>
      <dgm:spPr/>
      <dgm:t>
        <a:bodyPr/>
        <a:lstStyle/>
        <a:p>
          <a:endParaRPr lang="en-US"/>
        </a:p>
      </dgm:t>
    </dgm:pt>
    <dgm:pt modelId="{E7A7FDA5-B4AA-4CD1-A19A-7594F5AB0F25}" type="pres">
      <dgm:prSet presAssocID="{5D802A89-9727-4CF6-BE18-BCBC821415A9}" presName="parTxOnlySpace" presStyleCnt="0"/>
      <dgm:spPr/>
      <dgm:t>
        <a:bodyPr/>
        <a:lstStyle/>
        <a:p/>
      </dgm:t>
    </dgm:pt>
    <dgm:pt modelId="{3B82E4DF-7964-480E-89EE-8096E1E3B508}" type="pres">
      <dgm:prSet presAssocID="{75BCDD29-01C6-46CD-A61B-8B9A9B2D65B2}" presName="parTxOnly" presStyleLbl="node1" presStyleIdx="3" presStyleCnt="4">
        <dgm:presLayoutVars>
          <dgm:chMax val="0"/>
          <dgm:chPref val="0"/>
          <dgm:bulletEnabled val="1"/>
        </dgm:presLayoutVars>
      </dgm:prSet>
      <dgm:spPr/>
      <dgm:t>
        <a:bodyPr/>
        <a:lstStyle/>
        <a:p>
          <a:endParaRPr lang="en-US"/>
        </a:p>
      </dgm:t>
    </dgm:pt>
  </dgm:ptLst>
  <dgm:cxnLst>
    <dgm:cxn modelId="{3B256613-35CE-4D24-BAB5-A2EA17CE5B15}" srcId="{BB9D2867-7A4B-43E7-8B08-C48F6AF61CB2}" destId="{9BC4602F-85D3-4B74-8689-B8B74C0B2C89}" srcOrd="0" destOrd="0" parTransId="{F03D5AB5-19F8-45BD-B148-8D28A3093CD2}" sibTransId="{0280FC73-D1D0-419E-AEA7-2C755422A21E}"/>
    <dgm:cxn modelId="{6DC16531-27E1-4460-8B17-B8A537603212}" srcId="{BB9D2867-7A4B-43E7-8B08-C48F6AF61CB2}" destId="{2D98208C-4216-4796-BD8A-73A5C5F1FFCD}" srcOrd="1" destOrd="0" parTransId="{46C58F20-C29C-43D4-849F-DD7B31F48E6D}" sibTransId="{7AC0EE2A-48CB-44FB-AD02-5023D29A2F1D}"/>
    <dgm:cxn modelId="{5A8D0987-7138-4FF5-AEE2-C5E7CA0B04D4}" srcId="{BB9D2867-7A4B-43E7-8B08-C48F6AF61CB2}" destId="{4FD20282-233E-43BC-8C78-44D3A28B4D33}" srcOrd="2" destOrd="0" parTransId="{1BB0DFC3-9703-40C2-9B34-890C5425D4F2}" sibTransId="{5D802A89-9727-4CF6-BE18-BCBC821415A9}"/>
    <dgm:cxn modelId="{D87337BF-5E1B-4539-92D7-0314F95794EC}" srcId="{BB9D2867-7A4B-43E7-8B08-C48F6AF61CB2}" destId="{75BCDD29-01C6-46CD-A61B-8B9A9B2D65B2}" srcOrd="3" destOrd="0" parTransId="{17B6C1B8-6A9B-40E5-819E-9BE27E63172E}" sibTransId="{AD98A79E-8889-4759-81ED-CA114D78E875}"/>
    <dgm:cxn modelId="{5069AE5B-0B95-4D80-B755-AAD834F8EF99}" type="presOf" srcId="{BB9D2867-7A4B-43E7-8B08-C48F6AF61CB2}" destId="{2846B574-6DBC-43CF-BA50-F27DD2A2536D}" srcOrd="0" destOrd="0" presId="urn:microsoft.com/office/officeart/2005/8/layout/chevron1"/>
    <dgm:cxn modelId="{712DF8CD-A24A-446E-9D5F-9B30437C36D2}" type="presParOf" srcId="{2846B574-6DBC-43CF-BA50-F27DD2A2536D}" destId="{E71C9A9B-168E-4CB7-AAEE-544FE27C7B5D}" srcOrd="0" destOrd="0" presId="urn:microsoft.com/office/officeart/2005/8/layout/chevron1"/>
    <dgm:cxn modelId="{83C045F7-0E34-47B7-A076-084DBF18803D}" type="presOf" srcId="{9BC4602F-85D3-4B74-8689-B8B74C0B2C89}" destId="{E71C9A9B-168E-4CB7-AAEE-544FE27C7B5D}" srcOrd="0" destOrd="0" presId="urn:microsoft.com/office/officeart/2005/8/layout/chevron1"/>
    <dgm:cxn modelId="{BA8EDE3A-DC8F-4A8C-8BC6-ABA4B8C0A328}" type="presParOf" srcId="{2846B574-6DBC-43CF-BA50-F27DD2A2536D}" destId="{2EAC62E9-AD62-44CE-B6E8-3B192D513F04}" srcOrd="1" destOrd="0" presId="urn:microsoft.com/office/officeart/2005/8/layout/chevron1"/>
    <dgm:cxn modelId="{B09D4F6A-E165-41C3-8B17-2EAFE4F7844E}" type="presParOf" srcId="{2846B574-6DBC-43CF-BA50-F27DD2A2536D}" destId="{8AC7F70F-DB74-48EF-A384-B6E4D77777D5}" srcOrd="2" destOrd="0" presId="urn:microsoft.com/office/officeart/2005/8/layout/chevron1"/>
    <dgm:cxn modelId="{F923D573-CD27-43F7-A81E-9C65606D915B}" type="presOf" srcId="{2D98208C-4216-4796-BD8A-73A5C5F1FFCD}" destId="{8AC7F70F-DB74-48EF-A384-B6E4D77777D5}" srcOrd="0" destOrd="0" presId="urn:microsoft.com/office/officeart/2005/8/layout/chevron1"/>
    <dgm:cxn modelId="{56CED34F-BE21-4057-B62A-35616DAAE6BB}" type="presParOf" srcId="{2846B574-6DBC-43CF-BA50-F27DD2A2536D}" destId="{2D7478EE-DB8C-4EDC-BE56-E513D4700C2A}" srcOrd="3" destOrd="0" presId="urn:microsoft.com/office/officeart/2005/8/layout/chevron1"/>
    <dgm:cxn modelId="{B66E6D42-DCFD-4739-92AF-5E28E6968A7D}" type="presParOf" srcId="{2846B574-6DBC-43CF-BA50-F27DD2A2536D}" destId="{589DAA24-448F-4044-B1E7-5340CF557B51}" srcOrd="4" destOrd="0" presId="urn:microsoft.com/office/officeart/2005/8/layout/chevron1"/>
    <dgm:cxn modelId="{B212F3E3-C276-4132-B78B-5F536944C628}" type="presOf" srcId="{4FD20282-233E-43BC-8C78-44D3A28B4D33}" destId="{589DAA24-448F-4044-B1E7-5340CF557B51}" srcOrd="0" destOrd="0" presId="urn:microsoft.com/office/officeart/2005/8/layout/chevron1"/>
    <dgm:cxn modelId="{2E8EA763-7B98-4B03-9E48-4F384A21F45B}" type="presParOf" srcId="{2846B574-6DBC-43CF-BA50-F27DD2A2536D}" destId="{E7A7FDA5-B4AA-4CD1-A19A-7594F5AB0F25}" srcOrd="5" destOrd="0" presId="urn:microsoft.com/office/officeart/2005/8/layout/chevron1"/>
    <dgm:cxn modelId="{1DCB7270-B5FC-4538-B116-4D238703E135}" type="presParOf" srcId="{2846B574-6DBC-43CF-BA50-F27DD2A2536D}" destId="{3B82E4DF-7964-480E-89EE-8096E1E3B508}" srcOrd="6" destOrd="0" presId="urn:microsoft.com/office/officeart/2005/8/layout/chevron1"/>
    <dgm:cxn modelId="{C8410766-02EC-4FF1-91B9-FF0F0937F937}" type="presOf" srcId="{75BCDD29-01C6-46CD-A61B-8B9A9B2D65B2}" destId="{3B82E4DF-7964-480E-89EE-8096E1E3B508}" srcOrd="0" destOrd="0" presId="urn:microsoft.com/office/officeart/2005/8/layout/chevron1"/>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6FE3C-2F77-45C8-A66F-6114C4E5DA75}">
      <dsp:nvSpPr>
        <dsp:cNvPr id="0" name=""/>
        <dsp:cNvSpPr/>
      </dsp:nvSpPr>
      <dsp:spPr>
        <a:xfrm>
          <a:off x="795707" y="108812"/>
          <a:ext cx="1770816" cy="13086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15B4C666-581B-4433-AADF-42F1946130B5}">
      <dsp:nvSpPr>
        <dsp:cNvPr id="0" name=""/>
        <dsp:cNvSpPr/>
      </dsp:nvSpPr>
      <dsp:spPr>
        <a:xfrm>
          <a:off x="1153638" y="1180161"/>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Aerospace</a:t>
          </a:r>
          <a:endParaRPr lang="en-US" sz="1100" kern="1200" dirty="0"/>
        </a:p>
      </dsp:txBody>
      <dsp:txXfrm>
        <a:off x="1153638" y="1180161"/>
        <a:ext cx="1525916" cy="366703"/>
      </dsp:txXfrm>
    </dsp:sp>
    <dsp:sp modelId="{7BAC9E99-C421-4748-9992-28F78A523C8D}">
      <dsp:nvSpPr>
        <dsp:cNvPr id="0" name=""/>
        <dsp:cNvSpPr/>
      </dsp:nvSpPr>
      <dsp:spPr>
        <a:xfrm>
          <a:off x="2972707" y="108812"/>
          <a:ext cx="1770816" cy="13086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FC16C40D-BE87-4028-AF3E-028DF649537F}">
      <dsp:nvSpPr>
        <dsp:cNvPr id="0" name=""/>
        <dsp:cNvSpPr/>
      </dsp:nvSpPr>
      <dsp:spPr>
        <a:xfrm>
          <a:off x="3330638" y="1180161"/>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Agriculture and </a:t>
          </a:r>
          <a:r>
            <a:rPr lang="en-US" sz="1100" kern="1200" dirty="0" err="1" smtClean="0"/>
            <a:t>Agri</a:t>
          </a:r>
          <a:r>
            <a:rPr lang="en-US" sz="1100" kern="1200" dirty="0" smtClean="0"/>
            <a:t>-Food</a:t>
          </a:r>
          <a:endParaRPr lang="en-US" sz="1100" kern="1200" dirty="0"/>
        </a:p>
      </dsp:txBody>
      <dsp:txXfrm>
        <a:off x="3330638" y="1180161"/>
        <a:ext cx="1525916" cy="366703"/>
      </dsp:txXfrm>
    </dsp:sp>
    <dsp:sp modelId="{452372DB-5D04-4F35-AB0A-18C849031AAB}">
      <dsp:nvSpPr>
        <dsp:cNvPr id="0" name=""/>
        <dsp:cNvSpPr/>
      </dsp:nvSpPr>
      <dsp:spPr>
        <a:xfrm>
          <a:off x="5149707" y="108812"/>
          <a:ext cx="1770816" cy="130862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4C50F366-7EA5-4EAB-8CA2-AA245E7D4F76}">
      <dsp:nvSpPr>
        <dsp:cNvPr id="0" name=""/>
        <dsp:cNvSpPr/>
      </dsp:nvSpPr>
      <dsp:spPr>
        <a:xfrm>
          <a:off x="5507638" y="1180161"/>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Automotive</a:t>
          </a:r>
          <a:endParaRPr lang="en-US" sz="1100" kern="1200" dirty="0"/>
        </a:p>
      </dsp:txBody>
      <dsp:txXfrm>
        <a:off x="5507638" y="1180161"/>
        <a:ext cx="1525916" cy="366703"/>
      </dsp:txXfrm>
    </dsp:sp>
    <dsp:sp modelId="{145F2C30-9DFF-4ABC-9BA2-F75CD0B61C2E}">
      <dsp:nvSpPr>
        <dsp:cNvPr id="0" name=""/>
        <dsp:cNvSpPr/>
      </dsp:nvSpPr>
      <dsp:spPr>
        <a:xfrm>
          <a:off x="7326707" y="108812"/>
          <a:ext cx="1770816" cy="130862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56EE16B2-DF79-4BD5-A285-096CBDB849FA}">
      <dsp:nvSpPr>
        <dsp:cNvPr id="0" name=""/>
        <dsp:cNvSpPr/>
      </dsp:nvSpPr>
      <dsp:spPr>
        <a:xfrm>
          <a:off x="7684638" y="1180161"/>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Clean Technologies</a:t>
          </a:r>
          <a:endParaRPr lang="en-US" sz="1100" kern="1200" dirty="0"/>
        </a:p>
      </dsp:txBody>
      <dsp:txXfrm>
        <a:off x="7684638" y="1180161"/>
        <a:ext cx="1525916" cy="366703"/>
      </dsp:txXfrm>
    </dsp:sp>
    <dsp:sp modelId="{4990AFA3-DE11-4622-A98B-D33E4BCA8326}">
      <dsp:nvSpPr>
        <dsp:cNvPr id="0" name=""/>
        <dsp:cNvSpPr/>
      </dsp:nvSpPr>
      <dsp:spPr>
        <a:xfrm>
          <a:off x="795707" y="1735249"/>
          <a:ext cx="1770816" cy="130862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a:ln>
          <a:noFill/>
        </a:ln>
        <a:effectLst/>
      </dsp:spPr>
      <dsp:style>
        <a:lnRef idx="0">
          <a:scrgbClr r="0" g="0" b="0"/>
        </a:lnRef>
        <a:fillRef idx="1">
          <a:scrgbClr r="0" g="0" b="0"/>
        </a:fillRef>
        <a:effectRef idx="0">
          <a:scrgbClr r="0" g="0" b="0"/>
        </a:effectRef>
        <a:fontRef idx="minor"/>
      </dsp:style>
    </dsp:sp>
    <dsp:sp modelId="{F86729F9-2E78-4926-B4D6-7B29C2BA71C2}">
      <dsp:nvSpPr>
        <dsp:cNvPr id="0" name=""/>
        <dsp:cNvSpPr/>
      </dsp:nvSpPr>
      <dsp:spPr>
        <a:xfrm>
          <a:off x="1153638" y="2806597"/>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Fish and Seafood</a:t>
          </a:r>
          <a:endParaRPr lang="en-US" sz="1100" kern="1200" dirty="0"/>
        </a:p>
      </dsp:txBody>
      <dsp:txXfrm>
        <a:off x="1153638" y="2806597"/>
        <a:ext cx="1525916" cy="366703"/>
      </dsp:txXfrm>
    </dsp:sp>
    <dsp:sp modelId="{FD6593AE-EE3A-44E3-96E8-D284991C68DE}">
      <dsp:nvSpPr>
        <dsp:cNvPr id="0" name=""/>
        <dsp:cNvSpPr/>
      </dsp:nvSpPr>
      <dsp:spPr>
        <a:xfrm>
          <a:off x="2972707" y="1735249"/>
          <a:ext cx="1770816" cy="130862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398FD71F-9672-4792-877D-E4B350CEB23C}">
      <dsp:nvSpPr>
        <dsp:cNvPr id="0" name=""/>
        <dsp:cNvSpPr/>
      </dsp:nvSpPr>
      <dsp:spPr>
        <a:xfrm>
          <a:off x="3330638" y="2806597"/>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Forestry and Wood Products</a:t>
          </a:r>
          <a:endParaRPr lang="en-US" sz="1100" kern="1200" dirty="0"/>
        </a:p>
      </dsp:txBody>
      <dsp:txXfrm>
        <a:off x="3330638" y="2806597"/>
        <a:ext cx="1525916" cy="366703"/>
      </dsp:txXfrm>
    </dsp:sp>
    <dsp:sp modelId="{6E30A446-CAEA-4E81-A730-A734EF99BCDF}">
      <dsp:nvSpPr>
        <dsp:cNvPr id="0" name=""/>
        <dsp:cNvSpPr/>
      </dsp:nvSpPr>
      <dsp:spPr>
        <a:xfrm>
          <a:off x="5149707" y="1735249"/>
          <a:ext cx="1770816" cy="130862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C57ADA89-9587-43A9-8DF5-D9A32CB2D637}">
      <dsp:nvSpPr>
        <dsp:cNvPr id="0" name=""/>
        <dsp:cNvSpPr/>
      </dsp:nvSpPr>
      <dsp:spPr>
        <a:xfrm>
          <a:off x="5507638" y="2806597"/>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Information and Communication Tech</a:t>
          </a:r>
          <a:endParaRPr lang="en-US" sz="1100" kern="1200" dirty="0"/>
        </a:p>
      </dsp:txBody>
      <dsp:txXfrm>
        <a:off x="5507638" y="2806597"/>
        <a:ext cx="1525916" cy="366703"/>
      </dsp:txXfrm>
    </dsp:sp>
    <dsp:sp modelId="{860F7B16-4137-4890-A987-D8112CE6E32E}">
      <dsp:nvSpPr>
        <dsp:cNvPr id="0" name=""/>
        <dsp:cNvSpPr/>
      </dsp:nvSpPr>
      <dsp:spPr>
        <a:xfrm>
          <a:off x="7326707" y="1735249"/>
          <a:ext cx="1770816" cy="1308627"/>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4000" r="-24000"/>
          </a:stretch>
        </a:blipFill>
        <a:ln>
          <a:noFill/>
        </a:ln>
        <a:effectLst/>
      </dsp:spPr>
      <dsp:style>
        <a:lnRef idx="0">
          <a:scrgbClr r="0" g="0" b="0"/>
        </a:lnRef>
        <a:fillRef idx="1">
          <a:scrgbClr r="0" g="0" b="0"/>
        </a:fillRef>
        <a:effectRef idx="0">
          <a:scrgbClr r="0" g="0" b="0"/>
        </a:effectRef>
        <a:fontRef idx="minor"/>
      </dsp:style>
    </dsp:sp>
    <dsp:sp modelId="{959452D8-B872-420E-B054-8DF936949908}">
      <dsp:nvSpPr>
        <dsp:cNvPr id="0" name=""/>
        <dsp:cNvSpPr/>
      </dsp:nvSpPr>
      <dsp:spPr>
        <a:xfrm>
          <a:off x="7684638" y="2806597"/>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Infrastructure</a:t>
          </a:r>
          <a:endParaRPr lang="en-US" sz="1100" kern="1200" dirty="0"/>
        </a:p>
      </dsp:txBody>
      <dsp:txXfrm>
        <a:off x="7684638" y="2806597"/>
        <a:ext cx="1525916" cy="366703"/>
      </dsp:txXfrm>
    </dsp:sp>
    <dsp:sp modelId="{C40E68F2-22B6-461E-B49A-539146A5D5EB}">
      <dsp:nvSpPr>
        <dsp:cNvPr id="0" name=""/>
        <dsp:cNvSpPr/>
      </dsp:nvSpPr>
      <dsp:spPr>
        <a:xfrm>
          <a:off x="795707" y="3361685"/>
          <a:ext cx="1770816" cy="1308627"/>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0DEB9095-03FC-4459-9209-3197DFAB137B}">
      <dsp:nvSpPr>
        <dsp:cNvPr id="0" name=""/>
        <dsp:cNvSpPr/>
      </dsp:nvSpPr>
      <dsp:spPr>
        <a:xfrm>
          <a:off x="1153638" y="4433034"/>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Medical Devices</a:t>
          </a:r>
          <a:endParaRPr lang="en-US" sz="1100" kern="1200" dirty="0"/>
        </a:p>
      </dsp:txBody>
      <dsp:txXfrm>
        <a:off x="1153638" y="4433034"/>
        <a:ext cx="1525916" cy="366703"/>
      </dsp:txXfrm>
    </dsp:sp>
    <dsp:sp modelId="{3D5CCB70-CEA4-46C1-8311-D17847CF2AF3}">
      <dsp:nvSpPr>
        <dsp:cNvPr id="0" name=""/>
        <dsp:cNvSpPr/>
      </dsp:nvSpPr>
      <dsp:spPr>
        <a:xfrm>
          <a:off x="2972707" y="3361685"/>
          <a:ext cx="1770816" cy="1308627"/>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51000" r="-51000"/>
          </a:stretch>
        </a:blipFill>
        <a:ln>
          <a:noFill/>
        </a:ln>
        <a:effectLst/>
      </dsp:spPr>
      <dsp:style>
        <a:lnRef idx="0">
          <a:scrgbClr r="0" g="0" b="0"/>
        </a:lnRef>
        <a:fillRef idx="1">
          <a:scrgbClr r="0" g="0" b="0"/>
        </a:fillRef>
        <a:effectRef idx="0">
          <a:scrgbClr r="0" g="0" b="0"/>
        </a:effectRef>
        <a:fontRef idx="minor"/>
      </dsp:style>
    </dsp:sp>
    <dsp:sp modelId="{96AA5758-237C-4C9B-9365-B6596D4DDCA6}">
      <dsp:nvSpPr>
        <dsp:cNvPr id="0" name=""/>
        <dsp:cNvSpPr/>
      </dsp:nvSpPr>
      <dsp:spPr>
        <a:xfrm>
          <a:off x="3330638" y="4433034"/>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Metals, Mining and Minerals</a:t>
          </a:r>
          <a:endParaRPr lang="en-US" sz="1100" kern="1200" dirty="0"/>
        </a:p>
      </dsp:txBody>
      <dsp:txXfrm>
        <a:off x="3330638" y="4433034"/>
        <a:ext cx="1525916" cy="366703"/>
      </dsp:txXfrm>
    </dsp:sp>
    <dsp:sp modelId="{2BB5772F-D941-4A2F-8332-895C5EE848B5}">
      <dsp:nvSpPr>
        <dsp:cNvPr id="0" name=""/>
        <dsp:cNvSpPr/>
      </dsp:nvSpPr>
      <dsp:spPr>
        <a:xfrm>
          <a:off x="5149707" y="3361685"/>
          <a:ext cx="1770816" cy="1308627"/>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8000" r="-28000"/>
          </a:stretch>
        </a:blipFill>
        <a:ln>
          <a:noFill/>
        </a:ln>
        <a:effectLst/>
      </dsp:spPr>
      <dsp:style>
        <a:lnRef idx="0">
          <a:scrgbClr r="0" g="0" b="0"/>
        </a:lnRef>
        <a:fillRef idx="1">
          <a:scrgbClr r="0" g="0" b="0"/>
        </a:fillRef>
        <a:effectRef idx="0">
          <a:scrgbClr r="0" g="0" b="0"/>
        </a:effectRef>
        <a:fontRef idx="minor"/>
      </dsp:style>
    </dsp:sp>
    <dsp:sp modelId="{5F49AD32-C2FB-4E30-9183-575E0C3B1501}">
      <dsp:nvSpPr>
        <dsp:cNvPr id="0" name=""/>
        <dsp:cNvSpPr/>
      </dsp:nvSpPr>
      <dsp:spPr>
        <a:xfrm>
          <a:off x="5507638" y="4433034"/>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Oil &amp; Gas</a:t>
          </a:r>
          <a:endParaRPr lang="en-US" sz="1100" kern="1200" dirty="0"/>
        </a:p>
      </dsp:txBody>
      <dsp:txXfrm>
        <a:off x="5507638" y="4433034"/>
        <a:ext cx="1525916" cy="366703"/>
      </dsp:txXfrm>
    </dsp:sp>
    <dsp:sp modelId="{D7DA4584-751F-4123-AAE3-B50AB624DA72}">
      <dsp:nvSpPr>
        <dsp:cNvPr id="0" name=""/>
        <dsp:cNvSpPr/>
      </dsp:nvSpPr>
      <dsp:spPr>
        <a:xfrm>
          <a:off x="7326707" y="3361685"/>
          <a:ext cx="1770816" cy="1308627"/>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F562E381-49E2-4B69-AC6B-19C26FDB9674}">
      <dsp:nvSpPr>
        <dsp:cNvPr id="0" name=""/>
        <dsp:cNvSpPr/>
      </dsp:nvSpPr>
      <dsp:spPr>
        <a:xfrm>
          <a:off x="7684638" y="4433034"/>
          <a:ext cx="1525916" cy="366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Pharmaceuticals</a:t>
          </a:r>
          <a:endParaRPr lang="en-US" sz="1100" kern="1200" dirty="0"/>
        </a:p>
      </dsp:txBody>
      <dsp:txXfrm>
        <a:off x="7684638" y="4433034"/>
        <a:ext cx="1525916" cy="366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C9A9B-168E-4CB7-AAEE-544FE27C7B5D}">
      <dsp:nvSpPr>
        <dsp:cNvPr id="0" name=""/>
        <dsp:cNvSpPr/>
      </dsp:nvSpPr>
      <dsp:spPr>
        <a:xfrm>
          <a:off x="3770" y="1508389"/>
          <a:ext cx="2194718" cy="877887"/>
        </a:xfrm>
        <a:prstGeom prst="chevron">
          <a:avLst/>
        </a:prstGeom>
        <a:solidFill>
          <a:srgbClr val="556E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98% upon provisional entry</a:t>
          </a:r>
          <a:endParaRPr lang="en-US" sz="1900" kern="1200" dirty="0"/>
        </a:p>
      </dsp:txBody>
      <dsp:txXfrm>
        <a:off x="442714" y="1508389"/>
        <a:ext cx="1316831" cy="877887"/>
      </dsp:txXfrm>
    </dsp:sp>
    <dsp:sp modelId="{8AC7F70F-DB74-48EF-A384-B6E4D77777D5}">
      <dsp:nvSpPr>
        <dsp:cNvPr id="0" name=""/>
        <dsp:cNvSpPr/>
      </dsp:nvSpPr>
      <dsp:spPr>
        <a:xfrm>
          <a:off x="1979017" y="1508389"/>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3 years</a:t>
          </a:r>
          <a:endParaRPr lang="en-US" sz="1900" kern="1200" dirty="0"/>
        </a:p>
      </dsp:txBody>
      <dsp:txXfrm>
        <a:off x="2417961" y="1508389"/>
        <a:ext cx="1316831" cy="877887"/>
      </dsp:txXfrm>
    </dsp:sp>
    <dsp:sp modelId="{589DAA24-448F-4044-B1E7-5340CF557B51}">
      <dsp:nvSpPr>
        <dsp:cNvPr id="0" name=""/>
        <dsp:cNvSpPr/>
      </dsp:nvSpPr>
      <dsp:spPr>
        <a:xfrm>
          <a:off x="3954264" y="1508389"/>
          <a:ext cx="2194718" cy="877887"/>
        </a:xfrm>
        <a:prstGeom prst="chevron">
          <a:avLst/>
        </a:prstGeom>
        <a:solidFill>
          <a:srgbClr val="2567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5 years</a:t>
          </a:r>
          <a:endParaRPr lang="en-US" sz="1900" kern="1200" dirty="0"/>
        </a:p>
      </dsp:txBody>
      <dsp:txXfrm>
        <a:off x="4393208" y="1508389"/>
        <a:ext cx="1316831" cy="877887"/>
      </dsp:txXfrm>
    </dsp:sp>
    <dsp:sp modelId="{3B82E4DF-7964-480E-89EE-8096E1E3B508}">
      <dsp:nvSpPr>
        <dsp:cNvPr id="0" name=""/>
        <dsp:cNvSpPr/>
      </dsp:nvSpPr>
      <dsp:spPr>
        <a:xfrm>
          <a:off x="5929510" y="1508389"/>
          <a:ext cx="2194718" cy="877887"/>
        </a:xfrm>
        <a:prstGeom prst="chevron">
          <a:avLst/>
        </a:prstGeom>
        <a:solidFill>
          <a:srgbClr val="2B37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99% after 7 years</a:t>
          </a:r>
          <a:endParaRPr lang="en-US" sz="1900" kern="1200" dirty="0"/>
        </a:p>
      </dsp:txBody>
      <dsp:txXfrm>
        <a:off x="6368454" y="1508389"/>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p:spPr>
        <p:txBody>
          <a:bodyPr vert="horz" lIns="93177" tIns="46589" rIns="93177" bIns="46589" rtlCol="0"/>
          <a:lstStyle>
            <a:lvl1pPr algn="r">
              <a:defRPr sz="1200"/>
            </a:lvl1pPr>
          </a:lstStyle>
          <a:p>
            <a:fld id="{92CCDB36-039D-1C4C-A35B-7671275203E6}" type="datetimeFigureOut">
              <a:rPr lang="en-US" smtClean="0"/>
              <a:t>02/05/2018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p:spPr>
        <p:txBody>
          <a:bodyPr vert="horz" lIns="93177" tIns="46589" rIns="93177" bIns="46589"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829967"/>
            <a:ext cx="3037840" cy="466433"/>
          </a:xfrm>
          <a:prstGeom prst="rect"/>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p:spPr>
        <p:txBody>
          <a:bodyPr vert="horz" lIns="93177" tIns="46589" rIns="93177" bIns="46589" rtlCol="0" anchor="b"/>
          <a:lstStyle>
            <a:lvl1pPr algn="r">
              <a:defRPr sz="1200"/>
            </a:lvl1pPr>
          </a:lstStyle>
          <a:p>
            <a:fld id="{ACE0C098-DAE3-6C46-B223-F805D61D532E}" type="slidenum">
              <a:rPr lang="en-US" smtClean="0"/>
              <a:t>‹#›</a:t>
            </a:fld>
            <a:endParaRPr lang="en-US"/>
          </a:p>
        </p:txBody>
      </p:sp>
    </p:spTree>
    <p:extLst>
      <p:ext uri="{BB962C8B-B14F-4D97-AF65-F5344CB8AC3E}">
        <p14:creationId xmlns:p14="http://schemas.microsoft.com/office/powerpoint/2010/main" val="65552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2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3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a:t>
            </a:fld>
            <a:endParaRPr lang="en-US"/>
          </a:p>
        </p:txBody>
      </p:sp>
    </p:spTree>
    <p:extLst>
      <p:ext uri="{BB962C8B-B14F-4D97-AF65-F5344CB8AC3E}">
        <p14:creationId xmlns:p14="http://schemas.microsoft.com/office/powerpoint/2010/main" val="331085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a:t>
            </a:fld>
            <a:endParaRPr lang="en-US"/>
          </a:p>
        </p:txBody>
      </p:sp>
    </p:spTree>
    <p:extLst>
      <p:ext uri="{BB962C8B-B14F-4D97-AF65-F5344CB8AC3E}">
        <p14:creationId xmlns:p14="http://schemas.microsoft.com/office/powerpoint/2010/main" val="308827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a:t>
            </a:fld>
            <a:endParaRPr lang="en-US"/>
          </a:p>
        </p:txBody>
      </p:sp>
    </p:spTree>
    <p:extLst>
      <p:ext uri="{BB962C8B-B14F-4D97-AF65-F5344CB8AC3E}">
        <p14:creationId xmlns:p14="http://schemas.microsoft.com/office/powerpoint/2010/main" val="397678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a:t>
            </a:fld>
            <a:endParaRPr lang="en-US"/>
          </a:p>
        </p:txBody>
      </p:sp>
    </p:spTree>
    <p:extLst>
      <p:ext uri="{BB962C8B-B14F-4D97-AF65-F5344CB8AC3E}">
        <p14:creationId xmlns:p14="http://schemas.microsoft.com/office/powerpoint/2010/main" val="216920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5</a:t>
            </a:fld>
            <a:endParaRPr lang="en-US"/>
          </a:p>
        </p:txBody>
      </p:sp>
    </p:spTree>
    <p:extLst>
      <p:ext uri="{BB962C8B-B14F-4D97-AF65-F5344CB8AC3E}">
        <p14:creationId xmlns:p14="http://schemas.microsoft.com/office/powerpoint/2010/main" val="381532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6</a:t>
            </a:fld>
            <a:endParaRPr lang="en-US"/>
          </a:p>
        </p:txBody>
      </p:sp>
    </p:spTree>
    <p:extLst>
      <p:ext uri="{BB962C8B-B14F-4D97-AF65-F5344CB8AC3E}">
        <p14:creationId xmlns:p14="http://schemas.microsoft.com/office/powerpoint/2010/main" val="150069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7</a:t>
            </a:fld>
            <a:endParaRPr lang="en-US"/>
          </a:p>
        </p:txBody>
      </p:sp>
    </p:spTree>
    <p:extLst>
      <p:ext uri="{BB962C8B-B14F-4D97-AF65-F5344CB8AC3E}">
        <p14:creationId xmlns:p14="http://schemas.microsoft.com/office/powerpoint/2010/main" val="807581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8</a:t>
            </a:fld>
            <a:endParaRPr lang="en-US"/>
          </a:p>
        </p:txBody>
      </p:sp>
    </p:spTree>
    <p:extLst>
      <p:ext uri="{BB962C8B-B14F-4D97-AF65-F5344CB8AC3E}">
        <p14:creationId xmlns:p14="http://schemas.microsoft.com/office/powerpoint/2010/main" val="18506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9</a:t>
            </a:fld>
            <a:endParaRPr lang="en-US"/>
          </a:p>
        </p:txBody>
      </p:sp>
    </p:spTree>
    <p:extLst>
      <p:ext uri="{BB962C8B-B14F-4D97-AF65-F5344CB8AC3E}">
        <p14:creationId xmlns:p14="http://schemas.microsoft.com/office/powerpoint/2010/main" val="332438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10</a:t>
            </a:fld>
            <a:endParaRPr lang="en-US"/>
          </a:p>
        </p:txBody>
      </p:sp>
    </p:spTree>
    <p:extLst>
      <p:ext uri="{BB962C8B-B14F-4D97-AF65-F5344CB8AC3E}">
        <p14:creationId xmlns:p14="http://schemas.microsoft.com/office/powerpoint/2010/main" val="2449494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11</a:t>
            </a:fld>
            <a:endParaRPr lang="en-US"/>
          </a:p>
        </p:txBody>
      </p:sp>
    </p:spTree>
    <p:extLst>
      <p:ext uri="{BB962C8B-B14F-4D97-AF65-F5344CB8AC3E}">
        <p14:creationId xmlns:p14="http://schemas.microsoft.com/office/powerpoint/2010/main" val="180180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12</a:t>
            </a:fld>
            <a:endParaRPr lang="en-US"/>
          </a:p>
        </p:txBody>
      </p:sp>
    </p:spTree>
    <p:extLst>
      <p:ext uri="{BB962C8B-B14F-4D97-AF65-F5344CB8AC3E}">
        <p14:creationId xmlns:p14="http://schemas.microsoft.com/office/powerpoint/2010/main" val="35651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13</a:t>
            </a:fld>
            <a:endParaRPr lang="en-US"/>
          </a:p>
        </p:txBody>
      </p:sp>
    </p:spTree>
    <p:extLst>
      <p:ext uri="{BB962C8B-B14F-4D97-AF65-F5344CB8AC3E}">
        <p14:creationId xmlns:p14="http://schemas.microsoft.com/office/powerpoint/2010/main" val="147239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14</a:t>
            </a:fld>
            <a:endParaRPr lang="en-US"/>
          </a:p>
        </p:txBody>
      </p:sp>
    </p:spTree>
    <p:extLst>
      <p:ext uri="{BB962C8B-B14F-4D97-AF65-F5344CB8AC3E}">
        <p14:creationId xmlns:p14="http://schemas.microsoft.com/office/powerpoint/2010/main" val="404571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15</a:t>
            </a:fld>
            <a:endParaRPr lang="en-US"/>
          </a:p>
        </p:txBody>
      </p:sp>
    </p:spTree>
    <p:extLst>
      <p:ext uri="{BB962C8B-B14F-4D97-AF65-F5344CB8AC3E}">
        <p14:creationId xmlns:p14="http://schemas.microsoft.com/office/powerpoint/2010/main" val="84263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16</a:t>
            </a:fld>
            <a:endParaRPr lang="en-US"/>
          </a:p>
        </p:txBody>
      </p:sp>
    </p:spTree>
    <p:extLst>
      <p:ext uri="{BB962C8B-B14F-4D97-AF65-F5344CB8AC3E}">
        <p14:creationId xmlns:p14="http://schemas.microsoft.com/office/powerpoint/2010/main" val="183389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17</a:t>
            </a:fld>
            <a:endParaRPr lang="en-US"/>
          </a:p>
        </p:txBody>
      </p:sp>
    </p:spTree>
    <p:extLst>
      <p:ext uri="{BB962C8B-B14F-4D97-AF65-F5344CB8AC3E}">
        <p14:creationId xmlns:p14="http://schemas.microsoft.com/office/powerpoint/2010/main" val="4275122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18</a:t>
            </a:fld>
            <a:endParaRPr lang="en-US"/>
          </a:p>
        </p:txBody>
      </p:sp>
    </p:spTree>
    <p:extLst>
      <p:ext uri="{BB962C8B-B14F-4D97-AF65-F5344CB8AC3E}">
        <p14:creationId xmlns:p14="http://schemas.microsoft.com/office/powerpoint/2010/main" val="63786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19</a:t>
            </a:fld>
            <a:endParaRPr lang="en-US"/>
          </a:p>
        </p:txBody>
      </p:sp>
    </p:spTree>
    <p:extLst>
      <p:ext uri="{BB962C8B-B14F-4D97-AF65-F5344CB8AC3E}">
        <p14:creationId xmlns:p14="http://schemas.microsoft.com/office/powerpoint/2010/main" val="428661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20</a:t>
            </a:fld>
            <a:endParaRPr lang="en-US"/>
          </a:p>
        </p:txBody>
      </p:sp>
    </p:spTree>
    <p:extLst>
      <p:ext uri="{BB962C8B-B14F-4D97-AF65-F5344CB8AC3E}">
        <p14:creationId xmlns:p14="http://schemas.microsoft.com/office/powerpoint/2010/main" val="1402634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21</a:t>
            </a:fld>
            <a:endParaRPr lang="en-US"/>
          </a:p>
        </p:txBody>
      </p:sp>
    </p:spTree>
    <p:extLst>
      <p:ext uri="{BB962C8B-B14F-4D97-AF65-F5344CB8AC3E}">
        <p14:creationId xmlns:p14="http://schemas.microsoft.com/office/powerpoint/2010/main" val="308553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22</a:t>
            </a:fld>
            <a:endParaRPr lang="en-US"/>
          </a:p>
        </p:txBody>
      </p:sp>
    </p:spTree>
    <p:extLst>
      <p:ext uri="{BB962C8B-B14F-4D97-AF65-F5344CB8AC3E}">
        <p14:creationId xmlns:p14="http://schemas.microsoft.com/office/powerpoint/2010/main" val="76479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23</a:t>
            </a:fld>
            <a:endParaRPr lang="en-US"/>
          </a:p>
        </p:txBody>
      </p:sp>
    </p:spTree>
    <p:extLst>
      <p:ext uri="{BB962C8B-B14F-4D97-AF65-F5344CB8AC3E}">
        <p14:creationId xmlns:p14="http://schemas.microsoft.com/office/powerpoint/2010/main" val="3789791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24</a:t>
            </a:fld>
            <a:endParaRPr lang="en-US"/>
          </a:p>
        </p:txBody>
      </p:sp>
    </p:spTree>
    <p:extLst>
      <p:ext uri="{BB962C8B-B14F-4D97-AF65-F5344CB8AC3E}">
        <p14:creationId xmlns:p14="http://schemas.microsoft.com/office/powerpoint/2010/main" val="1428202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25</a:t>
            </a:fld>
            <a:endParaRPr lang="en-US"/>
          </a:p>
        </p:txBody>
      </p:sp>
    </p:spTree>
    <p:extLst>
      <p:ext uri="{BB962C8B-B14F-4D97-AF65-F5344CB8AC3E}">
        <p14:creationId xmlns:p14="http://schemas.microsoft.com/office/powerpoint/2010/main" val="110103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26</a:t>
            </a:fld>
            <a:endParaRPr lang="en-US"/>
          </a:p>
        </p:txBody>
      </p:sp>
    </p:spTree>
    <p:extLst>
      <p:ext uri="{BB962C8B-B14F-4D97-AF65-F5344CB8AC3E}">
        <p14:creationId xmlns:p14="http://schemas.microsoft.com/office/powerpoint/2010/main" val="889754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27</a:t>
            </a:fld>
            <a:endParaRPr lang="en-US"/>
          </a:p>
        </p:txBody>
      </p:sp>
    </p:spTree>
    <p:extLst>
      <p:ext uri="{BB962C8B-B14F-4D97-AF65-F5344CB8AC3E}">
        <p14:creationId xmlns:p14="http://schemas.microsoft.com/office/powerpoint/2010/main" val="2984162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28</a:t>
            </a:fld>
            <a:endParaRPr lang="en-US"/>
          </a:p>
        </p:txBody>
      </p:sp>
    </p:spTree>
    <p:extLst>
      <p:ext uri="{BB962C8B-B14F-4D97-AF65-F5344CB8AC3E}">
        <p14:creationId xmlns:p14="http://schemas.microsoft.com/office/powerpoint/2010/main" val="415965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29</a:t>
            </a:fld>
            <a:endParaRPr lang="en-US"/>
          </a:p>
        </p:txBody>
      </p:sp>
    </p:spTree>
    <p:extLst>
      <p:ext uri="{BB962C8B-B14F-4D97-AF65-F5344CB8AC3E}">
        <p14:creationId xmlns:p14="http://schemas.microsoft.com/office/powerpoint/2010/main" val="612794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30</a:t>
            </a:fld>
            <a:endParaRPr lang="en-US"/>
          </a:p>
        </p:txBody>
      </p:sp>
    </p:spTree>
    <p:extLst>
      <p:ext uri="{BB962C8B-B14F-4D97-AF65-F5344CB8AC3E}">
        <p14:creationId xmlns:p14="http://schemas.microsoft.com/office/powerpoint/2010/main" val="2466185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31</a:t>
            </a:fld>
            <a:endParaRPr lang="en-US"/>
          </a:p>
        </p:txBody>
      </p:sp>
    </p:spTree>
    <p:extLst>
      <p:ext uri="{BB962C8B-B14F-4D97-AF65-F5344CB8AC3E}">
        <p14:creationId xmlns:p14="http://schemas.microsoft.com/office/powerpoint/2010/main" val="3176514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32</a:t>
            </a:fld>
            <a:endParaRPr lang="en-US"/>
          </a:p>
        </p:txBody>
      </p:sp>
    </p:spTree>
    <p:extLst>
      <p:ext uri="{BB962C8B-B14F-4D97-AF65-F5344CB8AC3E}">
        <p14:creationId xmlns:p14="http://schemas.microsoft.com/office/powerpoint/2010/main" val="370675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33</a:t>
            </a:fld>
            <a:endParaRPr lang="en-US"/>
          </a:p>
        </p:txBody>
      </p:sp>
    </p:spTree>
    <p:extLst>
      <p:ext uri="{BB962C8B-B14F-4D97-AF65-F5344CB8AC3E}">
        <p14:creationId xmlns:p14="http://schemas.microsoft.com/office/powerpoint/2010/main" val="55158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34</a:t>
            </a:fld>
            <a:endParaRPr lang="en-US"/>
          </a:p>
        </p:txBody>
      </p:sp>
    </p:spTree>
    <p:extLst>
      <p:ext uri="{BB962C8B-B14F-4D97-AF65-F5344CB8AC3E}">
        <p14:creationId xmlns:p14="http://schemas.microsoft.com/office/powerpoint/2010/main" val="3097191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35</a:t>
            </a:fld>
            <a:endParaRPr lang="en-US"/>
          </a:p>
        </p:txBody>
      </p:sp>
    </p:spTree>
    <p:extLst>
      <p:ext uri="{BB962C8B-B14F-4D97-AF65-F5344CB8AC3E}">
        <p14:creationId xmlns:p14="http://schemas.microsoft.com/office/powerpoint/2010/main" val="4194627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36</a:t>
            </a:fld>
            <a:endParaRPr lang="en-US"/>
          </a:p>
        </p:txBody>
      </p:sp>
    </p:spTree>
    <p:extLst>
      <p:ext uri="{BB962C8B-B14F-4D97-AF65-F5344CB8AC3E}">
        <p14:creationId xmlns:p14="http://schemas.microsoft.com/office/powerpoint/2010/main" val="4126350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37</a:t>
            </a:fld>
            <a:endParaRPr lang="en-US"/>
          </a:p>
        </p:txBody>
      </p:sp>
    </p:spTree>
    <p:extLst>
      <p:ext uri="{BB962C8B-B14F-4D97-AF65-F5344CB8AC3E}">
        <p14:creationId xmlns:p14="http://schemas.microsoft.com/office/powerpoint/2010/main" val="2723629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38</a:t>
            </a:fld>
            <a:endParaRPr lang="en-US"/>
          </a:p>
        </p:txBody>
      </p:sp>
    </p:spTree>
    <p:extLst>
      <p:ext uri="{BB962C8B-B14F-4D97-AF65-F5344CB8AC3E}">
        <p14:creationId xmlns:p14="http://schemas.microsoft.com/office/powerpoint/2010/main" val="3018118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39</a:t>
            </a:fld>
            <a:endParaRPr lang="en-US"/>
          </a:p>
        </p:txBody>
      </p:sp>
    </p:spTree>
    <p:extLst>
      <p:ext uri="{BB962C8B-B14F-4D97-AF65-F5344CB8AC3E}">
        <p14:creationId xmlns:p14="http://schemas.microsoft.com/office/powerpoint/2010/main" val="451158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40</a:t>
            </a:fld>
            <a:endParaRPr lang="en-US"/>
          </a:p>
        </p:txBody>
      </p:sp>
    </p:spTree>
    <p:extLst>
      <p:ext uri="{BB962C8B-B14F-4D97-AF65-F5344CB8AC3E}">
        <p14:creationId xmlns:p14="http://schemas.microsoft.com/office/powerpoint/2010/main" val="3012723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41</a:t>
            </a:fld>
            <a:endParaRPr lang="en-US"/>
          </a:p>
        </p:txBody>
      </p:sp>
    </p:spTree>
    <p:extLst>
      <p:ext uri="{BB962C8B-B14F-4D97-AF65-F5344CB8AC3E}">
        <p14:creationId xmlns:p14="http://schemas.microsoft.com/office/powerpoint/2010/main" val="929590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42</a:t>
            </a:fld>
            <a:endParaRPr lang="en-US"/>
          </a:p>
        </p:txBody>
      </p:sp>
    </p:spTree>
    <p:extLst>
      <p:ext uri="{BB962C8B-B14F-4D97-AF65-F5344CB8AC3E}">
        <p14:creationId xmlns:p14="http://schemas.microsoft.com/office/powerpoint/2010/main" val="358455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43</a:t>
            </a:fld>
            <a:endParaRPr lang="en-US"/>
          </a:p>
        </p:txBody>
      </p:sp>
    </p:spTree>
    <p:extLst>
      <p:ext uri="{BB962C8B-B14F-4D97-AF65-F5344CB8AC3E}">
        <p14:creationId xmlns:p14="http://schemas.microsoft.com/office/powerpoint/2010/main" val="36138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44</a:t>
            </a:fld>
            <a:endParaRPr lang="en-US"/>
          </a:p>
        </p:txBody>
      </p:sp>
    </p:spTree>
    <p:extLst>
      <p:ext uri="{BB962C8B-B14F-4D97-AF65-F5344CB8AC3E}">
        <p14:creationId xmlns:p14="http://schemas.microsoft.com/office/powerpoint/2010/main" val="40683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45</a:t>
            </a:fld>
            <a:endParaRPr lang="en-US"/>
          </a:p>
        </p:txBody>
      </p:sp>
    </p:spTree>
    <p:extLst>
      <p:ext uri="{BB962C8B-B14F-4D97-AF65-F5344CB8AC3E}">
        <p14:creationId xmlns:p14="http://schemas.microsoft.com/office/powerpoint/2010/main" val="334078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46</a:t>
            </a:fld>
            <a:endParaRPr lang="en-US"/>
          </a:p>
        </p:txBody>
      </p:sp>
    </p:spTree>
    <p:extLst>
      <p:ext uri="{BB962C8B-B14F-4D97-AF65-F5344CB8AC3E}">
        <p14:creationId xmlns:p14="http://schemas.microsoft.com/office/powerpoint/2010/main" val="134480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ACE0C098-DAE3-6C46-B223-F805D61D532E}" type="slidenum">
              <a:rPr lang="en-US" smtClean="0"/>
              <a:t>47</a:t>
            </a:fld>
            <a:endParaRPr lang="en-US"/>
          </a:p>
        </p:txBody>
      </p:sp>
    </p:spTree>
    <p:extLst>
      <p:ext uri="{BB962C8B-B14F-4D97-AF65-F5344CB8AC3E}">
        <p14:creationId xmlns:p14="http://schemas.microsoft.com/office/powerpoint/2010/main" val="308919372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3.jpeg" /><Relationship Id="rId3" Type="http://schemas.microsoft.com/office/2007/relationships/hdphoto" Target="../media/hdphoto1.wdp" /><Relationship Id="rId4" Type="http://schemas.openxmlformats.org/officeDocument/2006/relationships/image" Target="../media/image14.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6.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6.png"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6.png"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6.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3.jpeg" /><Relationship Id="rId3" Type="http://schemas.microsoft.com/office/2007/relationships/hdphoto" Target="../media/hdphoto1.wdp" /><Relationship Id="rId4" Type="http://schemas.openxmlformats.org/officeDocument/2006/relationships/image" Target="../media/image17.png"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6.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3.jpeg" /><Relationship Id="rId3" Type="http://schemas.microsoft.com/office/2007/relationships/hdphoto" Target="../media/hdphoto1.wdp" /><Relationship Id="rId4" Type="http://schemas.openxmlformats.org/officeDocument/2006/relationships/image" Target="../media/image18.emf" /><Relationship Id="rId5" Type="http://schemas.openxmlformats.org/officeDocument/2006/relationships/image" Target="../media/image17.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8.emf" /><Relationship Id="rId3" Type="http://schemas.openxmlformats.org/officeDocument/2006/relationships/image" Target="../media/image15.pn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3.jpeg" /><Relationship Id="rId3" Type="http://schemas.microsoft.com/office/2007/relationships/hdphoto" Target="../media/hdphoto1.wdp" /><Relationship Id="rId4" Type="http://schemas.openxmlformats.org/officeDocument/2006/relationships/image" Target="../media/image17.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06D048-6454-4DE9-B32A-8B4234499B9E}"/>
              </a:ext>
            </a:extLst>
          </p:cNvPr>
          <p:cNvPicPr>
            <a:picLocks noChangeAspect="1"/>
          </p:cNvPicPr>
          <p:nvPr userDrawn="1"/>
        </p:nvPicPr>
        <p:blipFill>
          <a:blip r:embed="rId2"/>
          <a:srcRect r="35483" b="35459"/>
          <a:stretch>
            <a:fillRect/>
          </a:stretch>
        </p:blipFill>
        <p:spPr>
          <a:xfrm flipH="1">
            <a:off x="0" y="-1"/>
            <a:ext cx="12192000" cy="6860680"/>
          </a:xfrm>
          <a:prstGeom prst="rect"/>
        </p:spPr>
      </p:pic>
      <p:sp>
        <p:nvSpPr>
          <p:cNvPr id="12" name="Chevron 31"/>
          <p:cNvSpPr/>
          <p:nvPr userDrawn="1"/>
        </p:nvSpPr>
        <p:spPr>
          <a:xfrm flipH="1">
            <a:off x="4438750"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userDrawn="1"/>
        </p:nvCxnSpPr>
        <p:spPr>
          <a:xfrm>
            <a:off x="4223792" y="1124744"/>
            <a:ext cx="0" cy="2448272"/>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20BEC6D-FEBC-4324-AD88-623B90D934E6}"/>
              </a:ext>
            </a:extLst>
          </p:cNvPr>
          <p:cNvPicPr>
            <a:picLocks noChangeAspect="1"/>
          </p:cNvPicPr>
          <p:nvPr userDrawn="1"/>
        </p:nvPicPr>
        <p:blipFill>
          <a:blip r:embed="rId4"/>
          <a:srcRect/>
          <a:stretch>
            <a:fillRect/>
          </a:stretch>
        </p:blipFill>
        <p:spPr>
          <a:xfrm>
            <a:off x="1085216" y="958132"/>
            <a:ext cx="2426705" cy="2953944"/>
          </a:xfrm>
          <a:prstGeom prst="rect"/>
        </p:spPr>
      </p:pic>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bg1"/>
                </a:solidFill>
              </a:defRPr>
            </a:lvl1pPr>
          </a:lstStyle>
          <a:p>
            <a:r>
              <a:rPr lang="en-US" dirty="1" smtClean="0"/>
              <a:t>[PRESENTATION TITLE]</a:t>
            </a:r>
            <a:endParaRPr lang="en-US"/>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bg1"/>
                </a:solidFill>
              </a:defRPr>
            </a:lvl1pPr>
          </a:lstStyle>
          <a:p>
            <a:r>
              <a:rPr lang="en-US" dirty="1" smtClean="0"/>
              <a:t>[SUBTITLE]</a:t>
            </a:r>
            <a:endParaRPr lang="en-US"/>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1" smtClean="0"/>
              <a:t>Bennett Jones/Bennett Jones Academy [CHOOSE ONE]</a:t>
            </a:r>
            <a:endParaRPr lang="en-US"/>
          </a:p>
        </p:txBody>
      </p:sp>
      <p:sp>
        <p:nvSpPr>
          <p:cNvPr id="16"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ct val="0"/>
              </a:spcBef>
              <a:buFont typeface="Arial" charset="0"/>
              <a:buNone/>
              <a:defRPr sz="1600">
                <a:solidFill>
                  <a:schemeClr val="bg1"/>
                </a:solidFill>
              </a:defRPr>
            </a:lvl1pPr>
          </a:lstStyle>
          <a:p>
            <a:r>
              <a:rPr lang="en-US" dirty="1" smtClean="0"/>
              <a:t>Presented to</a:t>
            </a:r>
            <a:endParaRPr lang="en-US"/>
          </a:p>
        </p:txBody>
      </p:sp>
      <p:sp>
        <p:nvSpPr>
          <p:cNvPr id="17"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fontAlgn="auto" rtl="0" eaLnBrk="1" latinLnBrk="0" hangingPunct="1">
              <a:lnSpc>
                <a:spcPct val="100000"/>
              </a:lnSpc>
              <a:spcBef>
                <a:spcPct val="0"/>
              </a:spcBef>
              <a:spcAft>
                <a:spcPct val="0"/>
              </a:spcAft>
              <a:buClrTx/>
              <a:buSzPct val="80000"/>
              <a:buFont typeface="Arial" charset="0"/>
              <a:buNone/>
              <a:defRPr sz="1600">
                <a:solidFill>
                  <a:schemeClr val="bg1"/>
                </a:solidFill>
              </a:defRPr>
            </a:lvl1pPr>
          </a:lstStyle>
          <a:p>
            <a:pPr marL="0" marR="0" lvl="0" indent="0" algn="l" defTabSz="914400" fontAlgn="auto" rtl="0" eaLnBrk="1" latinLnBrk="0" hangingPunct="1">
              <a:lnSpc>
                <a:spcPct val="100000"/>
              </a:lnSpc>
              <a:spcBef>
                <a:spcPct val="0"/>
              </a:spcBef>
              <a:spcAft>
                <a:spcPct val="0"/>
              </a:spcAft>
              <a:buClrTx/>
              <a:buSzPct val="80000"/>
              <a:buFont typeface="Arial" charset="0"/>
              <a:buNone/>
              <a:defRPr/>
            </a:pPr>
            <a:r>
              <a:rPr lang="en-US" dirty="1" smtClean="0"/>
              <a:t>Presenters</a:t>
            </a:r>
          </a:p>
        </p:txBody>
      </p:sp>
    </p:spTree>
    <p:extLst>
      <p:ext uri="{BB962C8B-B14F-4D97-AF65-F5344CB8AC3E}">
        <p14:creationId xmlns:p14="http://schemas.microsoft.com/office/powerpoint/2010/main" val="1371475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fontAlgn="auto" rtl="0" eaLnBrk="1" latinLnBrk="0" hangingPunct="1">
              <a:lnSpc>
                <a:spcPct val="90000"/>
              </a:lnSpc>
              <a:spcBef>
                <a:spcPct val="0"/>
              </a:spcBef>
              <a:spcAft>
                <a:spcPct val="0"/>
              </a:spcAft>
              <a:buClrTx/>
              <a:buSzTx/>
              <a:buFontTx/>
              <a:buNone/>
              <a:defRPr sz="4400">
                <a:solidFill>
                  <a:schemeClr val="bg1"/>
                </a:solidFill>
              </a:defRPr>
            </a:lvl1pPr>
          </a:lstStyle>
          <a:p>
            <a:r>
              <a:rPr lang="en-US" dirty="1" smtClean="0"/>
              <a:t>[SECTION TITLE]</a:t>
            </a:r>
            <a:endParaRPr lang="en-US"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srcRect/>
          <a:stretch>
            <a:fillRect/>
          </a:stretch>
        </p:blipFill>
        <p:spPr>
          <a:xfrm>
            <a:off x="9142244" y="6102357"/>
            <a:ext cx="1628565" cy="413926"/>
          </a:xfrm>
          <a:prstGeom prst="rect"/>
        </p:spPr>
      </p:pic>
    </p:spTree>
    <p:extLst>
      <p:ext uri="{BB962C8B-B14F-4D97-AF65-F5344CB8AC3E}">
        <p14:creationId xmlns:p14="http://schemas.microsoft.com/office/powerpoint/2010/main" val="4076757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fontAlgn="auto" rtl="0" eaLnBrk="1" latinLnBrk="0" hangingPunct="1">
              <a:lnSpc>
                <a:spcPct val="90000"/>
              </a:lnSpc>
              <a:spcBef>
                <a:spcPct val="0"/>
              </a:spcBef>
              <a:spcAft>
                <a:spcPct val="0"/>
              </a:spcAft>
              <a:buClrTx/>
              <a:buSzTx/>
              <a:buFontTx/>
              <a:buNone/>
              <a:defRPr sz="4400">
                <a:solidFill>
                  <a:schemeClr val="bg1"/>
                </a:solidFill>
              </a:defRPr>
            </a:lvl1pPr>
          </a:lstStyle>
          <a:p>
            <a:r>
              <a:rPr lang="en-US" dirty="1" smtClean="0"/>
              <a:t>[SECTION TITLE]</a:t>
            </a:r>
            <a:endParaRPr lang="en-US"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srcRect/>
          <a:stretch>
            <a:fillRect/>
          </a:stretch>
        </p:blipFill>
        <p:spPr>
          <a:xfrm>
            <a:off x="9142244" y="6102357"/>
            <a:ext cx="1628565" cy="413926"/>
          </a:xfrm>
          <a:prstGeom prst="rect"/>
        </p:spPr>
      </p:pic>
      <p:sp>
        <p:nvSpPr>
          <p:cNvPr id="10" name="Picture Placeholder 2"/>
          <p:cNvSpPr>
            <a:spLocks noGrp="1"/>
          </p:cNvSpPr>
          <p:nvPr>
            <p:ph type="pic" sz="quarter" idx="20"/>
          </p:nvPr>
        </p:nvSpPr>
        <p:spPr>
          <a:xfrm>
            <a:off x="6099229" y="951470"/>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12"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6099229" y="2707593"/>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13"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6099229" y="4492821"/>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cxnSp>
        <p:nvCxnSpPr>
          <p:cNvPr id="14" name="Straight Connector 13"/>
          <p:cNvCxnSpPr/>
          <p:nvPr userDrawn="1"/>
        </p:nvCxnSpPr>
        <p:spPr>
          <a:xfrm flipH="1">
            <a:off x="6099230" y="2498777"/>
            <a:ext cx="5325362"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99230" y="4273235"/>
            <a:ext cx="5325362"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1"/>
          <p:cNvSpPr>
            <a:spLocks noGrp="1"/>
          </p:cNvSpPr>
          <p:nvPr>
            <p:ph type="body" sz="quarter" idx="29" hasCustomPrompt="1"/>
          </p:nvPr>
        </p:nvSpPr>
        <p:spPr>
          <a:xfrm>
            <a:off x="7893438" y="4527681"/>
            <a:ext cx="2929659" cy="730035"/>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sp>
        <p:nvSpPr>
          <p:cNvPr id="23" name="Rectangle 22">
            <a:extLst>
              <a:ext uri="{FF2B5EF4-FFF2-40B4-BE49-F238E27FC236}">
                <a16:creationId xmlns:a16="http://schemas.microsoft.com/office/drawing/2014/main" id="{4B7D3FC3-69E7-4243-B417-C3ABCE8F7C58}"/>
              </a:ext>
            </a:extLst>
          </p:cNvPr>
          <p:cNvSpPr/>
          <p:nvPr userDrawn="1"/>
        </p:nvSpPr>
        <p:spPr>
          <a:xfrm>
            <a:off x="6100237" y="2243781"/>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E81246-6274-453E-8EE1-C96AAAB56787}"/>
              </a:ext>
            </a:extLst>
          </p:cNvPr>
          <p:cNvSpPr/>
          <p:nvPr userDrawn="1"/>
        </p:nvSpPr>
        <p:spPr>
          <a:xfrm>
            <a:off x="6100237" y="3999904"/>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78AEAA-A5DE-4FC6-B073-38C0F65BAA34}"/>
              </a:ext>
            </a:extLst>
          </p:cNvPr>
          <p:cNvSpPr/>
          <p:nvPr userDrawn="1"/>
        </p:nvSpPr>
        <p:spPr>
          <a:xfrm>
            <a:off x="6100237" y="5785132"/>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1"/>
          <p:cNvSpPr>
            <a:spLocks noGrp="1"/>
          </p:cNvSpPr>
          <p:nvPr>
            <p:ph type="body" sz="quarter" idx="35" hasCustomPrompt="1"/>
          </p:nvPr>
        </p:nvSpPr>
        <p:spPr>
          <a:xfrm>
            <a:off x="7893438" y="2757156"/>
            <a:ext cx="2929659" cy="730035"/>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sp>
        <p:nvSpPr>
          <p:cNvPr id="27" name="Text Placeholder 41"/>
          <p:cNvSpPr>
            <a:spLocks noGrp="1"/>
          </p:cNvSpPr>
          <p:nvPr>
            <p:ph type="body" sz="quarter" idx="36" hasCustomPrompt="1"/>
          </p:nvPr>
        </p:nvSpPr>
        <p:spPr>
          <a:xfrm>
            <a:off x="7896200" y="980686"/>
            <a:ext cx="2929659" cy="730035"/>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spTree>
    <p:extLst>
      <p:ext uri="{BB962C8B-B14F-4D97-AF65-F5344CB8AC3E}">
        <p14:creationId xmlns:p14="http://schemas.microsoft.com/office/powerpoint/2010/main" val="13287642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fontAlgn="auto" rtl="0" eaLnBrk="1" latinLnBrk="0" hangingPunct="1">
              <a:lnSpc>
                <a:spcPct val="90000"/>
              </a:lnSpc>
              <a:spcBef>
                <a:spcPct val="0"/>
              </a:spcBef>
              <a:spcAft>
                <a:spcPct val="0"/>
              </a:spcAft>
              <a:buClrTx/>
              <a:buSzTx/>
              <a:buFontTx/>
              <a:buNone/>
              <a:defRPr sz="4400">
                <a:solidFill>
                  <a:schemeClr val="bg1"/>
                </a:solidFill>
              </a:defRPr>
            </a:lvl1pPr>
          </a:lstStyle>
          <a:p>
            <a:r>
              <a:rPr lang="en-US" dirty="1" smtClean="0"/>
              <a:t>[SECTION TITLE]</a:t>
            </a:r>
            <a:endParaRPr lang="en-US"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srcRect/>
          <a:stretch>
            <a:fillRect/>
          </a:stretch>
        </p:blipFill>
        <p:spPr>
          <a:xfrm>
            <a:off x="9142244" y="6102357"/>
            <a:ext cx="1628565" cy="413926"/>
          </a:xfrm>
          <a:prstGeom prst="rect"/>
        </p:spPr>
      </p:pic>
      <p:sp>
        <p:nvSpPr>
          <p:cNvPr id="10" name="Picture Placeholder 2"/>
          <p:cNvSpPr>
            <a:spLocks noGrp="1"/>
          </p:cNvSpPr>
          <p:nvPr>
            <p:ph type="pic" sz="quarter" idx="20"/>
          </p:nvPr>
        </p:nvSpPr>
        <p:spPr>
          <a:xfrm>
            <a:off x="6099229" y="2636912"/>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12" name="Rectangle 11">
            <a:extLst>
              <a:ext uri="{FF2B5EF4-FFF2-40B4-BE49-F238E27FC236}">
                <a16:creationId xmlns:a16="http://schemas.microsoft.com/office/drawing/2014/main" id="{4B7D3FC3-69E7-4243-B417-C3ABCE8F7C58}"/>
              </a:ext>
            </a:extLst>
          </p:cNvPr>
          <p:cNvSpPr/>
          <p:nvPr userDrawn="1"/>
        </p:nvSpPr>
        <p:spPr>
          <a:xfrm>
            <a:off x="6100237" y="3929223"/>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1"/>
          <p:cNvSpPr>
            <a:spLocks noGrp="1"/>
          </p:cNvSpPr>
          <p:nvPr>
            <p:ph type="body" sz="quarter" idx="36" hasCustomPrompt="1"/>
          </p:nvPr>
        </p:nvSpPr>
        <p:spPr>
          <a:xfrm>
            <a:off x="7896200" y="2666128"/>
            <a:ext cx="2929659" cy="730035"/>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spTree>
    <p:extLst>
      <p:ext uri="{BB962C8B-B14F-4D97-AF65-F5344CB8AC3E}">
        <p14:creationId xmlns:p14="http://schemas.microsoft.com/office/powerpoint/2010/main" val="4090473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sp>
        <p:nvSpPr>
          <p:cNvPr id="11" name="Content Placeholder 2"/>
          <p:cNvSpPr>
            <a:spLocks noGrp="1"/>
          </p:cNvSpPr>
          <p:nvPr>
            <p:ph sz="half" idx="1"/>
          </p:nvPr>
        </p:nvSpPr>
        <p:spPr>
          <a:xfrm>
            <a:off x="475488" y="1916112"/>
            <a:ext cx="11237136"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195840147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302566976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308202506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31"/>
          <p:cNvSpPr/>
          <p:nvPr userDrawn="1"/>
        </p:nvSpPr>
        <p:spPr>
          <a:xfrm flipH="1">
            <a:off x="4440189"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ct val="0"/>
              </a:spcBef>
              <a:buFont typeface="Arial" charset="0"/>
              <a:buNone/>
              <a:defRPr sz="1600">
                <a:solidFill>
                  <a:schemeClr val="tx2"/>
                </a:solidFill>
              </a:defRPr>
            </a:lvl1pPr>
          </a:lstStyle>
          <a:p>
            <a:r>
              <a:rPr lang="en-US" dirty="1" smtClean="0"/>
              <a:t>Presented to</a:t>
            </a:r>
            <a:endParaRPr lang="en-US"/>
          </a:p>
        </p:txBody>
      </p:sp>
      <p:sp>
        <p:nvSpPr>
          <p:cNvPr id="23"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fontAlgn="auto" rtl="0" eaLnBrk="1" latinLnBrk="0" hangingPunct="1">
              <a:lnSpc>
                <a:spcPct val="100000"/>
              </a:lnSpc>
              <a:spcBef>
                <a:spcPct val="0"/>
              </a:spcBef>
              <a:spcAft>
                <a:spcPct val="0"/>
              </a:spcAft>
              <a:buClrTx/>
              <a:buSzPct val="80000"/>
              <a:buFont typeface="Arial" charset="0"/>
              <a:buNone/>
              <a:defRPr sz="1600">
                <a:solidFill>
                  <a:schemeClr val="tx2"/>
                </a:solidFill>
              </a:defRPr>
            </a:lvl1pPr>
          </a:lstStyle>
          <a:p>
            <a:pPr marL="0" marR="0" lvl="0" indent="0" algn="l" defTabSz="914400" fontAlgn="auto" rtl="0" eaLnBrk="1" latinLnBrk="0" hangingPunct="1">
              <a:lnSpc>
                <a:spcPct val="100000"/>
              </a:lnSpc>
              <a:spcBef>
                <a:spcPct val="0"/>
              </a:spcBef>
              <a:spcAft>
                <a:spcPct val="0"/>
              </a:spcAft>
              <a:buClrTx/>
              <a:buSzPct val="80000"/>
              <a:buFont typeface="Arial" charset="0"/>
              <a:buNone/>
              <a:defRPr/>
            </a:pPr>
            <a:r>
              <a:rPr lang="en-US" dirty="1" smtClean="0"/>
              <a:t>Presenters</a:t>
            </a:r>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tx2"/>
                </a:solidFill>
              </a:defRPr>
            </a:lvl1pPr>
          </a:lstStyle>
          <a:p>
            <a:r>
              <a:rPr lang="en-US" dirty="1" smtClean="0"/>
              <a:t>[PRESENTATION TITLE]</a:t>
            </a:r>
            <a:endParaRPr lang="en-US"/>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tx2"/>
                </a:solidFill>
              </a:defRPr>
            </a:lvl1pPr>
          </a:lstStyle>
          <a:p>
            <a:r>
              <a:rPr lang="en-US" dirty="1" smtClean="0"/>
              <a:t>[SUBTITLE]</a:t>
            </a:r>
            <a:endParaRPr lang="en-US"/>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1" smtClean="0"/>
              <a:t>Bennett Jones/Bennett Jones Academy [CHOOSE ONE]</a:t>
            </a:r>
            <a:endParaRPr lang="en-US"/>
          </a:p>
        </p:txBody>
      </p:sp>
      <p:cxnSp>
        <p:nvCxnSpPr>
          <p:cNvPr id="12" name="Straight Connector 11"/>
          <p:cNvCxnSpPr/>
          <p:nvPr userDrawn="1"/>
        </p:nvCxnSpPr>
        <p:spPr>
          <a:xfrm>
            <a:off x="4223792" y="1124744"/>
            <a:ext cx="0" cy="2448272"/>
          </a:xfrm>
          <a:prstGeom prst="line"/>
          <a:ln>
            <a:solidFill>
              <a:srgbClr val="2DAF8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0BEC6D-FEBC-4324-AD88-623B90D934E6}"/>
              </a:ext>
            </a:extLst>
          </p:cNvPr>
          <p:cNvPicPr>
            <a:picLocks noChangeAspect="1"/>
          </p:cNvPicPr>
          <p:nvPr userDrawn="1"/>
        </p:nvPicPr>
        <p:blipFill>
          <a:blip r:embed="rId2"/>
          <a:srcRect/>
          <a:stretch>
            <a:fillRect/>
          </a:stretch>
        </p:blipFill>
        <p:spPr>
          <a:xfrm>
            <a:off x="1085216" y="958132"/>
            <a:ext cx="2426705" cy="2953943"/>
          </a:xfrm>
          <a:prstGeom prst="rec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1"/>
              <a:t>Click to add title</a:t>
            </a:r>
            <a:br>
              <a:rPr lang="en-US" dirty="1"/>
            </a:br>
            <a:r>
              <a:rPr lang="en-US" dirty="1"/>
              <a:t>(You can also add a second line)</a:t>
            </a:r>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72459415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1"/>
              <a:t>Click to add title</a:t>
            </a:r>
            <a:br>
              <a:rPr lang="en-US" dirty="1"/>
            </a:br>
            <a:r>
              <a:rPr lang="en-US" dirty="1"/>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dup0" fmla="*/ 0 w 2915076"/>
              <a:gd name="connsiteY0dup0" fmla="*/ 0 h 657225"/>
              <a:gd name="connsiteX1dup0" fmla="*/ 2496443 w 2915076"/>
              <a:gd name="connsiteY1dup0" fmla="*/ 0 h 657225"/>
              <a:gd name="connsiteX2dup0" fmla="*/ 2769877 w 2915076"/>
              <a:gd name="connsiteY2dup0" fmla="*/ 158418 h 657225"/>
              <a:gd name="connsiteX3dup0" fmla="*/ 2915076 w 2915076"/>
              <a:gd name="connsiteY3dup0" fmla="*/ 310859 h 657225"/>
              <a:gd name="connsiteX4dup0" fmla="*/ 2771775 w 2915076"/>
              <a:gd name="connsiteY4dup0" fmla="*/ 492871 h 657225"/>
              <a:gd name="connsiteX5dup0" fmla="*/ 2487105 w 2915076"/>
              <a:gd name="connsiteY5dup0" fmla="*/ 657225 h 657225"/>
              <a:gd name="connsiteX6dup0" fmla="*/ 0 w 2915076"/>
              <a:gd name="connsiteY6dup0" fmla="*/ 657225 h 657225"/>
              <a:gd name="connsiteX7" fmla="*/ 0 w 2915076"/>
              <a:gd name="connsiteY7" fmla="*/ 0 h 657225"/>
              <a:gd name="connsiteX0dup0dup1" fmla="*/ 0 w 2771775"/>
              <a:gd name="connsiteY0dup0dup1" fmla="*/ 0 h 657225"/>
              <a:gd name="connsiteX1dup0dup1" fmla="*/ 2496443 w 2771775"/>
              <a:gd name="connsiteY1dup0dup1" fmla="*/ 0 h 657225"/>
              <a:gd name="connsiteX2dup0dup1" fmla="*/ 2769877 w 2771775"/>
              <a:gd name="connsiteY2dup0dup1" fmla="*/ 158418 h 657225"/>
              <a:gd name="connsiteX3dup0dup1" fmla="*/ 2771775 w 2771775"/>
              <a:gd name="connsiteY3dup0dup1" fmla="*/ 492871 h 657225"/>
              <a:gd name="connsiteX4dup0dup1" fmla="*/ 2487105 w 2771775"/>
              <a:gd name="connsiteY4dup0dup1" fmla="*/ 657225 h 657225"/>
              <a:gd name="connsiteX5dup0dup1" fmla="*/ 0 w 2771775"/>
              <a:gd name="connsiteY5dup0dup1" fmla="*/ 657225 h 657225"/>
              <a:gd name="connsiteX6dup0dup1" fmla="*/ 0 w 2771775"/>
              <a:gd name="connsiteY6dup0dup1" fmla="*/ 0 h 657225"/>
              <a:gd name="connsiteX0dup0dup1dup2" fmla="*/ 0 w 3706646"/>
              <a:gd name="connsiteY0dup0dup1dup2" fmla="*/ 0 h 657225"/>
              <a:gd name="connsiteX1dup0dup1dup2" fmla="*/ 3431314 w 3706646"/>
              <a:gd name="connsiteY1dup0dup1dup2" fmla="*/ 0 h 657225"/>
              <a:gd name="connsiteX2dup0dup1dup2" fmla="*/ 3704748 w 3706646"/>
              <a:gd name="connsiteY2dup0dup1dup2" fmla="*/ 158418 h 657225"/>
              <a:gd name="connsiteX3dup0dup1dup2" fmla="*/ 3706646 w 3706646"/>
              <a:gd name="connsiteY3dup0dup1dup2" fmla="*/ 492871 h 657225"/>
              <a:gd name="connsiteX4dup0dup1dup2" fmla="*/ 3421976 w 3706646"/>
              <a:gd name="connsiteY4dup0dup1dup2" fmla="*/ 657225 h 657225"/>
              <a:gd name="connsiteX5dup0dup1dup2" fmla="*/ 934871 w 3706646"/>
              <a:gd name="connsiteY5dup0dup1dup2" fmla="*/ 657225 h 657225"/>
              <a:gd name="connsiteX6dup0dup1dup2" fmla="*/ 0 w 3706646"/>
              <a:gd name="connsiteY6dup0dup1dup2" fmla="*/ 0 h 657225"/>
              <a:gd name="connsiteX0dup0dup1dup2dup3" fmla="*/ 0 w 3706646"/>
              <a:gd name="connsiteY0dup0dup1dup2dup3" fmla="*/ 0 h 657225"/>
              <a:gd name="connsiteX1dup0dup1dup2dup3" fmla="*/ 3431314 w 3706646"/>
              <a:gd name="connsiteY1dup0dup1dup2dup3" fmla="*/ 0 h 657225"/>
              <a:gd name="connsiteX2dup0dup1dup2dup3" fmla="*/ 3704748 w 3706646"/>
              <a:gd name="connsiteY2dup0dup1dup2dup3" fmla="*/ 158418 h 657225"/>
              <a:gd name="connsiteX3dup0dup1dup2dup3" fmla="*/ 3706646 w 3706646"/>
              <a:gd name="connsiteY3dup0dup1dup2dup3" fmla="*/ 492871 h 657225"/>
              <a:gd name="connsiteX4dup0dup1dup2dup3" fmla="*/ 3421976 w 3706646"/>
              <a:gd name="connsiteY4dup0dup1dup2dup3" fmla="*/ 657225 h 657225"/>
              <a:gd name="connsiteX5dup0dup1dup2dup3" fmla="*/ 3412 w 3706646"/>
              <a:gd name="connsiteY5dup0dup1dup2dup3" fmla="*/ 657225 h 657225"/>
              <a:gd name="connsiteX6dup0dup1dup2dup3" fmla="*/ 0 w 3706646"/>
              <a:gd name="connsiteY6dup0dup1dup2dup3" fmla="*/ 0 h 657225"/>
              <a:gd name="connsiteX0dup0dup1dup2dup3dup4" fmla="*/ 328 w 3706974"/>
              <a:gd name="connsiteY0dup0dup1dup2dup3dup4" fmla="*/ 0 h 657225"/>
              <a:gd name="connsiteX1dup0dup1dup2dup3dup4" fmla="*/ 3431642 w 3706974"/>
              <a:gd name="connsiteY1dup0dup1dup2dup3dup4" fmla="*/ 0 h 657225"/>
              <a:gd name="connsiteX2dup0dup1dup2dup3dup4" fmla="*/ 3705076 w 3706974"/>
              <a:gd name="connsiteY2dup0dup1dup2dup3dup4" fmla="*/ 158418 h 657225"/>
              <a:gd name="connsiteX3dup0dup1dup2dup3dup4" fmla="*/ 3706974 w 3706974"/>
              <a:gd name="connsiteY3dup0dup1dup2dup3dup4" fmla="*/ 492871 h 657225"/>
              <a:gd name="connsiteX4dup0dup1dup2dup3dup4" fmla="*/ 3422304 w 3706974"/>
              <a:gd name="connsiteY4dup0dup1dup2dup3dup4" fmla="*/ 657225 h 657225"/>
              <a:gd name="connsiteX5dup0dup1dup2dup3dup4" fmla="*/ 328 w 3706974"/>
              <a:gd name="connsiteY5dup0dup1dup2dup3dup4" fmla="*/ 657225 h 657225"/>
              <a:gd name="connsiteX6dup0dup1dup2dup3dup4" fmla="*/ 328 w 3706974"/>
              <a:gd name="connsiteY6dup0dup1dup2dup3dup4" fmla="*/ 0 h 657225"/>
              <a:gd name="connsiteX0dup0dup1dup2dup3dup4dup5" fmla="*/ 328 w 3706974"/>
              <a:gd name="connsiteY0dup0dup1dup2dup3dup4dup5" fmla="*/ 686955 h 1344180"/>
              <a:gd name="connsiteX1dup0dup1dup2dup3dup4dup5" fmla="*/ 3431642 w 3706974"/>
              <a:gd name="connsiteY1dup0dup1dup2dup3dup4dup5" fmla="*/ 686955 h 1344180"/>
              <a:gd name="connsiteX2dup0dup1dup2dup3dup4dup5" fmla="*/ 3705076 w 3706974"/>
              <a:gd name="connsiteY2dup0dup1dup2dup3dup4dup5" fmla="*/ 2535 h 1344180"/>
              <a:gd name="connsiteX3dup0dup1dup2dup3dup4dup5" fmla="*/ 3706974 w 3706974"/>
              <a:gd name="connsiteY3dup0dup1dup2dup3dup4dup5" fmla="*/ 1179826 h 1344180"/>
              <a:gd name="connsiteX4dup0dup1dup2dup3dup4dup5" fmla="*/ 3422304 w 3706974"/>
              <a:gd name="connsiteY4dup0dup1dup2dup3dup4dup5" fmla="*/ 1344180 h 1344180"/>
              <a:gd name="connsiteX5dup0dup1dup2dup3dup4dup5" fmla="*/ 328 w 3706974"/>
              <a:gd name="connsiteY5dup0dup1dup2dup3dup4dup5" fmla="*/ 1344180 h 1344180"/>
              <a:gd name="connsiteX6dup0dup1dup2dup3dup4dup5" fmla="*/ 328 w 3706974"/>
              <a:gd name="connsiteY6dup0dup1dup2dup3dup4dup5" fmla="*/ 686955 h 1344180"/>
              <a:gd name="connsiteX0dup0dup1dup2dup3dup4dup5dup6" fmla="*/ 328 w 3706974"/>
              <a:gd name="connsiteY0dup0dup1dup2dup3dup4dup5dup6" fmla="*/ 755374 h 1412599"/>
              <a:gd name="connsiteX1dup0dup1dup2dup3dup4dup5dup6" fmla="*/ 3081785 w 3706974"/>
              <a:gd name="connsiteY1dup0dup1dup2dup3dup4dup5dup6" fmla="*/ 0 h 1412599"/>
              <a:gd name="connsiteX2dup0dup1dup2dup3dup4dup5dup6" fmla="*/ 3705076 w 3706974"/>
              <a:gd name="connsiteY2dup0dup1dup2dup3dup4dup5dup6" fmla="*/ 70954 h 1412599"/>
              <a:gd name="connsiteX3dup0dup1dup2dup3dup4dup5dup6" fmla="*/ 3706974 w 3706974"/>
              <a:gd name="connsiteY3dup0dup1dup2dup3dup4dup5dup6" fmla="*/ 1248245 h 1412599"/>
              <a:gd name="connsiteX4dup0dup1dup2dup3dup4dup5dup6" fmla="*/ 3422304 w 3706974"/>
              <a:gd name="connsiteY4dup0dup1dup2dup3dup4dup5dup6" fmla="*/ 1412599 h 1412599"/>
              <a:gd name="connsiteX5dup0dup1dup2dup3dup4dup5dup6" fmla="*/ 328 w 3706974"/>
              <a:gd name="connsiteY5dup0dup1dup2dup3dup4dup5dup6" fmla="*/ 1412599 h 1412599"/>
              <a:gd name="connsiteX6dup0dup1dup2dup3dup4dup5dup6" fmla="*/ 328 w 3706974"/>
              <a:gd name="connsiteY6dup0dup1dup2dup3dup4dup5dup6" fmla="*/ 755374 h 1412599"/>
              <a:gd name="connsiteX0dup0dup1dup2dup3dup4dup5dup6dup7" fmla="*/ 328 w 3706974"/>
              <a:gd name="connsiteY0dup0dup1dup2dup3dup4dup5dup6dup7" fmla="*/ 684420 h 1341645"/>
              <a:gd name="connsiteX1dup0dup1dup2dup3dup4dup5dup6dup7" fmla="*/ 3705076 w 3706974"/>
              <a:gd name="connsiteY1dup0dup1dup2dup3dup4dup5dup6dup7" fmla="*/ 0 h 1341645"/>
              <a:gd name="connsiteX2dup0dup1dup2dup3dup4dup5dup6dup7" fmla="*/ 3706974 w 3706974"/>
              <a:gd name="connsiteY2dup0dup1dup2dup3dup4dup5dup6dup7" fmla="*/ 1177291 h 1341645"/>
              <a:gd name="connsiteX3dup0dup1dup2dup3dup4dup5dup6dup7" fmla="*/ 3422304 w 3706974"/>
              <a:gd name="connsiteY3dup0dup1dup2dup3dup4dup5dup6dup7" fmla="*/ 1341645 h 1341645"/>
              <a:gd name="connsiteX4dup0dup1dup2dup3dup4dup5dup6dup7" fmla="*/ 328 w 3706974"/>
              <a:gd name="connsiteY4dup0dup1dup2dup3dup4dup5dup6dup7" fmla="*/ 1341645 h 1341645"/>
              <a:gd name="connsiteX5dup0dup1dup2dup3dup4dup5dup6dup7" fmla="*/ 328 w 3706974"/>
              <a:gd name="connsiteY5dup0dup1dup2dup3dup4dup5dup6dup7" fmla="*/ 684420 h 1341645"/>
              <a:gd name="connsiteX0dup0dup1dup2dup3dup4dup5dup6dup7dup8" fmla="*/ 328 w 3706974"/>
              <a:gd name="connsiteY0dup0dup1dup2dup3dup4dup5dup6dup7dup8" fmla="*/ 0 h 1372843"/>
              <a:gd name="connsiteX1dup0dup1dup2dup3dup4dup5dup6dup7dup8" fmla="*/ 3705076 w 3706974"/>
              <a:gd name="connsiteY1dup0dup1dup2dup3dup4dup5dup6dup7dup8" fmla="*/ 31198 h 1372843"/>
              <a:gd name="connsiteX2dup0dup1dup2dup3dup4dup5dup6dup7dup8" fmla="*/ 3706974 w 3706974"/>
              <a:gd name="connsiteY2dup0dup1dup2dup3dup4dup5dup6dup7dup8" fmla="*/ 1208489 h 1372843"/>
              <a:gd name="connsiteX3dup0dup1dup2dup3dup4dup5dup6dup7dup8" fmla="*/ 3422304 w 3706974"/>
              <a:gd name="connsiteY3dup0dup1dup2dup3dup4dup5dup6dup7dup8" fmla="*/ 1372843 h 1372843"/>
              <a:gd name="connsiteX4dup0dup1dup2dup3dup4dup5dup6dup7dup8" fmla="*/ 328 w 3706974"/>
              <a:gd name="connsiteY4dup0dup1dup2dup3dup4dup5dup6dup7dup8" fmla="*/ 1372843 h 1372843"/>
              <a:gd name="connsiteX5dup0dup1dup2dup3dup4dup5dup6dup7dup8" fmla="*/ 328 w 3706974"/>
              <a:gd name="connsiteY5dup0dup1dup2dup3dup4dup5dup6dup7dup8" fmla="*/ 0 h 1372843"/>
              <a:gd name="connsiteX0dup0dup1dup2dup3dup4dup5dup6dup7dup8dup9" fmla="*/ 8515847 w 12222493"/>
              <a:gd name="connsiteY0dup0dup1dup2dup3dup4dup5dup6dup7dup8dup9" fmla="*/ 0 h 1372843"/>
              <a:gd name="connsiteX1dup0dup1dup2dup3dup4dup5dup6dup7dup8dup9" fmla="*/ 12220595 w 12222493"/>
              <a:gd name="connsiteY1dup0dup1dup2dup3dup4dup5dup6dup7dup8dup9" fmla="*/ 31198 h 1372843"/>
              <a:gd name="connsiteX2dup0dup1dup2dup3dup4dup5dup6dup7dup8dup9" fmla="*/ 12222493 w 12222493"/>
              <a:gd name="connsiteY2dup0dup1dup2dup3dup4dup5dup6dup7dup8dup9" fmla="*/ 1208489 h 1372843"/>
              <a:gd name="connsiteX3dup0dup1dup2dup3dup4dup5dup6dup7dup8dup9" fmla="*/ 11937823 w 12222493"/>
              <a:gd name="connsiteY3dup0dup1dup2dup3dup4dup5dup6dup7dup8dup9" fmla="*/ 1372843 h 1372843"/>
              <a:gd name="connsiteX4dup0dup1dup2dup3dup4dup5dup6dup7dup8dup9" fmla="*/ 0 w 12222493"/>
              <a:gd name="connsiteY4dup0dup1dup2dup3dup4dup5dup6dup7dup8dup9" fmla="*/ 1372843 h 1372843"/>
              <a:gd name="connsiteX5dup0dup1dup2dup3dup4dup5dup6dup7dup8dup9" fmla="*/ 8515847 w 12222493"/>
              <a:gd name="connsiteY5dup0dup1dup2dup3dup4dup5dup6dup7dup8dup9" fmla="*/ 0 h 1372843"/>
              <a:gd name="connsiteX0dup0dup1dup2dup3dup4dup5dup6dup7dup8dup9dup10" fmla="*/ 0 w 12238395"/>
              <a:gd name="connsiteY0dup0dup1dup2dup3dup4dup5dup6dup7dup8dup9dup10" fmla="*/ 111925 h 1341645"/>
              <a:gd name="connsiteX1dup0dup1dup2dup3dup4dup5dup6dup7dup8dup9dup10" fmla="*/ 12236497 w 12238395"/>
              <a:gd name="connsiteY1dup0dup1dup2dup3dup4dup5dup6dup7dup8dup9dup10" fmla="*/ 0 h 1341645"/>
              <a:gd name="connsiteX2dup0dup1dup2dup3dup4dup5dup6dup7dup8dup9dup10" fmla="*/ 12238395 w 12238395"/>
              <a:gd name="connsiteY2dup0dup1dup2dup3dup4dup5dup6dup7dup8dup9dup10" fmla="*/ 1177291 h 1341645"/>
              <a:gd name="connsiteX3dup0dup1dup2dup3dup4dup5dup6dup7dup8dup9dup10" fmla="*/ 11953725 w 12238395"/>
              <a:gd name="connsiteY3dup0dup1dup2dup3dup4dup5dup6dup7dup8dup9dup10" fmla="*/ 1341645 h 1341645"/>
              <a:gd name="connsiteX4dup0dup1dup2dup3dup4dup5dup6dup7dup8dup9dup10" fmla="*/ 15902 w 12238395"/>
              <a:gd name="connsiteY4dup0dup1dup2dup3dup4dup5dup6dup7dup8dup9dup10" fmla="*/ 1341645 h 1341645"/>
              <a:gd name="connsiteX5dup0dup1dup2dup3dup4dup5dup6dup7dup8dup9dup10" fmla="*/ 0 w 12238395"/>
              <a:gd name="connsiteY5dup0dup1dup2dup3dup4dup5dup6dup7dup8dup9dup10" fmla="*/ 111925 h 1341645"/>
              <a:gd name="connsiteX0dup0dup1dup2dup3dup4dup5dup6dup7dup8dup9dup10dup11" fmla="*/ 0 w 12268311"/>
              <a:gd name="connsiteY0dup0dup1dup2dup3dup4dup5dup6dup7dup8dup9dup10dup11" fmla="*/ 0 h 1229720"/>
              <a:gd name="connsiteX1dup0dup1dup2dup3dup4dup5dup6dup7dup8dup9dup10dup11" fmla="*/ 12268302 w 12268311"/>
              <a:gd name="connsiteY1dup0dup1dup2dup3dup4dup5dup6dup7dup8dup9dup10dup11" fmla="*/ 142517 h 1229720"/>
              <a:gd name="connsiteX2dup0dup1dup2dup3dup4dup5dup6dup7dup8dup9dup10dup11" fmla="*/ 12238395 w 12268311"/>
              <a:gd name="connsiteY2dup0dup1dup2dup3dup4dup5dup6dup7dup8dup9dup10dup11" fmla="*/ 1065366 h 1229720"/>
              <a:gd name="connsiteX3dup0dup1dup2dup3dup4dup5dup6dup7dup8dup9dup10dup11" fmla="*/ 11953725 w 12268311"/>
              <a:gd name="connsiteY3dup0dup1dup2dup3dup4dup5dup6dup7dup8dup9dup10dup11" fmla="*/ 1229720 h 1229720"/>
              <a:gd name="connsiteX4dup0dup1dup2dup3dup4dup5dup6dup7dup8dup9dup10dup11" fmla="*/ 15902 w 12268311"/>
              <a:gd name="connsiteY4dup0dup1dup2dup3dup4dup5dup6dup7dup8dup9dup10dup11" fmla="*/ 1229720 h 1229720"/>
              <a:gd name="connsiteX5dup0dup1dup2dup3dup4dup5dup6dup7dup8dup9dup10dup11" fmla="*/ 0 w 12268311"/>
              <a:gd name="connsiteY5dup0dup1dup2dup3dup4dup5dup6dup7dup8dup9dup10dup11" fmla="*/ 0 h 1229720"/>
              <a:gd name="connsiteX0dup0dup1dup2dup3dup4dup5dup6dup7dup8dup9dup10dup11dup12" fmla="*/ 0 w 12238395"/>
              <a:gd name="connsiteY0dup0dup1dup2dup3dup4dup5dup6dup7dup8dup9dup10dup11dup12" fmla="*/ 0 h 1229720"/>
              <a:gd name="connsiteX1dup0dup1dup2dup3dup4dup5dup6dup7dup8dup9dup10dup11dup12" fmla="*/ 12228546 w 12238395"/>
              <a:gd name="connsiteY1dup0dup1dup2dup3dup4dup5dup6dup7dup8dup9dup10dup11dup12" fmla="*/ 23248 h 1229720"/>
              <a:gd name="connsiteX2dup0dup1dup2dup3dup4dup5dup6dup7dup8dup9dup10dup11dup12" fmla="*/ 12238395 w 12238395"/>
              <a:gd name="connsiteY2dup0dup1dup2dup3dup4dup5dup6dup7dup8dup9dup10dup11dup12" fmla="*/ 1065366 h 1229720"/>
              <a:gd name="connsiteX3dup0dup1dup2dup3dup4dup5dup6dup7dup8dup9dup10dup11dup12" fmla="*/ 11953725 w 12238395"/>
              <a:gd name="connsiteY3dup0dup1dup2dup3dup4dup5dup6dup7dup8dup9dup10dup11dup12" fmla="*/ 1229720 h 1229720"/>
              <a:gd name="connsiteX4dup0dup1dup2dup3dup4dup5dup6dup7dup8dup9dup10dup11dup12" fmla="*/ 15902 w 12238395"/>
              <a:gd name="connsiteY4dup0dup1dup2dup3dup4dup5dup6dup7dup8dup9dup10dup11dup12" fmla="*/ 1229720 h 1229720"/>
              <a:gd name="connsiteX5dup0dup1dup2dup3dup4dup5dup6dup7dup8dup9dup10dup11dup12" fmla="*/ 0 w 12238395"/>
              <a:gd name="connsiteY5dup0dup1dup2dup3dup4dup5dup6dup7dup8dup9dup10dup11dup12" fmla="*/ 0 h 1229720"/>
              <a:gd name="connsiteX0dup0dup1dup2dup3dup4dup5dup6dup7dup8dup9dup10dup11dup12dup13" fmla="*/ 0 w 12238395"/>
              <a:gd name="connsiteY0dup0dup1dup2dup3dup4dup5dup6dup7dup8dup9dup10dup11dup12dup13" fmla="*/ 0 h 1229720"/>
              <a:gd name="connsiteX1dup0dup1dup2dup3dup4dup5dup6dup7dup8dup9dup10dup11dup12dup13" fmla="*/ 12237782 w 12238395"/>
              <a:gd name="connsiteY1dup0dup1dup2dup3dup4dup5dup6dup7dup8dup9dup10dup11dup12dup13" fmla="*/ 23248 h 1229720"/>
              <a:gd name="connsiteX2dup0dup1dup2dup3dup4dup5dup6dup7dup8dup9dup10dup11dup12dup13" fmla="*/ 12238395 w 12238395"/>
              <a:gd name="connsiteY2dup0dup1dup2dup3dup4dup5dup6dup7dup8dup9dup10dup11dup12dup13" fmla="*/ 1065366 h 1229720"/>
              <a:gd name="connsiteX3dup0dup1dup2dup3dup4dup5dup6dup7dup8dup9dup10dup11dup12dup13" fmla="*/ 11953725 w 12238395"/>
              <a:gd name="connsiteY3dup0dup1dup2dup3dup4dup5dup6dup7dup8dup9dup10dup11dup12dup13" fmla="*/ 1229720 h 1229720"/>
              <a:gd name="connsiteX4dup0dup1dup2dup3dup4dup5dup6dup7dup8dup9dup10dup11dup12dup13" fmla="*/ 15902 w 12238395"/>
              <a:gd name="connsiteY4dup0dup1dup2dup3dup4dup5dup6dup7dup8dup9dup10dup11dup12dup13" fmla="*/ 1229720 h 1229720"/>
              <a:gd name="connsiteX5dup0dup1dup2dup3dup4dup5dup6dup7dup8dup9dup10dup11dup12dup13" fmla="*/ 0 w 12238395"/>
              <a:gd name="connsiteY5dup0dup1dup2dup3dup4dup5dup6dup7dup8dup9dup10dup11dup12dup13" fmla="*/ 0 h 1229720"/>
              <a:gd name="connsiteX0dup0dup1dup2dup3dup4dup5dup6dup7dup8dup9dup10dup11dup12dup13dup14" fmla="*/ 0 w 12238395"/>
              <a:gd name="connsiteY0dup0dup1dup2dup3dup4dup5dup6dup7dup8dup9dup10dup11dup12dup13dup14" fmla="*/ 0 h 1229720"/>
              <a:gd name="connsiteX1dup0dup1dup2dup3dup4dup5dup6dup7dup8dup9dup10dup11dup12dup13dup14" fmla="*/ 12237782 w 12238395"/>
              <a:gd name="connsiteY1dup0dup1dup2dup3dup4dup5dup6dup7dup8dup9dup10dup11dup12dup13dup14" fmla="*/ 23248 h 1229720"/>
              <a:gd name="connsiteX2dup0dup1dup2dup3dup4dup5dup6dup7dup8dup9dup10dup11dup12dup13dup14" fmla="*/ 12238395 w 12238395"/>
              <a:gd name="connsiteY2dup0dup1dup2dup3dup4dup5dup6dup7dup8dup9dup10dup11dup12dup13dup14" fmla="*/ 1065366 h 1229720"/>
              <a:gd name="connsiteX3dup0dup1dup2dup3dup4dup5dup6dup7dup8dup9dup10dup11dup12dup13dup14" fmla="*/ 11953725 w 12238395"/>
              <a:gd name="connsiteY3dup0dup1dup2dup3dup4dup5dup6dup7dup8dup9dup10dup11dup12dup13dup14" fmla="*/ 1229720 h 1229720"/>
              <a:gd name="connsiteX4dup0dup1dup2dup3dup4dup5dup6dup7dup8dup9dup10dup11dup12dup13dup14" fmla="*/ 40533 w 12238395"/>
              <a:gd name="connsiteY4dup0dup1dup2dup3dup4dup5dup6dup7dup8dup9dup10dup11dup12dup13dup14" fmla="*/ 1229720 h 1229720"/>
              <a:gd name="connsiteX5dup0dup1dup2dup3dup4dup5dup6dup7dup8dup9dup10dup11dup12dup13dup14" fmla="*/ 0 w 12238395"/>
              <a:gd name="connsiteY5dup0dup1dup2dup3dup4dup5dup6dup7dup8dup9dup10dup11dup12dup13dup14" fmla="*/ 0 h 1229720"/>
              <a:gd name="connsiteX0dup0dup1dup2dup3dup4dup5dup6dup7dup8dup9dup10dup11dup12dup13dup14dup15" fmla="*/ 0 w 12198371"/>
              <a:gd name="connsiteY0dup0dup1dup2dup3dup4dup5dup6dup7dup8dup9dup10dup11dup12dup13dup14dup15" fmla="*/ 149164 h 1206472"/>
              <a:gd name="connsiteX1dup0dup1dup2dup3dup4dup5dup6dup7dup8dup9dup10dup11dup12dup13dup14dup15" fmla="*/ 12197758 w 12198371"/>
              <a:gd name="connsiteY1dup0dup1dup2dup3dup4dup5dup6dup7dup8dup9dup10dup11dup12dup13dup14dup15" fmla="*/ 0 h 1206472"/>
              <a:gd name="connsiteX2dup0dup1dup2dup3dup4dup5dup6dup7dup8dup9dup10dup11dup12dup13dup14dup15" fmla="*/ 12198371 w 12198371"/>
              <a:gd name="connsiteY2dup0dup1dup2dup3dup4dup5dup6dup7dup8dup9dup10dup11dup12dup13dup14dup15" fmla="*/ 1042118 h 1206472"/>
              <a:gd name="connsiteX3dup0dup1dup2dup3dup4dup5dup6dup7dup8dup9dup10dup11dup12dup13dup14dup15" fmla="*/ 11913701 w 12198371"/>
              <a:gd name="connsiteY3dup0dup1dup2dup3dup4dup5dup6dup7dup8dup9dup10dup11dup12dup13dup14dup15" fmla="*/ 1206472 h 1206472"/>
              <a:gd name="connsiteX4dup0dup1dup2dup3dup4dup5dup6dup7dup8dup9dup10dup11dup12dup13dup14dup15" fmla="*/ 509 w 12198371"/>
              <a:gd name="connsiteY4dup0dup1dup2dup3dup4dup5dup6dup7dup8dup9dup10dup11dup12dup13dup14dup15" fmla="*/ 1206472 h 1206472"/>
              <a:gd name="connsiteX5dup0dup1dup2dup3dup4dup5dup6dup7dup8dup9dup10dup11dup12dup13dup14dup15" fmla="*/ 0 w 12198371"/>
              <a:gd name="connsiteY5dup0dup1dup2dup3dup4dup5dup6dup7dup8dup9dup10dup11dup12dup13dup14dup15" fmla="*/ 149164 h 1206472"/>
              <a:gd name="connsiteX0dup0dup1dup2dup3dup4dup5dup6dup7dup8dup9dup10dup11dup12dup13dup14dup15dup16" fmla="*/ 0 w 12198371"/>
              <a:gd name="connsiteY0dup0dup1dup2dup3dup4dup5dup6dup7dup8dup9dup10dup11dup12dup13dup14dup15dup16" fmla="*/ 4461 h 1206472"/>
              <a:gd name="connsiteX1dup0dup1dup2dup3dup4dup5dup6dup7dup8dup9dup10dup11dup12dup13dup14dup15dup16" fmla="*/ 12197758 w 12198371"/>
              <a:gd name="connsiteY1dup0dup1dup2dup3dup4dup5dup6dup7dup8dup9dup10dup11dup12dup13dup14dup15dup16" fmla="*/ 0 h 1206472"/>
              <a:gd name="connsiteX2dup0dup1dup2dup3dup4dup5dup6dup7dup8dup9dup10dup11dup12dup13dup14dup15dup16" fmla="*/ 12198371 w 12198371"/>
              <a:gd name="connsiteY2dup0dup1dup2dup3dup4dup5dup6dup7dup8dup9dup10dup11dup12dup13dup14dup15dup16" fmla="*/ 1042118 h 1206472"/>
              <a:gd name="connsiteX3dup0dup1dup2dup3dup4dup5dup6dup7dup8dup9dup10dup11dup12dup13dup14dup15dup16" fmla="*/ 11913701 w 12198371"/>
              <a:gd name="connsiteY3dup0dup1dup2dup3dup4dup5dup6dup7dup8dup9dup10dup11dup12dup13dup14dup15dup16" fmla="*/ 1206472 h 1206472"/>
              <a:gd name="connsiteX4dup0dup1dup2dup3dup4dup5dup6dup7dup8dup9dup10dup11dup12dup13dup14dup15dup16" fmla="*/ 509 w 12198371"/>
              <a:gd name="connsiteY4dup0dup1dup2dup3dup4dup5dup6dup7dup8dup9dup10dup11dup12dup13dup14dup15dup16" fmla="*/ 1206472 h 1206472"/>
              <a:gd name="connsiteX5dup0dup1dup2dup3dup4dup5dup6dup7dup8dup9dup10dup11dup12dup13dup14dup15dup16" fmla="*/ 0 w 12198371"/>
              <a:gd name="connsiteY5dup0dup1dup2dup3dup4dup5dup6dup7dup8dup9dup10dup11dup12dup13dup14dup15dup16" fmla="*/ 4461 h 1206472"/>
            </a:gd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 ang="0">
                <a:pos x="connsiteX5dup0dup1dup2dup3dup4dup5dup6dup7dup8dup9dup10dup11dup12dup13dup14dup15dup16" y="connsiteY5dup0dup1dup2dup3dup4dup5dup6dup7dup8dup9dup10dup11dup12dup13dup14dup15dup16"/>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1"/>
              <a:t>Click to add title</a:t>
            </a:r>
            <a:br>
              <a:rPr lang="en-US" dirty="1"/>
            </a:br>
            <a:r>
              <a:rPr lang="en-US" dirty="1"/>
              <a:t>(You can also add a second line)</a:t>
            </a:r>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208690534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 E/No Header">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67385340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2 Col) E/No Head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16968465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srcRect/>
          <a:stretch>
            <a:fillRect/>
          </a:stretch>
        </p:blipFill>
        <p:spPr>
          <a:xfrm>
            <a:off x="475488" y="6255434"/>
            <a:ext cx="1628565" cy="413926"/>
          </a:xfrm>
          <a:prstGeom prst="rect"/>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42864455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43168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13" name="Chevron 12"/>
          <p:cNvSpPr/>
          <p:nvPr userDrawn="1"/>
        </p:nvSpPr>
        <p:spPr>
          <a:xfrm rot="10800000" flipH="1">
            <a:off x="4187046" y="4824007"/>
            <a:ext cx="245428" cy="720080"/>
          </a:xfrm>
          <a:prstGeom prst="chevron">
            <a:avLst>
              <a:gd name="adj" fmla="val 635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userDrawn="1"/>
        </p:nvCxnSpPr>
        <p:spPr>
          <a:xfrm>
            <a:off x="4223792" y="1210968"/>
            <a:ext cx="0" cy="2448272"/>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666528" y="4812307"/>
            <a:ext cx="0" cy="74348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23"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1" smtClean="0"/>
              <a:t>Thank you</a:t>
            </a:r>
            <a:endParaRPr lang="en-US"/>
          </a:p>
        </p:txBody>
      </p:sp>
      <p:pic>
        <p:nvPicPr>
          <p:cNvPr id="16" name="Picture 15">
            <a:extLst>
              <a:ext uri="{FF2B5EF4-FFF2-40B4-BE49-F238E27FC236}">
                <a16:creationId xmlns:a16="http://schemas.microsoft.com/office/drawing/2014/main" id="{8EB38AAB-59EB-4788-8828-B01DC64D7B43}"/>
              </a:ext>
            </a:extLst>
          </p:cNvPr>
          <p:cNvPicPr>
            <a:picLocks noChangeAspect="1"/>
          </p:cNvPicPr>
          <p:nvPr userDrawn="1"/>
        </p:nvPicPr>
        <p:blipFill>
          <a:blip r:embed="rId2"/>
          <a:srcRect/>
          <a:stretch>
            <a:fillRect/>
          </a:stretch>
        </p:blipFill>
        <p:spPr>
          <a:xfrm>
            <a:off x="1080000" y="957600"/>
            <a:ext cx="2426350" cy="2953512"/>
          </a:xfrm>
          <a:prstGeom prst="rect"/>
        </p:spPr>
      </p:pic>
      <p:sp>
        <p:nvSpPr>
          <p:cNvPr id="22" name="Text Placeholder 41"/>
          <p:cNvSpPr>
            <a:spLocks noGrp="1"/>
          </p:cNvSpPr>
          <p:nvPr>
            <p:ph type="body" sz="quarter" idx="12" hasCustomPrompt="1"/>
          </p:nvPr>
        </p:nvSpPr>
        <p:spPr>
          <a:xfrm>
            <a:off x="4604644" y="4934215"/>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24" name="Text Placeholder 41"/>
          <p:cNvSpPr>
            <a:spLocks noGrp="1"/>
          </p:cNvSpPr>
          <p:nvPr>
            <p:ph type="body" sz="quarter" idx="20" hasCustomPrompt="1"/>
          </p:nvPr>
        </p:nvSpPr>
        <p:spPr>
          <a:xfrm>
            <a:off x="7824192" y="4934215"/>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icture/Light)">
    <p:spTree>
      <p:nvGrpSpPr>
        <p:cNvPr id="1" name=""/>
        <p:cNvGrpSpPr/>
        <p:nvPr/>
      </p:nvGrpSpPr>
      <p:grpSpPr>
        <a:xfrm>
          <a:off x="0" y="0"/>
          <a:ext cx="0" cy="0"/>
          <a:chOff x="0" y="0"/>
          <a:chExt cx="0" cy="0"/>
        </a:xfrm>
      </p:grpSpPr>
      <p:sp>
        <p:nvSpPr>
          <p:cNvPr id="28" name="Picture Placeholder 2"/>
          <p:cNvSpPr>
            <a:spLocks noGrp="1"/>
          </p:cNvSpPr>
          <p:nvPr>
            <p:ph type="pic" sz="quarter" idx="20"/>
          </p:nvPr>
        </p:nvSpPr>
        <p:spPr>
          <a:xfrm>
            <a:off x="5159374" y="4395788"/>
            <a:ext cx="1440000" cy="1292400"/>
          </a:xfrm>
        </p:spPr>
        <p:txBody>
          <a:bodyPr>
            <a:noAutofit/>
          </a:bodyPr>
          <a:lstStyle>
            <a:lvl1pPr marL="0" indent="0">
              <a:buFontTx/>
              <a:buNone/>
              <a:defRPr sz="1600">
                <a:solidFill>
                  <a:schemeClr val="tx2"/>
                </a:solidFill>
              </a:defRPr>
            </a:lvl1pPr>
          </a:lstStyle>
          <a:p>
            <a:r>
              <a:rPr lang="en-US" dirty="1" smtClean="0"/>
              <a:t>Click icon to add picture</a:t>
            </a:r>
            <a:endParaRPr lang="en-US"/>
          </a:p>
        </p:txBody>
      </p:sp>
      <p:cxnSp>
        <p:nvCxnSpPr>
          <p:cNvPr id="15" name="Straight Connector 14"/>
          <p:cNvCxnSpPr/>
          <p:nvPr userDrawn="1"/>
        </p:nvCxnSpPr>
        <p:spPr>
          <a:xfrm>
            <a:off x="4223792" y="1210968"/>
            <a:ext cx="0" cy="2448272"/>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27"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1" smtClean="0"/>
              <a:t>Thank you</a:t>
            </a:r>
            <a:endParaRPr lang="en-US"/>
          </a:p>
        </p:txBody>
      </p:sp>
      <p:cxnSp>
        <p:nvCxnSpPr>
          <p:cNvPr id="23" name="Straight Connector 22">
            <a:extLst>
              <a:ext uri="{FF2B5EF4-FFF2-40B4-BE49-F238E27FC236}">
                <a16:creationId xmlns:a16="http://schemas.microsoft.com/office/drawing/2014/main" id="{22539375-7CB7-4017-A8E7-37036A8B63B4}"/>
              </a:ext>
            </a:extLst>
          </p:cNvPr>
          <p:cNvCxnSpPr/>
          <p:nvPr userDrawn="1"/>
        </p:nvCxnSpPr>
        <p:spPr>
          <a:xfrm flipH="1">
            <a:off x="7032104" y="5319194"/>
            <a:ext cx="3744416"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1"/>
          <p:cNvSpPr>
            <a:spLocks noGrp="1"/>
          </p:cNvSpPr>
          <p:nvPr>
            <p:ph type="body" sz="quarter" idx="12" hasCustomPrompt="1"/>
          </p:nvPr>
        </p:nvSpPr>
        <p:spPr>
          <a:xfrm>
            <a:off x="7014300" y="4429718"/>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32" name="Text Placeholder 41"/>
          <p:cNvSpPr>
            <a:spLocks noGrp="1"/>
          </p:cNvSpPr>
          <p:nvPr>
            <p:ph type="body" sz="quarter" idx="21" hasCustomPrompt="1"/>
          </p:nvPr>
        </p:nvSpPr>
        <p:spPr>
          <a:xfrm>
            <a:off x="7014300" y="5673138"/>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pic>
        <p:nvPicPr>
          <p:cNvPr id="19" name="Picture 18">
            <a:extLst>
              <a:ext uri="{FF2B5EF4-FFF2-40B4-BE49-F238E27FC236}">
                <a16:creationId xmlns:a16="http://schemas.microsoft.com/office/drawing/2014/main" id="{8EB38AAB-59EB-4788-8828-B01DC64D7B43}"/>
              </a:ext>
            </a:extLst>
          </p:cNvPr>
          <p:cNvPicPr>
            <a:picLocks noChangeAspect="1"/>
          </p:cNvPicPr>
          <p:nvPr userDrawn="1"/>
        </p:nvPicPr>
        <p:blipFill>
          <a:blip r:embed="rId2"/>
          <a:srcRect/>
          <a:stretch>
            <a:fillRect/>
          </a:stretch>
        </p:blipFill>
        <p:spPr>
          <a:xfrm>
            <a:off x="1080000" y="957600"/>
            <a:ext cx="2426350" cy="2953512"/>
          </a:xfrm>
          <a:prstGeom prst="rect"/>
        </p:spPr>
      </p:pic>
      <p:sp>
        <p:nvSpPr>
          <p:cNvPr id="21" name="Rectangle 20"/>
          <p:cNvSpPr/>
          <p:nvPr userDrawn="1"/>
        </p:nvSpPr>
        <p:spPr>
          <a:xfrm>
            <a:off x="5160384" y="5690632"/>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3/Light)">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p:nvPr userDrawn="1"/>
        </p:nvCxnSpPr>
        <p:spPr>
          <a:xfrm>
            <a:off x="4223792" y="314950"/>
            <a:ext cx="0" cy="622810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8216219" y="1844824"/>
            <a:ext cx="0" cy="74348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41"/>
          <p:cNvSpPr>
            <a:spLocks noGrp="1"/>
          </p:cNvSpPr>
          <p:nvPr>
            <p:ph type="body" sz="quarter" idx="13" hasCustomPrompt="1"/>
          </p:nvPr>
        </p:nvSpPr>
        <p:spPr>
          <a:xfrm>
            <a:off x="5154335" y="1948799"/>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60" name="Text Placeholder 41"/>
          <p:cNvSpPr>
            <a:spLocks noGrp="1"/>
          </p:cNvSpPr>
          <p:nvPr>
            <p:ph type="body" sz="quarter" idx="20" hasCustomPrompt="1"/>
          </p:nvPr>
        </p:nvSpPr>
        <p:spPr>
          <a:xfrm>
            <a:off x="8373883" y="1948799"/>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cxnSp>
        <p:nvCxnSpPr>
          <p:cNvPr id="62" name="Straight Connector 61"/>
          <p:cNvCxnSpPr/>
          <p:nvPr userDrawn="1"/>
        </p:nvCxnSpPr>
        <p:spPr>
          <a:xfrm flipH="1">
            <a:off x="5159376" y="2830828"/>
            <a:ext cx="6553248"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8216219" y="3118860"/>
            <a:ext cx="0" cy="74348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41"/>
          <p:cNvSpPr>
            <a:spLocks noGrp="1"/>
          </p:cNvSpPr>
          <p:nvPr>
            <p:ph type="body" sz="quarter" idx="21" hasCustomPrompt="1"/>
          </p:nvPr>
        </p:nvSpPr>
        <p:spPr>
          <a:xfrm>
            <a:off x="5154335" y="3222835"/>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65" name="Text Placeholder 41"/>
          <p:cNvSpPr>
            <a:spLocks noGrp="1"/>
          </p:cNvSpPr>
          <p:nvPr>
            <p:ph type="body" sz="quarter" idx="22" hasCustomPrompt="1"/>
          </p:nvPr>
        </p:nvSpPr>
        <p:spPr>
          <a:xfrm>
            <a:off x="8373883" y="3222835"/>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cxnSp>
        <p:nvCxnSpPr>
          <p:cNvPr id="66" name="Straight Connector 65"/>
          <p:cNvCxnSpPr/>
          <p:nvPr userDrawn="1"/>
        </p:nvCxnSpPr>
        <p:spPr>
          <a:xfrm flipH="1">
            <a:off x="5159376" y="4104864"/>
            <a:ext cx="6553248"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8216219" y="4342996"/>
            <a:ext cx="0" cy="74348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41"/>
          <p:cNvSpPr>
            <a:spLocks noGrp="1"/>
          </p:cNvSpPr>
          <p:nvPr>
            <p:ph type="body" sz="quarter" idx="23" hasCustomPrompt="1"/>
          </p:nvPr>
        </p:nvSpPr>
        <p:spPr>
          <a:xfrm>
            <a:off x="5154335" y="4446971"/>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69" name="Text Placeholder 41"/>
          <p:cNvSpPr>
            <a:spLocks noGrp="1"/>
          </p:cNvSpPr>
          <p:nvPr>
            <p:ph type="body" sz="quarter" idx="24" hasCustomPrompt="1"/>
          </p:nvPr>
        </p:nvSpPr>
        <p:spPr>
          <a:xfrm>
            <a:off x="8373883" y="4446971"/>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cxnSp>
        <p:nvCxnSpPr>
          <p:cNvPr id="70" name="Straight Connector 69"/>
          <p:cNvCxnSpPr/>
          <p:nvPr userDrawn="1"/>
        </p:nvCxnSpPr>
        <p:spPr>
          <a:xfrm flipH="1">
            <a:off x="5159376" y="5329000"/>
            <a:ext cx="6553248"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baseline="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1" smtClean="0"/>
              <a:t>Thank you</a:t>
            </a:r>
            <a:endParaRPr lang="en-US"/>
          </a:p>
        </p:txBody>
      </p:sp>
      <p:pic>
        <p:nvPicPr>
          <p:cNvPr id="22" name="Picture 21">
            <a:extLst>
              <a:ext uri="{FF2B5EF4-FFF2-40B4-BE49-F238E27FC236}">
                <a16:creationId xmlns:a16="http://schemas.microsoft.com/office/drawing/2014/main" id="{8EB38AAB-59EB-4788-8828-B01DC64D7B43}"/>
              </a:ext>
            </a:extLst>
          </p:cNvPr>
          <p:cNvPicPr>
            <a:picLocks noChangeAspect="1"/>
          </p:cNvPicPr>
          <p:nvPr userDrawn="1"/>
        </p:nvPicPr>
        <p:blipFill>
          <a:blip r:embed="rId2"/>
          <a:srcRect/>
          <a:stretch>
            <a:fillRect/>
          </a:stretch>
        </p:blipFill>
        <p:spPr>
          <a:xfrm>
            <a:off x="900000" y="957600"/>
            <a:ext cx="2426350" cy="2953512"/>
          </a:xfrm>
          <a:prstGeom prst="rec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2F0415-E8E5-4100-9D28-692EBB2C635E}"/>
              </a:ext>
            </a:extLst>
          </p:cNvPr>
          <p:cNvPicPr>
            <a:picLocks noChangeAspect="1"/>
          </p:cNvPicPr>
          <p:nvPr userDrawn="1"/>
        </p:nvPicPr>
        <p:blipFill>
          <a:blip r:embed="rId2"/>
          <a:srcRect r="35483" b="35459"/>
          <a:stretch>
            <a:fillRect/>
          </a:stretch>
        </p:blipFill>
        <p:spPr>
          <a:xfrm flipH="1">
            <a:off x="0" y="-1"/>
            <a:ext cx="12192000" cy="6860680"/>
          </a:xfrm>
          <a:prstGeom prst="rect"/>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gdLst>
              <a:gd name="connsiteX0" fmla="*/ 0 w 1703512"/>
              <a:gd name="connsiteY0" fmla="*/ 6814043 h 6814043"/>
              <a:gd name="connsiteX1" fmla="*/ 0 w 1703512"/>
              <a:gd name="connsiteY1" fmla="*/ 0 h 6814043"/>
              <a:gd name="connsiteX2" fmla="*/ 1703512 w 1703512"/>
              <a:gd name="connsiteY2" fmla="*/ 3407022 h 6814043"/>
            </a:gd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chemeClr val="bg1"/>
                </a:solidFill>
              </a:defRPr>
            </a:lvl1pPr>
          </a:lstStyle>
          <a:p>
            <a:r>
              <a:rPr lang="en-US" dirty="1" smtClean="0"/>
              <a:t>[SECTION TITLE]</a:t>
            </a:r>
            <a:endParaRPr lang="en-US"/>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chemeClr val="bg1"/>
                </a:solidFill>
              </a:defRPr>
            </a:lvl1pPr>
          </a:lstStyle>
          <a:p>
            <a:r>
              <a:rPr lang="en-US" dirty="1" smtClean="0"/>
              <a:t>[PRESENTATION TITLE]</a:t>
            </a:r>
            <a:endParaRPr lang="en-US"/>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1" smtClean="0"/>
              <a:t>Bennett Jones/Bennett Jones Academy [CHOOSE ONE]</a:t>
            </a: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5" name="Picture 14">
            <a:extLst>
              <a:ext uri="{FF2B5EF4-FFF2-40B4-BE49-F238E27FC236}">
                <a16:creationId xmlns:a16="http://schemas.microsoft.com/office/drawing/2014/main" id="{B66A93E2-FED8-404D-B45D-DD4BF3CF4D1C}"/>
              </a:ext>
            </a:extLst>
          </p:cNvPr>
          <p:cNvPicPr>
            <a:picLocks noChangeAspect="1"/>
          </p:cNvPicPr>
          <p:nvPr userDrawn="1"/>
        </p:nvPicPr>
        <p:blipFill>
          <a:blip r:embed="rId4"/>
          <a:srcRect/>
          <a:stretch>
            <a:fillRect/>
          </a:stretch>
        </p:blipFill>
        <p:spPr>
          <a:xfrm>
            <a:off x="8968554" y="5907645"/>
            <a:ext cx="1960559" cy="813837"/>
          </a:xfrm>
          <a:prstGeom prst="rect"/>
        </p:spPr>
      </p:pic>
    </p:spTree>
    <p:extLst>
      <p:ext uri="{BB962C8B-B14F-4D97-AF65-F5344CB8AC3E}">
        <p14:creationId xmlns:p14="http://schemas.microsoft.com/office/powerpoint/2010/main" val="5145662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1385481"/>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23"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5159376" y="3141604"/>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28"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5159376" y="4926832"/>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cxnSp>
        <p:nvCxnSpPr>
          <p:cNvPr id="26" name="Straight Connector 25"/>
          <p:cNvCxnSpPr/>
          <p:nvPr userDrawn="1"/>
        </p:nvCxnSpPr>
        <p:spPr>
          <a:xfrm>
            <a:off x="4223792" y="314950"/>
            <a:ext cx="0" cy="622810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5159376" y="2932788"/>
            <a:ext cx="6553248"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flipH="1">
            <a:off x="5159376" y="4707246"/>
            <a:ext cx="6553248"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1" smtClean="0"/>
              <a:t>Thank you</a:t>
            </a:r>
            <a:endParaRPr lang="en-US"/>
          </a:p>
        </p:txBody>
      </p:sp>
      <p:sp>
        <p:nvSpPr>
          <p:cNvPr id="25" name="Text Placeholder 41"/>
          <p:cNvSpPr>
            <a:spLocks noGrp="1"/>
          </p:cNvSpPr>
          <p:nvPr>
            <p:ph type="body" sz="quarter" idx="25" hasCustomPrompt="1"/>
          </p:nvPr>
        </p:nvSpPr>
        <p:spPr>
          <a:xfrm>
            <a:off x="6953585" y="1414739"/>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27" name="Text Placeholder 41"/>
          <p:cNvSpPr>
            <a:spLocks noGrp="1"/>
          </p:cNvSpPr>
          <p:nvPr>
            <p:ph type="body" sz="quarter" idx="26" hasCustomPrompt="1"/>
          </p:nvPr>
        </p:nvSpPr>
        <p:spPr>
          <a:xfrm>
            <a:off x="6953586" y="2142810"/>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sp>
        <p:nvSpPr>
          <p:cNvPr id="30" name="Text Placeholder 41"/>
          <p:cNvSpPr>
            <a:spLocks noGrp="1"/>
          </p:cNvSpPr>
          <p:nvPr>
            <p:ph type="body" sz="quarter" idx="27" hasCustomPrompt="1"/>
          </p:nvPr>
        </p:nvSpPr>
        <p:spPr>
          <a:xfrm>
            <a:off x="6953585" y="3187234"/>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31" name="Text Placeholder 41"/>
          <p:cNvSpPr>
            <a:spLocks noGrp="1"/>
          </p:cNvSpPr>
          <p:nvPr>
            <p:ph type="body" sz="quarter" idx="28" hasCustomPrompt="1"/>
          </p:nvPr>
        </p:nvSpPr>
        <p:spPr>
          <a:xfrm>
            <a:off x="6953586" y="3915305"/>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sp>
        <p:nvSpPr>
          <p:cNvPr id="32" name="Text Placeholder 41"/>
          <p:cNvSpPr>
            <a:spLocks noGrp="1"/>
          </p:cNvSpPr>
          <p:nvPr>
            <p:ph type="body" sz="quarter" idx="29" hasCustomPrompt="1"/>
          </p:nvPr>
        </p:nvSpPr>
        <p:spPr>
          <a:xfrm>
            <a:off x="6953585" y="4961693"/>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Person</a:t>
            </a:r>
          </a:p>
        </p:txBody>
      </p:sp>
      <p:sp>
        <p:nvSpPr>
          <p:cNvPr id="33" name="Text Placeholder 41"/>
          <p:cNvSpPr>
            <a:spLocks noGrp="1"/>
          </p:cNvSpPr>
          <p:nvPr>
            <p:ph type="body" sz="quarter" idx="30" hasCustomPrompt="1"/>
          </p:nvPr>
        </p:nvSpPr>
        <p:spPr>
          <a:xfrm>
            <a:off x="6953586" y="5689764"/>
            <a:ext cx="2929659" cy="535531"/>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a:t>Contact Information</a:t>
            </a:r>
          </a:p>
        </p:txBody>
      </p:sp>
      <p:pic>
        <p:nvPicPr>
          <p:cNvPr id="20" name="Picture 19">
            <a:extLst>
              <a:ext uri="{FF2B5EF4-FFF2-40B4-BE49-F238E27FC236}">
                <a16:creationId xmlns:a16="http://schemas.microsoft.com/office/drawing/2014/main" id="{8EB38AAB-59EB-4788-8828-B01DC64D7B43}"/>
              </a:ext>
            </a:extLst>
          </p:cNvPr>
          <p:cNvPicPr>
            <a:picLocks noChangeAspect="1"/>
          </p:cNvPicPr>
          <p:nvPr userDrawn="1"/>
        </p:nvPicPr>
        <p:blipFill>
          <a:blip r:embed="rId2"/>
          <a:srcRect/>
          <a:stretch>
            <a:fillRect/>
          </a:stretch>
        </p:blipFill>
        <p:spPr>
          <a:xfrm>
            <a:off x="900000" y="957600"/>
            <a:ext cx="2426350" cy="2953512"/>
          </a:xfrm>
          <a:prstGeom prst="rect"/>
        </p:spPr>
      </p:pic>
      <p:sp>
        <p:nvSpPr>
          <p:cNvPr id="39" name="Rectangle 38">
            <a:extLst>
              <a:ext uri="{FF2B5EF4-FFF2-40B4-BE49-F238E27FC236}">
                <a16:creationId xmlns:a16="http://schemas.microsoft.com/office/drawing/2014/main" id="{4B7D3FC3-69E7-4243-B417-C3ABCE8F7C58}"/>
              </a:ext>
            </a:extLst>
          </p:cNvPr>
          <p:cNvSpPr/>
          <p:nvPr userDrawn="1"/>
        </p:nvSpPr>
        <p:spPr>
          <a:xfrm>
            <a:off x="5160384" y="2677792"/>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81246-6274-453E-8EE1-C96AAAB56787}"/>
              </a:ext>
            </a:extLst>
          </p:cNvPr>
          <p:cNvSpPr/>
          <p:nvPr userDrawn="1"/>
        </p:nvSpPr>
        <p:spPr>
          <a:xfrm>
            <a:off x="5160384" y="4433915"/>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78AEAA-A5DE-4FC6-B073-38C0F65BAA34}"/>
              </a:ext>
            </a:extLst>
          </p:cNvPr>
          <p:cNvSpPr/>
          <p:nvPr userDrawn="1"/>
        </p:nvSpPr>
        <p:spPr>
          <a:xfrm>
            <a:off x="5160384" y="6219143"/>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178857-D7D5-44BA-AE93-24F52AEBDD41}"/>
              </a:ext>
            </a:extLst>
          </p:cNvPr>
          <p:cNvPicPr>
            <a:picLocks noChangeAspect="1"/>
          </p:cNvPicPr>
          <p:nvPr userDrawn="1"/>
        </p:nvPicPr>
        <p:blipFill>
          <a:blip r:embed="rId2"/>
          <a:srcRect r="35483" b="35459"/>
          <a:stretch>
            <a:fillRect/>
          </a:stretch>
        </p:blipFill>
        <p:spPr>
          <a:xfrm flipH="1">
            <a:off x="0" y="-1"/>
            <a:ext cx="12192000" cy="6860680"/>
          </a:xfrm>
          <a:prstGeom prst="rect"/>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gdLst>
              <a:gd name="connsiteX0" fmla="*/ 0 w 1703512"/>
              <a:gd name="connsiteY0" fmla="*/ 6814043 h 6814043"/>
              <a:gd name="connsiteX1" fmla="*/ 0 w 1703512"/>
              <a:gd name="connsiteY1" fmla="*/ 0 h 6814043"/>
              <a:gd name="connsiteX2" fmla="*/ 1703512 w 1703512"/>
              <a:gd name="connsiteY2" fmla="*/ 3407022 h 6814043"/>
            </a:gd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4"/>
              </a:buBlip>
              <a:defRPr sz="3600">
                <a:solidFill>
                  <a:schemeClr val="bg1"/>
                </a:solidFill>
              </a:defRPr>
            </a:lvl1pPr>
            <a:lvl2pPr marL="685800" indent="-228600">
              <a:buSzPct val="80000"/>
              <a:buFontTx/>
              <a:buBlip>
                <a:blip r:embed="rId4"/>
              </a:buBlip>
              <a:defRPr sz="2800">
                <a:solidFill>
                  <a:schemeClr val="bg1"/>
                </a:solidFill>
              </a:defRPr>
            </a:lvl2pPr>
            <a:lvl3pPr marL="1143000" indent="-228600">
              <a:buSzPct val="80000"/>
              <a:buFontTx/>
              <a:buBlip>
                <a:blip r:embed="rId4"/>
              </a:buBlip>
              <a:defRPr>
                <a:solidFill>
                  <a:schemeClr val="bg1"/>
                </a:solidFill>
              </a:defRPr>
            </a:lvl3pPr>
            <a:lvl4pPr marL="1600200" indent="-228600">
              <a:buSzPct val="80000"/>
              <a:buFontTx/>
              <a:buBlip>
                <a:blip r:embed="rId4"/>
              </a:buBlip>
              <a:defRPr>
                <a:solidFill>
                  <a:schemeClr val="bg1"/>
                </a:solidFill>
              </a:defRPr>
            </a:lvl4pPr>
            <a:lvl5pPr marL="2057400" indent="-228600">
              <a:buSzPct val="80000"/>
              <a:buFontTx/>
              <a:buBlip>
                <a:blip r:embed="rId4"/>
              </a:buBlip>
              <a:defRPr>
                <a:solidFill>
                  <a:schemeClr val="bg1"/>
                </a:solidFill>
              </a:defRPr>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2" name="Picture 11">
            <a:extLst>
              <a:ext uri="{FF2B5EF4-FFF2-40B4-BE49-F238E27FC236}">
                <a16:creationId xmlns:a16="http://schemas.microsoft.com/office/drawing/2014/main" id="{E82E2399-49A3-4309-87FC-15EC665474BD}"/>
              </a:ext>
            </a:extLst>
          </p:cNvPr>
          <p:cNvPicPr>
            <a:picLocks noChangeAspect="1"/>
          </p:cNvPicPr>
          <p:nvPr userDrawn="1"/>
        </p:nvPicPr>
        <p:blipFill>
          <a:blip r:embed="rId5"/>
          <a:srcRect/>
          <a:stretch>
            <a:fillRect/>
          </a:stretch>
        </p:blipFill>
        <p:spPr>
          <a:xfrm>
            <a:off x="8968554" y="5907645"/>
            <a:ext cx="1960559" cy="813837"/>
          </a:xfrm>
          <a:prstGeom prst="rec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gdLst>
              <a:gd name="connsiteX0" fmla="*/ 0 w 1703512"/>
              <a:gd name="connsiteY0" fmla="*/ 6814043 h 6814043"/>
              <a:gd name="connsiteX1" fmla="*/ 0 w 1703512"/>
              <a:gd name="connsiteY1" fmla="*/ 0 h 6814043"/>
              <a:gd name="connsiteX2" fmla="*/ 1703512 w 1703512"/>
              <a:gd name="connsiteY2" fmla="*/ 3407022 h 6814043"/>
            </a:gd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1" smtClean="0"/>
              <a:t>[SECTION TITLE]</a:t>
            </a:r>
            <a:endParaRPr lang="en-US"/>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1" smtClean="0"/>
              <a:t>[PRESENTATION TITLE]</a:t>
            </a:r>
            <a:endParaRPr lang="en-US"/>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1" smtClean="0"/>
              <a:t>Bennett Jones/Bennett Jones Academy [CHOOSE ONE]</a:t>
            </a: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srcRect/>
          <a:stretch>
            <a:fillRect/>
          </a:stretch>
        </p:blipFill>
        <p:spPr>
          <a:xfrm>
            <a:off x="9142244" y="6102357"/>
            <a:ext cx="1628565" cy="413926"/>
          </a:xfrm>
          <a:prstGeom prst="rect"/>
        </p:spPr>
      </p:pic>
    </p:spTree>
    <p:extLst>
      <p:ext uri="{BB962C8B-B14F-4D97-AF65-F5344CB8AC3E}">
        <p14:creationId xmlns:p14="http://schemas.microsoft.com/office/powerpoint/2010/main" val="1829907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gdLst>
              <a:gd name="connsiteX0" fmla="*/ 0 w 1703512"/>
              <a:gd name="connsiteY0" fmla="*/ 6814043 h 6814043"/>
              <a:gd name="connsiteX1" fmla="*/ 0 w 1703512"/>
              <a:gd name="connsiteY1" fmla="*/ 0 h 6814043"/>
              <a:gd name="connsiteX2" fmla="*/ 1703512 w 1703512"/>
              <a:gd name="connsiteY2" fmla="*/ 3407022 h 6814043"/>
            </a:gd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1" smtClean="0"/>
              <a:t>[SECTION TITLE]</a:t>
            </a:r>
            <a:endParaRPr lang="en-US"/>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1" smtClean="0"/>
              <a:t>[PRESENTATION TITLE]</a:t>
            </a:r>
            <a:endParaRPr lang="en-US"/>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1" smtClean="0"/>
              <a:t>Bennett Jones/Bennett Jones Academy [CHOOSE ONE]</a:t>
            </a: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srcRect/>
          <a:stretch>
            <a:fillRect/>
          </a:stretch>
        </p:blipFill>
        <p:spPr>
          <a:xfrm>
            <a:off x="9142244" y="6102357"/>
            <a:ext cx="1628565" cy="413926"/>
          </a:xfrm>
          <a:prstGeom prst="rect"/>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cxnSp>
        <p:nvCxnSpPr>
          <p:cNvPr id="16" name="Straight Connector 15"/>
          <p:cNvCxnSpPr/>
          <p:nvPr userDrawn="1"/>
        </p:nvCxnSpPr>
        <p:spPr>
          <a:xfrm>
            <a:off x="4799856" y="4264803"/>
            <a:ext cx="0" cy="2091548"/>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2"/>
          <p:cNvSpPr>
            <a:spLocks noGrp="1"/>
          </p:cNvSpPr>
          <p:nvPr>
            <p:ph type="pic" sz="quarter" idx="37"/>
          </p:nvPr>
        </p:nvSpPr>
        <p:spPr>
          <a:xfrm>
            <a:off x="5250848" y="4361934"/>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18" name="Rectangle 17">
            <a:extLst>
              <a:ext uri="{FF2B5EF4-FFF2-40B4-BE49-F238E27FC236}">
                <a16:creationId xmlns:a16="http://schemas.microsoft.com/office/drawing/2014/main" id="{4B7D3FC3-69E7-4243-B417-C3ABCE8F7C58}"/>
              </a:ext>
            </a:extLst>
          </p:cNvPr>
          <p:cNvSpPr/>
          <p:nvPr userDrawn="1"/>
        </p:nvSpPr>
        <p:spPr>
          <a:xfrm>
            <a:off x="5251856" y="5654245"/>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1"/>
          <p:cNvSpPr>
            <a:spLocks noGrp="1"/>
          </p:cNvSpPr>
          <p:nvPr>
            <p:ph type="body" sz="quarter" idx="38" hasCustomPrompt="1"/>
          </p:nvPr>
        </p:nvSpPr>
        <p:spPr>
          <a:xfrm>
            <a:off x="5238441" y="5786394"/>
            <a:ext cx="1812607" cy="570103"/>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spTree>
    <p:extLst>
      <p:ext uri="{BB962C8B-B14F-4D97-AF65-F5344CB8AC3E}">
        <p14:creationId xmlns:p14="http://schemas.microsoft.com/office/powerpoint/2010/main" val="16188996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gdLst>
              <a:gd name="connsiteX0" fmla="*/ 0 w 1703512"/>
              <a:gd name="connsiteY0" fmla="*/ 6814043 h 6814043"/>
              <a:gd name="connsiteX1" fmla="*/ 0 w 1703512"/>
              <a:gd name="connsiteY1" fmla="*/ 0 h 6814043"/>
              <a:gd name="connsiteX2" fmla="*/ 1703512 w 1703512"/>
              <a:gd name="connsiteY2" fmla="*/ 3407022 h 6814043"/>
            </a:gd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1" smtClean="0"/>
              <a:t>[SECTION TITLE]</a:t>
            </a:r>
            <a:endParaRPr lang="en-US"/>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1" smtClean="0"/>
              <a:t>[PRESENTATION TITLE]</a:t>
            </a:r>
            <a:endParaRPr lang="en-US"/>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1" smtClean="0"/>
              <a:t>Bennett Jones/Bennett Jones Academy [CHOOSE ONE]</a:t>
            </a: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srcRect/>
          <a:stretch>
            <a:fillRect/>
          </a:stretch>
        </p:blipFill>
        <p:spPr>
          <a:xfrm>
            <a:off x="9142244" y="6102357"/>
            <a:ext cx="1628565" cy="413926"/>
          </a:xfrm>
          <a:prstGeom prst="rect"/>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dirty="1"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ct val="0"/>
              </a:spcBef>
              <a:buFont typeface="Arial" charset="0"/>
              <a:buNone/>
              <a:defRPr sz="1600" baseline="0">
                <a:solidFill>
                  <a:schemeClr val="tx2"/>
                </a:solidFill>
              </a:defRPr>
            </a:lvl1pPr>
          </a:lstStyle>
          <a:p>
            <a:r>
              <a:rPr lang="en-US" dirty="1" smtClean="0"/>
              <a:t>Contact Person</a:t>
            </a:r>
            <a:endParaRPr lang="en-US"/>
          </a:p>
        </p:txBody>
      </p:sp>
    </p:spTree>
    <p:extLst>
      <p:ext uri="{BB962C8B-B14F-4D97-AF65-F5344CB8AC3E}">
        <p14:creationId xmlns:p14="http://schemas.microsoft.com/office/powerpoint/2010/main" val="34969966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gdLst>
              <a:gd name="connsiteX0" fmla="*/ 0 w 1703512"/>
              <a:gd name="connsiteY0" fmla="*/ 6814043 h 6814043"/>
              <a:gd name="connsiteX1" fmla="*/ 0 w 1703512"/>
              <a:gd name="connsiteY1" fmla="*/ 0 h 6814043"/>
              <a:gd name="connsiteX2" fmla="*/ 1703512 w 1703512"/>
              <a:gd name="connsiteY2" fmla="*/ 3407022 h 6814043"/>
            </a:gd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2"/>
              </a:buBlip>
              <a:defRPr sz="3600">
                <a:solidFill>
                  <a:srgbClr val="1D2529"/>
                </a:solidFill>
              </a:defRPr>
            </a:lvl1pPr>
            <a:lvl2pPr marL="685800" indent="-228600">
              <a:buSzPct val="80000"/>
              <a:buFontTx/>
              <a:buBlip>
                <a:blip r:embed="rId2"/>
              </a:buBlip>
              <a:defRPr sz="2800">
                <a:solidFill>
                  <a:srgbClr val="1D2529"/>
                </a:solidFill>
              </a:defRPr>
            </a:lvl2pPr>
            <a:lvl3pPr marL="1143000" indent="-228600">
              <a:buSzPct val="80000"/>
              <a:buFontTx/>
              <a:buBlip>
                <a:blip r:embed="rId2"/>
              </a:buBlip>
              <a:defRPr>
                <a:solidFill>
                  <a:srgbClr val="1D2529"/>
                </a:solidFill>
              </a:defRPr>
            </a:lvl3pPr>
            <a:lvl4pPr marL="1600200" indent="-228600">
              <a:buSzPct val="80000"/>
              <a:buFontTx/>
              <a:buBlip>
                <a:blip r:embed="rId2"/>
              </a:buBlip>
              <a:defRPr>
                <a:solidFill>
                  <a:srgbClr val="1D2529"/>
                </a:solidFill>
              </a:defRPr>
            </a:lvl4pPr>
            <a:lvl5pPr marL="2057400" indent="-228600">
              <a:buSzPct val="80000"/>
              <a:buFontTx/>
              <a:buBlip>
                <a:blip r:embed="rId2"/>
              </a:buBlip>
              <a:defRPr>
                <a:solidFill>
                  <a:srgbClr val="1D2529"/>
                </a:solidFill>
              </a:defRPr>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pic>
        <p:nvPicPr>
          <p:cNvPr id="14" name="logo">
            <a:extLst>
              <a:ext uri="{FF2B5EF4-FFF2-40B4-BE49-F238E27FC236}">
                <a16:creationId xmlns:a16="http://schemas.microsoft.com/office/drawing/2014/main" id="{75989859-AA45-4BC6-9014-8A909266B52B}"/>
              </a:ext>
            </a:extLst>
          </p:cNvPr>
          <p:cNvPicPr>
            <a:picLocks noChangeAspect="1"/>
          </p:cNvPicPr>
          <p:nvPr userDrawn="1"/>
        </p:nvPicPr>
        <p:blipFill>
          <a:blip r:embed="rId3"/>
          <a:srcRect/>
          <a:stretch>
            <a:fillRect/>
          </a:stretch>
        </p:blipFill>
        <p:spPr>
          <a:xfrm>
            <a:off x="9142244" y="6102357"/>
            <a:ext cx="1628565" cy="413926"/>
          </a:xfrm>
          <a:prstGeom prst="rect"/>
        </p:spPr>
      </p:pic>
    </p:spTree>
    <p:extLst>
      <p:ext uri="{BB962C8B-B14F-4D97-AF65-F5344CB8AC3E}">
        <p14:creationId xmlns:p14="http://schemas.microsoft.com/office/powerpoint/2010/main" val="3429569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a:fillRect/>
          </a:stretch>
        </p:blipFill>
        <p:spPr>
          <a:xfrm flipH="1">
            <a:off x="0" y="0"/>
            <a:ext cx="12192000" cy="6858000"/>
          </a:xfrm>
          <a:prstGeom prst="rect"/>
        </p:spPr>
      </p:pic>
      <p:sp>
        <p:nvSpPr>
          <p:cNvPr id="22" name="Freeform 21"/>
          <p:cNvSpPr/>
          <p:nvPr userDrawn="1"/>
        </p:nvSpPr>
        <p:spPr>
          <a:xfrm rot="10800000">
            <a:off x="0" y="1"/>
            <a:ext cx="5517210" cy="6863359"/>
          </a:xfrm>
          <a:custGeom>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fontAlgn="auto" rtl="0" eaLnBrk="1" latinLnBrk="0" hangingPunct="1">
              <a:lnSpc>
                <a:spcPct val="90000"/>
              </a:lnSpc>
              <a:spcBef>
                <a:spcPct val="0"/>
              </a:spcBef>
              <a:spcAft>
                <a:spcPct val="0"/>
              </a:spcAft>
              <a:buClrTx/>
              <a:buSzTx/>
              <a:buFontTx/>
              <a:buNone/>
              <a:defRPr sz="4400">
                <a:solidFill>
                  <a:schemeClr val="bg1"/>
                </a:solidFill>
              </a:defRPr>
            </a:lvl1pPr>
          </a:lstStyle>
          <a:p>
            <a:r>
              <a:rPr lang="en-US" dirty="1" smtClean="0"/>
              <a:t>[SECTION TITLE]</a:t>
            </a:r>
            <a:endParaRPr lang="en-US"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userDrawn="1"/>
        </p:nvPicPr>
        <p:blipFill>
          <a:blip r:embed="rId4"/>
          <a:srcRect/>
          <a:stretch>
            <a:fillRect/>
          </a:stretch>
        </p:blipFill>
        <p:spPr>
          <a:xfrm>
            <a:off x="8968554" y="5907645"/>
            <a:ext cx="1960559" cy="813837"/>
          </a:xfrm>
          <a:prstGeom prst="rect"/>
        </p:spPr>
      </p:pic>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1490727685"/>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theme" Target="../theme/theme1.xml" /><Relationship Id="rId32" Type="http://schemas.openxmlformats.org/officeDocument/2006/relationships/image" Target="../media/image18.emf"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p:spPr>
        <p:txBody>
          <a:bodyPr vert="horz" lIns="91440" tIns="45720" rIns="91440" bIns="45720" rtlCol="0" anchor="ctr">
            <a:normAutofit/>
          </a:bodyPr>
          <a:lstStyle/>
          <a:p>
            <a:r>
              <a:rPr lang="en-US" dirty="1" smtClean="0"/>
              <a:t>Click to edit Master title style</a:t>
            </a:r>
            <a:endParaRPr lang="en-US"/>
          </a:p>
        </p:txBody>
      </p:sp>
      <p:sp>
        <p:nvSpPr>
          <p:cNvPr id="3" name="Text Placeholder 2"/>
          <p:cNvSpPr>
            <a:spLocks noGrp="1"/>
          </p:cNvSpPr>
          <p:nvPr>
            <p:ph type="body" idx="1"/>
          </p:nvPr>
        </p:nvSpPr>
        <p:spPr>
          <a:xfrm>
            <a:off x="838200" y="1825625"/>
            <a:ext cx="10515600" cy="1844608"/>
          </a:xfrm>
          <a:prstGeom prst="rect"/>
        </p:spPr>
        <p:txBody>
          <a:bodyPr vert="horz" lIns="91440" tIns="45720" rIns="91440" bIns="45720" rtlCol="0">
            <a:normAutofit/>
          </a:body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2"/>
          </p:nvPr>
        </p:nvSpPr>
        <p:spPr>
          <a:xfrm>
            <a:off x="838200" y="6356350"/>
            <a:ext cx="2743200" cy="365125"/>
          </a:xfrm>
          <a:prstGeom prst="rect"/>
        </p:spPr>
        <p:txBody>
          <a:bodyPr vert="horz" lIns="91440" tIns="45720" rIns="91440" bIns="45720" rtlCol="0" anchor="ctr">
            <a:normAutofit/>
          </a:bodyP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p:spPr>
        <p:txBody>
          <a:bodyPr vert="horz" lIns="91440" tIns="45720" rIns="91440" bIns="45720" rtlCol="0" anchor="ctr">
            <a:normAutofit/>
          </a:bodyP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p:spPr>
        <p:txBody>
          <a:bodyPr vert="horz" lIns="91440" tIns="45720" rIns="91440" bIns="45720" rtlCol="0" anchor="ctr">
            <a:normAutofit/>
          </a:bodyPr>
          <a:lstStyle>
            <a:lvl1pPr algn="r">
              <a:defRPr sz="1200">
                <a:solidFill>
                  <a:schemeClr val="tx1">
                    <a:tint val="75000"/>
                  </a:schemeClr>
                </a:solidFill>
              </a:defRPr>
            </a:lvl1pPr>
          </a:lstStyle>
          <a:p>
            <a:fld id="{8E22A6E6-357A-204A-8141-87424A8157F6}" type="slidenum">
              <a:rPr lang="en-US" smtClean="0"/>
              <a:t>0</a:t>
            </a:fld>
            <a:endParaRPr lang="en-US"/>
          </a:p>
        </p:txBody>
      </p:sp>
    </p:spTree>
    <p:extLst>
      <p:ext uri="{BB962C8B-B14F-4D97-AF65-F5344CB8AC3E}">
        <p14:creationId xmlns:p14="http://schemas.microsoft.com/office/powerpoint/2010/main" val="13649355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11" r:id="rId5"/>
    <p:sldLayoutId id="2147483714" r:id="rId6"/>
    <p:sldLayoutId id="2147483715" r:id="rId7"/>
    <p:sldLayoutId id="2147483712" r:id="rId8"/>
    <p:sldLayoutId id="2147483678" r:id="rId9"/>
    <p:sldLayoutId id="2147483713" r:id="rId10"/>
    <p:sldLayoutId id="2147483716" r:id="rId11"/>
    <p:sldLayoutId id="2147483717" r:id="rId12"/>
    <p:sldLayoutId id="2147483693" r:id="rId13"/>
    <p:sldLayoutId id="2147483718" r:id="rId14"/>
    <p:sldLayoutId id="2147483694" r:id="rId15"/>
    <p:sldLayoutId id="2147483719" r:id="rId16"/>
    <p:sldLayoutId id="2147483695" r:id="rId17"/>
    <p:sldLayoutId id="2147483720" r:id="rId18"/>
    <p:sldLayoutId id="2147483696" r:id="rId19"/>
    <p:sldLayoutId id="2147483722" r:id="rId20"/>
    <p:sldLayoutId id="2147483698" r:id="rId21"/>
    <p:sldLayoutId id="2147483721" r:id="rId22"/>
    <p:sldLayoutId id="2147483724" r:id="rId23"/>
    <p:sldLayoutId id="2147483725" r:id="rId24"/>
    <p:sldLayoutId id="2147483723" r:id="rId25"/>
    <p:sldLayoutId id="2147483726" r:id="rId26"/>
    <p:sldLayoutId id="2147483701" r:id="rId27"/>
    <p:sldLayoutId id="2147483703" r:id="rId28"/>
    <p:sldLayoutId id="2147483705" r:id="rId29"/>
    <p:sldLayoutId id="2147483707" r:id="rId30"/>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SzPct val="80000"/>
        <a:buFontTx/>
        <a:buBlip>
          <a:blip r:embed="rId32"/>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3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3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3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3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 Id="rId3" Type="http://schemas.openxmlformats.org/officeDocument/2006/relationships/image" Target="../media/image1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6.xml" /><Relationship Id="rId3" Type="http://schemas.openxmlformats.org/officeDocument/2006/relationships/image" Target="../media/image2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8.xml" /><Relationship Id="rId3" Type="http://schemas.openxmlformats.org/officeDocument/2006/relationships/image" Target="../media/image21.jpeg" /><Relationship Id="rId4" Type="http://schemas.openxmlformats.org/officeDocument/2006/relationships/image" Target="../media/image18.emf" /><Relationship Id="rId5" Type="http://schemas.openxmlformats.org/officeDocument/2006/relationships/image" Target="../media/image2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9.xml" /><Relationship Id="rId3" Type="http://schemas.openxmlformats.org/officeDocument/2006/relationships/image" Target="../media/image23.jpeg" /><Relationship Id="rId4" Type="http://schemas.openxmlformats.org/officeDocument/2006/relationships/image" Target="../media/image24.jpeg" /><Relationship Id="rId5" Type="http://schemas.openxmlformats.org/officeDocument/2006/relationships/image" Target="../media/image2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2.xml" /><Relationship Id="rId3" Type="http://schemas.openxmlformats.org/officeDocument/2006/relationships/image" Target="../media/image26.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3.xml" /><Relationship Id="rId3" Type="http://schemas.openxmlformats.org/officeDocument/2006/relationships/image" Target="../media/image27.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9.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3.xml" /><Relationship Id="rId3" Type="http://schemas.openxmlformats.org/officeDocument/2006/relationships/image" Target="../media/image28.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4.xml" /><Relationship Id="rId3" Type="http://schemas.openxmlformats.org/officeDocument/2006/relationships/image" Target="../media/image29.jpeg" /><Relationship Id="rId4" Type="http://schemas.openxmlformats.org/officeDocument/2006/relationships/image" Target="../media/image18.emf"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5.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6.xml" /><Relationship Id="rId3" Type="http://schemas.openxmlformats.org/officeDocument/2006/relationships/image" Target="../media/image3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7.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image" Target="../media/image31.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9.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0.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1.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5.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6.xml" /><Relationship Id="rId3" Type="http://schemas.openxmlformats.org/officeDocument/2006/relationships/image" Target="../media/image32.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47.xml" /><Relationship Id="rId3" Type="http://schemas.openxmlformats.org/officeDocument/2006/relationships/hyperlink" Target="mailto:PearsonD@bennettjones.com" TargetMode="External" /><Relationship Id="rId4" Type="http://schemas.openxmlformats.org/officeDocument/2006/relationships/image" Target="../media/image33.jpeg" /><Relationship Id="rId5" Type="http://schemas.openxmlformats.org/officeDocument/2006/relationships/image" Target="../media/image3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image" Target="../media/image3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 Id="rId3" Type="http://schemas.openxmlformats.org/officeDocument/2006/relationships/chart" Target="../charts/chart1.xml" /><Relationship Id="rId4" Type="http://schemas.openxmlformats.org/officeDocument/2006/relationships/chart" Target="../charts/char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 Id="rId3" Type="http://schemas.openxmlformats.org/officeDocument/2006/relationships/chart" Target="../charts/chart3.xml" /><Relationship Id="rId4" Type="http://schemas.openxmlformats.org/officeDocument/2006/relationships/chart" Target="../charts/char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chart" Target="../charts/chart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chart" Target="../charts/chart6.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1" smtClean="0"/>
              <a:t>Update on Canada-European Trade</a:t>
            </a:r>
            <a:endParaRPr lang="en-US"/>
          </a:p>
        </p:txBody>
      </p:sp>
      <p:sp>
        <p:nvSpPr>
          <p:cNvPr id="4" name="Text Placeholder 3"/>
          <p:cNvSpPr>
            <a:spLocks noGrp="1"/>
          </p:cNvSpPr>
          <p:nvPr>
            <p:ph type="body" sz="quarter" idx="15"/>
          </p:nvPr>
        </p:nvSpPr>
        <p:spPr/>
        <p:txBody>
          <a:bodyPr>
            <a:normAutofit/>
          </a:bodyPr>
          <a:lstStyle/>
          <a:p>
            <a:r>
              <a:rPr lang="en-US" dirty="1" smtClean="0"/>
              <a:t>International Compliance Professionals Association	</a:t>
            </a:r>
            <a:endParaRPr lang="en-US"/>
          </a:p>
        </p:txBody>
      </p:sp>
      <p:sp>
        <p:nvSpPr>
          <p:cNvPr id="5" name="Text Placeholder 4"/>
          <p:cNvSpPr>
            <a:spLocks noGrp="1"/>
          </p:cNvSpPr>
          <p:nvPr>
            <p:ph type="body" sz="quarter" idx="12"/>
          </p:nvPr>
        </p:nvSpPr>
        <p:spPr>
          <a:xfrm>
            <a:off x="4798790" y="4365104"/>
            <a:ext cx="3126010" cy="800040"/>
          </a:xfrm>
        </p:spPr>
        <p:txBody>
          <a:bodyPr>
            <a:normAutofit fontScale="92500"/>
          </a:bodyPr>
          <a:lstStyle/>
          <a:p>
            <a:r>
              <a:rPr lang="en-US" dirty="1" smtClean="0"/>
              <a:t>Presented to ICPA</a:t>
            </a:r>
          </a:p>
          <a:p>
            <a:r>
              <a:rPr lang="en-US" dirty="1" smtClean="0"/>
              <a:t>Hyatt Regency Hotel, Toronto</a:t>
            </a:r>
          </a:p>
          <a:p>
            <a:r>
              <a:rPr lang="en-US" i="1" dirty="1" smtClean="0"/>
              <a:t>May 7, 2018</a:t>
            </a:r>
            <a:endParaRPr lang="en-US" i="1"/>
          </a:p>
        </p:txBody>
      </p:sp>
      <p:sp>
        <p:nvSpPr>
          <p:cNvPr id="6" name="Text Placeholder 5"/>
          <p:cNvSpPr>
            <a:spLocks noGrp="1"/>
          </p:cNvSpPr>
          <p:nvPr>
            <p:ph type="body" sz="quarter" idx="13"/>
          </p:nvPr>
        </p:nvSpPr>
        <p:spPr>
          <a:xfrm>
            <a:off x="8618741" y="4098344"/>
            <a:ext cx="3382759" cy="1388056"/>
          </a:xfrm>
        </p:spPr>
        <p:txBody>
          <a:bodyPr>
            <a:normAutofit fontScale="92500" lnSpcReduction="10000"/>
          </a:bodyPr>
          <a:lstStyle/>
          <a:p>
            <a:r>
              <a:rPr lang="en-US" dirty="1" smtClean="0"/>
              <a:t>Presenter</a:t>
            </a:r>
          </a:p>
          <a:p>
            <a:r>
              <a:rPr lang="en-US" b="1" dirty="1" smtClean="0">
                <a:solidFill>
                  <a:srgbClr val="2DAF88"/>
                </a:solidFill>
              </a:rPr>
              <a:t>Darrel Pearson </a:t>
            </a:r>
          </a:p>
          <a:p>
            <a:r>
              <a:rPr lang="en-US" i="1" dirty="1" smtClean="0"/>
              <a:t>Senior Partner and Co-Head, International Trade and Investment Group</a:t>
            </a:r>
          </a:p>
          <a:p>
            <a:r>
              <a:rPr lang="en-US" dirty="1" smtClean="0"/>
              <a:t>Bennett Jones LLP</a:t>
            </a:r>
            <a:endParaRPr lang="en-US"/>
          </a:p>
        </p:txBody>
      </p:sp>
      <p:sp>
        <p:nvSpPr>
          <p:cNvPr id="7" name="Text Placeholder 6"/>
          <p:cNvSpPr>
            <a:spLocks noGrp="1"/>
          </p:cNvSpPr>
          <p:nvPr>
            <p:ph type="body" sz="quarter" idx="14"/>
          </p:nvPr>
        </p:nvSpPr>
        <p:spPr/>
        <p:txBody>
          <a:bodyPr/>
          <a:lstStyle/>
          <a:p>
            <a:r>
              <a:rPr lang="en-US" dirty="1" smtClean="0"/>
              <a:t>2018 ICPA Canadian Conference</a:t>
            </a:r>
            <a:endParaRPr lang="en-US"/>
          </a:p>
        </p:txBody>
      </p:sp>
    </p:spTree>
    <p:extLst>
      <p:ext uri="{BB962C8B-B14F-4D97-AF65-F5344CB8AC3E}">
        <p14:creationId xmlns:p14="http://schemas.microsoft.com/office/powerpoint/2010/main" val="38167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Canada-EU Trade: Key Sectors</a:t>
            </a:r>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17896357"/>
              </p:ext>
            </p:extLst>
          </p:nvPr>
        </p:nvGraphicFramePr>
        <p:xfrm>
          <a:off x="1098548" y="1447801"/>
          <a:ext cx="10006262" cy="49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8E22A6E6-357A-204A-8141-87424A8157F6}" type="slidenum">
              <a:rPr lang="en-US" smtClean="0"/>
              <a:t>10</a:t>
            </a:fld>
            <a:endParaRPr lang="en-US"/>
          </a:p>
        </p:txBody>
      </p:sp>
    </p:spTree>
    <p:extLst>
      <p:ext uri="{BB962C8B-B14F-4D97-AF65-F5344CB8AC3E}">
        <p14:creationId xmlns:p14="http://schemas.microsoft.com/office/powerpoint/2010/main" val="216617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t>11</a:t>
            </a:fld>
            <a:endParaRPr lang="en-US"/>
          </a:p>
        </p:txBody>
      </p:sp>
      <p:sp>
        <p:nvSpPr>
          <p:cNvPr id="3" name="Text Placeholder 2"/>
          <p:cNvSpPr>
            <a:spLocks noGrp="1"/>
          </p:cNvSpPr>
          <p:nvPr>
            <p:ph type="body" sz="quarter" idx="19"/>
          </p:nvPr>
        </p:nvSpPr>
        <p:spPr>
          <a:xfrm>
            <a:off x="2468563" y="1524000"/>
            <a:ext cx="8380412" cy="4038600"/>
          </a:xfrm>
        </p:spPr>
        <p:txBody>
          <a:bodyPr>
            <a:normAutofit fontScale="47500" lnSpcReduction="20000"/>
          </a:bodyPr>
          <a:lstStyle/>
          <a:p>
            <a:pPr marL="0" indent="0">
              <a:lnSpc>
                <a:spcPct val="120000"/>
              </a:lnSpc>
              <a:buNone/>
            </a:pPr>
            <a:r>
              <a:rPr lang="en-US" i="1" dirty="1" smtClean="0"/>
              <a:t>"</a:t>
            </a:r>
            <a:r>
              <a:rPr lang="en-US" i="1" dirty="1"/>
              <a:t>This agreement encapsulates what we want our trade policy to be - an instrument for growth that benefits European companies and citizens, but also a tool to project our values, harness globalisation and shape global trade rules. This trade deal has been subject to an in-depth parliamentary scrutiny which reflects the increased interest of citizens in trade policy. </a:t>
            </a:r>
            <a:endParaRPr lang="en-US" i="1" smtClean="0"/>
          </a:p>
          <a:p>
            <a:pPr marL="0" indent="0">
              <a:lnSpc>
                <a:spcPct val="120000"/>
              </a:lnSpc>
              <a:buNone/>
            </a:pPr>
            <a:r>
              <a:rPr lang="en-US" i="1" dirty="1" smtClean="0"/>
              <a:t>The </a:t>
            </a:r>
            <a:r>
              <a:rPr lang="en-US" i="1" dirty="1"/>
              <a:t>intense exchanges on CETA throughout this process are testimony to the democratic nature of European decision making and I expect Member States to conduct an inclusive and thorough discussion in the context of the ongoing national ratification processes of the agreement. Now it's time for our companies and citizens to make the most out of this opportunity and for everyone to see how our trade policy can produce tangible benefits for everyone</a:t>
            </a:r>
            <a:r>
              <a:rPr lang="en-US" i="1" dirty="1" smtClean="0"/>
              <a:t>".</a:t>
            </a:r>
          </a:p>
          <a:p>
            <a:pPr marL="457200" lvl="1" indent="0">
              <a:lnSpc>
                <a:spcPct val="120000"/>
              </a:lnSpc>
              <a:buNone/>
            </a:pPr>
            <a:r>
              <a:rPr lang="en-US" sz="3600" dirty="1">
                <a:solidFill>
                  <a:srgbClr val="2DAF88"/>
                </a:solidFill>
              </a:rPr>
              <a:t>–Jean-Claude </a:t>
            </a:r>
            <a:r>
              <a:rPr lang="en-US" sz="3600" dirty="1" smtClean="0">
                <a:solidFill>
                  <a:srgbClr val="2DAF88"/>
                </a:solidFill>
              </a:rPr>
              <a:t>Juncker, </a:t>
            </a:r>
            <a:r>
              <a:rPr lang="en-US" sz="3600" dirty="1">
                <a:solidFill>
                  <a:srgbClr val="2DAF88"/>
                </a:solidFill>
              </a:rPr>
              <a:t>President of the European </a:t>
            </a:r>
            <a:r>
              <a:rPr lang="en-US" sz="3600" dirty="1" smtClean="0">
                <a:solidFill>
                  <a:srgbClr val="2DAF88"/>
                </a:solidFill>
              </a:rPr>
              <a:t>Commission, </a:t>
            </a:r>
            <a:br>
              <a:rPr lang="en-US" sz="3600" dirty="1" smtClean="0">
                <a:solidFill>
                  <a:srgbClr val="2DAF88"/>
                </a:solidFill>
              </a:rPr>
            </a:br>
            <a:r>
              <a:rPr lang="en-US" sz="3600" dirty="1" smtClean="0">
                <a:solidFill>
                  <a:srgbClr val="2DAF88"/>
                </a:solidFill>
              </a:rPr>
              <a:t>20 September 2017</a:t>
            </a:r>
            <a:endParaRPr lang="en-US" sz="3600">
              <a:solidFill>
                <a:srgbClr val="2DAF88"/>
              </a:solidFill>
            </a:endParaRPr>
          </a:p>
        </p:txBody>
      </p:sp>
    </p:spTree>
    <p:extLst>
      <p:ext uri="{BB962C8B-B14F-4D97-AF65-F5344CB8AC3E}">
        <p14:creationId xmlns:p14="http://schemas.microsoft.com/office/powerpoint/2010/main" val="16416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Path Forward</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12</a:t>
            </a:fld>
            <a:endParaRPr lang="en-US"/>
          </a:p>
        </p:txBody>
      </p:sp>
      <p:sp>
        <p:nvSpPr>
          <p:cNvPr id="8" name="Content Placeholder 7"/>
          <p:cNvSpPr>
            <a:spLocks noGrp="1"/>
          </p:cNvSpPr>
          <p:nvPr>
            <p:ph sz="half" idx="1"/>
          </p:nvPr>
        </p:nvSpPr>
        <p:spPr>
          <a:xfrm>
            <a:off x="475487" y="1977451"/>
            <a:ext cx="5683220" cy="4682656"/>
          </a:xfrm>
        </p:spPr>
        <p:txBody>
          <a:bodyPr>
            <a:normAutofit/>
          </a:bodyPr>
          <a:lstStyle/>
          <a:p>
            <a:r>
              <a:rPr lang="en-US" sz="2000" dirty="1" smtClean="0"/>
              <a:t>EU ratification process will take several years</a:t>
            </a:r>
          </a:p>
          <a:p>
            <a:r>
              <a:rPr lang="en-US" sz="2000" dirty="1" smtClean="0"/>
              <a:t>Several EU states may hold referendums on CETA</a:t>
            </a:r>
          </a:p>
          <a:p>
            <a:r>
              <a:rPr lang="en-US" sz="2000" dirty="1" smtClean="0"/>
              <a:t>Belgian ECJ opinion request pending</a:t>
            </a:r>
          </a:p>
          <a:p>
            <a:r>
              <a:rPr lang="en-US" sz="2000" dirty="1" smtClean="0"/>
              <a:t>Contingency </a:t>
            </a:r>
            <a:r>
              <a:rPr lang="en-US" sz="2000" dirty="1"/>
              <a:t>plan in </a:t>
            </a:r>
            <a:r>
              <a:rPr lang="en-US" sz="2000" dirty="1" smtClean="0"/>
              <a:t>event </a:t>
            </a:r>
            <a:r>
              <a:rPr lang="en-US" sz="2000" dirty="1"/>
              <a:t>that </a:t>
            </a:r>
            <a:r>
              <a:rPr lang="en-US" sz="2000" dirty="1" smtClean="0"/>
              <a:t>some EU </a:t>
            </a:r>
            <a:r>
              <a:rPr lang="en-US" sz="2000" dirty="1"/>
              <a:t>Member States fail to ratify CETA is </a:t>
            </a:r>
            <a:r>
              <a:rPr lang="en-US" sz="2000" dirty="1" smtClean="0"/>
              <a:t>unknown</a:t>
            </a:r>
          </a:p>
          <a:p>
            <a:pPr lvl="1"/>
            <a:r>
              <a:rPr lang="en-US" sz="2000" dirty="1" smtClean="0"/>
              <a:t>Likely EU jurisdiction provisions will remain provisionally in force</a:t>
            </a:r>
          </a:p>
          <a:p>
            <a:r>
              <a:rPr lang="en-US" sz="2000" dirty="1" smtClean="0"/>
              <a:t>CETA will proceed regardless of Brexit</a:t>
            </a:r>
          </a:p>
          <a:p>
            <a:endParaRPr lang="en-US" sz="2000"/>
          </a:p>
        </p:txBody>
      </p:sp>
      <p:pic>
        <p:nvPicPr>
          <p:cNvPr id="1026" name="Picture 2" descr="Image result for CETA cartoon"/>
          <p:cNvPicPr>
            <a:picLocks noChangeAspect="1" noChangeArrowheads="1"/>
          </p:cNvPicPr>
          <p:nvPr/>
        </p:nvPicPr>
        <p:blipFill>
          <a:blip r:embed="rId3"/>
          <a:srcRect/>
          <a:stretch>
            <a:fillRect/>
          </a:stretch>
        </p:blipFill>
        <p:spPr>
          <a:xfrm>
            <a:off x="6158707" y="1977451"/>
            <a:ext cx="5667375" cy="3857469"/>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What’s in Force?</a:t>
            </a:r>
            <a:endParaRPr lang="en-US"/>
          </a:p>
        </p:txBody>
      </p:sp>
      <p:sp>
        <p:nvSpPr>
          <p:cNvPr id="3" name="Content Placeholder 2"/>
          <p:cNvSpPr>
            <a:spLocks noGrp="1"/>
          </p:cNvSpPr>
          <p:nvPr>
            <p:ph sz="half" idx="1"/>
          </p:nvPr>
        </p:nvSpPr>
        <p:spPr>
          <a:xfrm>
            <a:off x="475488" y="1600200"/>
            <a:ext cx="11237136" cy="4756151"/>
          </a:xfrm>
        </p:spPr>
        <p:txBody>
          <a:bodyPr>
            <a:normAutofit/>
          </a:bodyPr>
          <a:lstStyle/>
          <a:p>
            <a:pPr>
              <a:lnSpc>
                <a:spcPct val="100000"/>
              </a:lnSpc>
            </a:pPr>
            <a:r>
              <a:rPr lang="en-US" dirty="1" smtClean="0"/>
              <a:t>Approximately </a:t>
            </a:r>
            <a:r>
              <a:rPr lang="en-US" dirty="1"/>
              <a:t>95% of CETA falls under exclusive EU jurisdiction and </a:t>
            </a:r>
            <a:r>
              <a:rPr lang="en-US" dirty="1" smtClean="0"/>
              <a:t>is provisionally applied. Including…</a:t>
            </a:r>
          </a:p>
          <a:p>
            <a:pPr lvl="1">
              <a:lnSpc>
                <a:spcPct val="100000"/>
              </a:lnSpc>
            </a:pPr>
            <a:r>
              <a:rPr lang="en-US" dirty="1"/>
              <a:t>98% of EU tariff lines eliminated </a:t>
            </a:r>
            <a:endParaRPr lang="en-US" smtClean="0"/>
          </a:p>
          <a:p>
            <a:pPr lvl="1">
              <a:lnSpc>
                <a:spcPct val="100000"/>
              </a:lnSpc>
            </a:pPr>
            <a:r>
              <a:rPr lang="en-US" dirty="1" smtClean="0"/>
              <a:t>Non-tariff barriers reduced</a:t>
            </a:r>
          </a:p>
          <a:p>
            <a:pPr lvl="1">
              <a:lnSpc>
                <a:spcPct val="100000"/>
              </a:lnSpc>
            </a:pPr>
            <a:r>
              <a:rPr lang="en-US" dirty="1"/>
              <a:t>National treatment for trade in services (Chapter 9</a:t>
            </a:r>
            <a:r>
              <a:rPr lang="en-US" dirty="1" smtClean="0"/>
              <a:t>) </a:t>
            </a:r>
          </a:p>
          <a:p>
            <a:pPr lvl="2">
              <a:lnSpc>
                <a:spcPct val="100000"/>
              </a:lnSpc>
            </a:pPr>
            <a:r>
              <a:rPr lang="en-US" dirty="1" smtClean="0"/>
              <a:t>But not Financial Services, Chapter 13</a:t>
            </a:r>
            <a:endParaRPr lang="en-US"/>
          </a:p>
          <a:p>
            <a:pPr lvl="1">
              <a:lnSpc>
                <a:spcPct val="100000"/>
              </a:lnSpc>
            </a:pPr>
            <a:r>
              <a:rPr lang="en-US" dirty="1" smtClean="0"/>
              <a:t>Free access to Canadian and EU public procurement markets </a:t>
            </a:r>
            <a:br>
              <a:rPr lang="en-US" dirty="1" smtClean="0"/>
            </a:br>
            <a:r>
              <a:rPr lang="en-US" dirty="1" smtClean="0"/>
              <a:t>(Chapter 19)</a:t>
            </a:r>
          </a:p>
          <a:p>
            <a:pPr lvl="1">
              <a:lnSpc>
                <a:spcPct val="100000"/>
              </a:lnSpc>
            </a:pPr>
            <a:r>
              <a:rPr lang="en-US" dirty="1" smtClean="0"/>
              <a:t>Temporary entry for business persons (Chapter 10)</a:t>
            </a:r>
            <a:endParaRPr lang="en-US"/>
          </a:p>
          <a:p>
            <a:pPr lvl="1">
              <a:lnSpc>
                <a:spcPct val="100000"/>
              </a:lnSpc>
            </a:pPr>
            <a:r>
              <a:rPr lang="en-US" dirty="1"/>
              <a:t>Framework for recognition of worker </a:t>
            </a:r>
            <a:r>
              <a:rPr lang="en-US" dirty="1" smtClean="0"/>
              <a:t>qualification Chapter 11)</a:t>
            </a:r>
            <a:endParaRPr lang="en-US"/>
          </a:p>
          <a:p>
            <a:pPr>
              <a:lnSpc>
                <a:spcPct val="100000"/>
              </a:lnSpc>
            </a:pPr>
            <a:endParaRPr lang="en-US"/>
          </a:p>
          <a:p>
            <a:pPr>
              <a:lnSpc>
                <a:spcPct val="100000"/>
              </a:lnSpc>
            </a:pP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13</a:t>
            </a:fld>
            <a:endParaRPr lang="en-US"/>
          </a:p>
        </p:txBody>
      </p:sp>
    </p:spTree>
    <p:extLst>
      <p:ext uri="{BB962C8B-B14F-4D97-AF65-F5344CB8AC3E}">
        <p14:creationId xmlns:p14="http://schemas.microsoft.com/office/powerpoint/2010/main" val="3070257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What’s not in force?</a:t>
            </a:r>
            <a:endParaRPr lang="en-US"/>
          </a:p>
        </p:txBody>
      </p:sp>
      <p:sp>
        <p:nvSpPr>
          <p:cNvPr id="3" name="Content Placeholder 2"/>
          <p:cNvSpPr>
            <a:spLocks noGrp="1"/>
          </p:cNvSpPr>
          <p:nvPr>
            <p:ph sz="half" idx="1"/>
          </p:nvPr>
        </p:nvSpPr>
        <p:spPr>
          <a:xfrm>
            <a:off x="475488" y="1676400"/>
            <a:ext cx="11237136" cy="4272879"/>
          </a:xfrm>
        </p:spPr>
        <p:txBody>
          <a:bodyPr/>
          <a:lstStyle/>
          <a:p>
            <a:pPr>
              <a:lnSpc>
                <a:spcPct val="100000"/>
              </a:lnSpc>
            </a:pPr>
            <a:r>
              <a:rPr lang="en-US" dirty="1" smtClean="0"/>
              <a:t>Provisions of “mixed” jurisdiction (EU/member states):</a:t>
            </a:r>
          </a:p>
          <a:p>
            <a:pPr lvl="1">
              <a:lnSpc>
                <a:spcPct val="100000"/>
              </a:lnSpc>
            </a:pPr>
            <a:r>
              <a:rPr lang="en-US" dirty="1" smtClean="0"/>
              <a:t>Investment </a:t>
            </a:r>
            <a:r>
              <a:rPr lang="en-US" dirty="1"/>
              <a:t>(Chapter 8), including the Investment Court </a:t>
            </a:r>
            <a:r>
              <a:rPr lang="en-US" dirty="1" smtClean="0"/>
              <a:t>System dispute resolution</a:t>
            </a:r>
            <a:endParaRPr lang="en-US"/>
          </a:p>
          <a:p>
            <a:pPr lvl="1">
              <a:lnSpc>
                <a:spcPct val="100000"/>
              </a:lnSpc>
            </a:pPr>
            <a:r>
              <a:rPr lang="en-US" dirty="1" smtClean="0"/>
              <a:t>Financial services (Chapter 13)</a:t>
            </a:r>
            <a:endParaRPr lang="en-US" sz="1800"/>
          </a:p>
          <a:p>
            <a:pPr lvl="1">
              <a:lnSpc>
                <a:spcPct val="100000"/>
              </a:lnSpc>
            </a:pPr>
            <a:r>
              <a:rPr lang="en-US" dirty="1" smtClean="0"/>
              <a:t>Some administrative procedures from Chapter 27</a:t>
            </a:r>
            <a:endParaRPr lang="en-US" sz="1800"/>
          </a:p>
          <a:p>
            <a:pPr lvl="1">
              <a:lnSpc>
                <a:spcPct val="100000"/>
              </a:lnSpc>
            </a:pPr>
            <a:r>
              <a:rPr lang="en-US" dirty="1" smtClean="0"/>
              <a:t>Copyright (pirating </a:t>
            </a:r>
            <a:r>
              <a:rPr lang="en-US" dirty="1"/>
              <a:t>movies and </a:t>
            </a:r>
            <a:r>
              <a:rPr lang="en-US" dirty="1" smtClean="0"/>
              <a:t>film)</a:t>
            </a:r>
          </a:p>
          <a:p>
            <a:pPr lvl="1">
              <a:lnSpc>
                <a:spcPct val="100000"/>
              </a:lnSpc>
            </a:pPr>
            <a:r>
              <a:rPr lang="en-US" dirty="1" smtClean="0"/>
              <a:t>Extent of application of Sustainable Development, Environment, and Labour chapters is TBD</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14</a:t>
            </a:fld>
            <a:endParaRPr lang="en-US"/>
          </a:p>
        </p:txBody>
      </p:sp>
    </p:spTree>
    <p:extLst>
      <p:ext uri="{BB962C8B-B14F-4D97-AF65-F5344CB8AC3E}">
        <p14:creationId xmlns:p14="http://schemas.microsoft.com/office/powerpoint/2010/main" val="318257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Market Access and Trade in Goods (Chapter 2)</a:t>
            </a:r>
            <a:endParaRPr lang="en-US"/>
          </a:p>
        </p:txBody>
      </p:sp>
      <p:sp>
        <p:nvSpPr>
          <p:cNvPr id="3" name="Content Placeholder 2"/>
          <p:cNvSpPr>
            <a:spLocks noGrp="1"/>
          </p:cNvSpPr>
          <p:nvPr>
            <p:ph sz="half" idx="1"/>
          </p:nvPr>
        </p:nvSpPr>
        <p:spPr>
          <a:xfrm>
            <a:off x="475488" y="1752601"/>
            <a:ext cx="11237136" cy="4114800"/>
          </a:xfrm>
        </p:spPr>
        <p:txBody>
          <a:bodyPr>
            <a:normAutofit/>
          </a:bodyPr>
          <a:lstStyle/>
          <a:p>
            <a:r>
              <a:rPr lang="en-US" dirty="1" smtClean="0"/>
              <a:t>Governing </a:t>
            </a:r>
            <a:r>
              <a:rPr lang="en-US" dirty="1"/>
              <a:t>principle: National Treatment</a:t>
            </a:r>
          </a:p>
          <a:p>
            <a:r>
              <a:rPr lang="en-US" dirty="1"/>
              <a:t>Equal treatment of imported and domestic goods </a:t>
            </a:r>
            <a:endParaRPr lang="en-US" smtClean="0"/>
          </a:p>
          <a:p>
            <a:pPr lvl="1"/>
            <a:r>
              <a:rPr lang="en-US" dirty="1" smtClean="0"/>
              <a:t>Duty </a:t>
            </a:r>
            <a:r>
              <a:rPr lang="en-US" dirty="1"/>
              <a:t>free importation</a:t>
            </a:r>
          </a:p>
          <a:p>
            <a:pPr lvl="1"/>
            <a:r>
              <a:rPr lang="en-US" dirty="1"/>
              <a:t>Equal treatment of </a:t>
            </a:r>
            <a:r>
              <a:rPr lang="en-US" dirty="1" smtClean="0"/>
              <a:t>VAT</a:t>
            </a:r>
          </a:p>
          <a:p>
            <a:r>
              <a:rPr lang="en-US" dirty="1" smtClean="0"/>
              <a:t>Import </a:t>
            </a:r>
            <a:r>
              <a:rPr lang="en-US" dirty="1"/>
              <a:t>and export controls not already set out in CETA are prohibited</a:t>
            </a:r>
          </a:p>
          <a:p>
            <a:pPr lvl="1"/>
            <a:r>
              <a:rPr lang="en-US" dirty="1"/>
              <a:t>e.g. CETA import/export controls do not apply to export of logs from Canada</a:t>
            </a:r>
          </a:p>
          <a:p>
            <a:pPr marL="0" indent="0">
              <a:buNone/>
            </a:pPr>
            <a:endParaRPr lang="en-US"/>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15</a:t>
            </a:fld>
            <a:endParaRPr lang="en-US"/>
          </a:p>
        </p:txBody>
      </p:sp>
    </p:spTree>
    <p:extLst>
      <p:ext uri="{BB962C8B-B14F-4D97-AF65-F5344CB8AC3E}">
        <p14:creationId xmlns:p14="http://schemas.microsoft.com/office/powerpoint/2010/main" val="270327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Tariff Elimination</a:t>
            </a:r>
            <a:endParaRPr lang="en-US"/>
          </a:p>
        </p:txBody>
      </p:sp>
      <p:sp>
        <p:nvSpPr>
          <p:cNvPr id="3" name="Content Placeholder 2"/>
          <p:cNvSpPr>
            <a:spLocks noGrp="1"/>
          </p:cNvSpPr>
          <p:nvPr>
            <p:ph sz="half" idx="1"/>
          </p:nvPr>
        </p:nvSpPr>
        <p:spPr>
          <a:xfrm>
            <a:off x="475488" y="1600200"/>
            <a:ext cx="11237136" cy="4953000"/>
          </a:xfrm>
        </p:spPr>
        <p:txBody>
          <a:bodyPr>
            <a:normAutofit/>
          </a:bodyPr>
          <a:lstStyle/>
          <a:p>
            <a:r>
              <a:rPr lang="en-US" dirty="1" smtClean="0"/>
              <a:t>Also known as: “When Can </a:t>
            </a:r>
            <a:r>
              <a:rPr lang="en-US" dirty="1"/>
              <a:t>I Get My Cheap European </a:t>
            </a:r>
            <a:r>
              <a:rPr lang="en-US" dirty="1" smtClean="0"/>
              <a:t>Wine and Cheese?”</a:t>
            </a:r>
          </a:p>
          <a:p>
            <a:r>
              <a:rPr lang="en-US" dirty="1" smtClean="0"/>
              <a:t>Annex </a:t>
            </a:r>
            <a:r>
              <a:rPr lang="en-US" dirty="1"/>
              <a:t>2-A sets out the schedule for elimination of </a:t>
            </a:r>
            <a:r>
              <a:rPr lang="en-US" dirty="1" smtClean="0"/>
              <a:t>tariffs</a:t>
            </a:r>
          </a:p>
          <a:p>
            <a:r>
              <a:rPr lang="en-US" dirty="1" smtClean="0"/>
              <a:t>Upon </a:t>
            </a:r>
            <a:r>
              <a:rPr lang="en-US" dirty="1"/>
              <a:t>entry into force: 98.2% </a:t>
            </a:r>
            <a:r>
              <a:rPr lang="en-US" dirty="1" smtClean="0"/>
              <a:t>of </a:t>
            </a:r>
            <a:r>
              <a:rPr lang="en-US" dirty="1"/>
              <a:t>Canadian tariff lines and </a:t>
            </a:r>
            <a:r>
              <a:rPr lang="en-US" dirty="1" smtClean="0"/>
              <a:t>97.7</a:t>
            </a:r>
            <a:r>
              <a:rPr lang="en-US" dirty="1"/>
              <a:t>% of </a:t>
            </a:r>
            <a:r>
              <a:rPr lang="en-US" dirty="1" smtClean="0"/>
              <a:t>EU </a:t>
            </a:r>
            <a:r>
              <a:rPr lang="en-US" dirty="1"/>
              <a:t>tariff lines eliminated</a:t>
            </a:r>
          </a:p>
          <a:p>
            <a:r>
              <a:rPr lang="en-US" dirty="1"/>
              <a:t>Ultimately: tariffs for 98.6% of all Canadian tariff lines and 98.7% of all EU tariff lines to be fully eliminated</a:t>
            </a:r>
          </a:p>
          <a:p>
            <a:r>
              <a:rPr lang="en-US" dirty="1"/>
              <a:t>All remaining tariffs brought to zero within the 3, 5, or 7 year timeframe set out in Annex </a:t>
            </a:r>
            <a:r>
              <a:rPr lang="en-US" dirty="1" smtClean="0"/>
              <a:t>2-A</a:t>
            </a:r>
          </a:p>
          <a:p>
            <a:endParaRPr lang="en-US" smtClean="0"/>
          </a:p>
          <a:p>
            <a:pPr marL="0" indent="0">
              <a:buNone/>
            </a:pP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16</a:t>
            </a:fld>
            <a:endParaRPr lang="en-US"/>
          </a:p>
        </p:txBody>
      </p:sp>
      <p:graphicFrame>
        <p:nvGraphicFramePr>
          <p:cNvPr id="5" name="Diagram 4"/>
          <p:cNvGraphicFramePr/>
          <p:nvPr>
            <p:extLst>
              <p:ext uri="{D42A27DB-BD31-4B8C-83A1-F6EECF244321}">
                <p14:modId xmlns:p14="http://schemas.microsoft.com/office/powerpoint/2010/main" val="1499170437"/>
              </p:ext>
            </p:extLst>
          </p:nvPr>
        </p:nvGraphicFramePr>
        <p:xfrm>
          <a:off x="2030056" y="3733800"/>
          <a:ext cx="8128000" cy="389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527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Automotive</a:t>
            </a:r>
            <a:endParaRPr lang="en-US"/>
          </a:p>
        </p:txBody>
      </p:sp>
      <p:sp>
        <p:nvSpPr>
          <p:cNvPr id="3" name="Content Placeholder 2"/>
          <p:cNvSpPr>
            <a:spLocks noGrp="1"/>
          </p:cNvSpPr>
          <p:nvPr>
            <p:ph sz="half" idx="1"/>
          </p:nvPr>
        </p:nvSpPr>
        <p:spPr/>
        <p:txBody>
          <a:bodyPr>
            <a:normAutofit/>
          </a:bodyPr>
          <a:lstStyle/>
          <a:p>
            <a:pPr lvl="0"/>
            <a:r>
              <a:rPr lang="en-CA" dirty="1"/>
              <a:t>Under CETA, EU duty rates on most cars and passenger vehicles are subject to phase outs over 7 </a:t>
            </a:r>
            <a:r>
              <a:rPr lang="en-CA" dirty="1" smtClean="0"/>
              <a:t>years.</a:t>
            </a:r>
          </a:p>
          <a:p>
            <a:pPr lvl="0"/>
            <a:r>
              <a:rPr lang="en-CA" dirty="1" smtClean="0"/>
              <a:t>Special </a:t>
            </a:r>
            <a:r>
              <a:rPr lang="en-CA" dirty="1"/>
              <a:t>annual quota (100,000) for passenger vehicles with up to 30% Canadian or EU content (Transaction value) or 20% net cost. </a:t>
            </a:r>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17</a:t>
            </a:fld>
            <a:endParaRPr lang="en-US"/>
          </a:p>
        </p:txBody>
      </p:sp>
      <p:pic>
        <p:nvPicPr>
          <p:cNvPr id="7170" name="Picture 2" descr="Image result for european cars"/>
          <p:cNvPicPr>
            <a:picLocks noChangeAspect="1" noChangeArrowheads="1"/>
          </p:cNvPicPr>
          <p:nvPr/>
        </p:nvPicPr>
        <p:blipFill>
          <a:blip r:embed="rId3"/>
          <a:srcRect/>
          <a:stretch>
            <a:fillRect/>
          </a:stretch>
        </p:blipFill>
        <p:spPr>
          <a:xfrm>
            <a:off x="3962400" y="4038600"/>
            <a:ext cx="3758603" cy="2114215"/>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25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Agricultural Products</a:t>
            </a:r>
            <a:endParaRPr lang="en-US"/>
          </a:p>
        </p:txBody>
      </p:sp>
      <p:sp>
        <p:nvSpPr>
          <p:cNvPr id="3" name="Content Placeholder 2"/>
          <p:cNvSpPr>
            <a:spLocks noGrp="1"/>
          </p:cNvSpPr>
          <p:nvPr>
            <p:ph sz="half" idx="1"/>
          </p:nvPr>
        </p:nvSpPr>
        <p:spPr>
          <a:xfrm>
            <a:off x="475488" y="1676400"/>
            <a:ext cx="11237136" cy="4272879"/>
          </a:xfrm>
        </p:spPr>
        <p:txBody>
          <a:bodyPr/>
          <a:lstStyle/>
          <a:p>
            <a:r>
              <a:rPr lang="en-US" dirty="1" smtClean="0"/>
              <a:t>Certain </a:t>
            </a:r>
            <a:r>
              <a:rPr lang="en-US" dirty="1"/>
              <a:t>sensitive agricultural products excluded from tariff reduction </a:t>
            </a:r>
          </a:p>
          <a:p>
            <a:pPr lvl="1"/>
            <a:r>
              <a:rPr lang="en-US" dirty="1"/>
              <a:t>Canadian </a:t>
            </a:r>
            <a:r>
              <a:rPr lang="en-US" dirty="1" smtClean="0"/>
              <a:t>TRQ on dairy </a:t>
            </a:r>
            <a:r>
              <a:rPr lang="en-US" dirty="1"/>
              <a:t>including cheese</a:t>
            </a:r>
          </a:p>
          <a:p>
            <a:pPr lvl="1"/>
            <a:r>
              <a:rPr lang="en-US" dirty="1"/>
              <a:t>EU </a:t>
            </a:r>
            <a:r>
              <a:rPr lang="en-US" dirty="1" smtClean="0"/>
              <a:t>TRQ on beef</a:t>
            </a:r>
            <a:r>
              <a:rPr lang="en-US" dirty="1"/>
              <a:t>, pork, canned sweet corn</a:t>
            </a:r>
          </a:p>
          <a:p>
            <a:pPr lvl="1"/>
            <a:r>
              <a:rPr lang="en-US" dirty="1" smtClean="0"/>
              <a:t>Poultry</a:t>
            </a:r>
            <a:r>
              <a:rPr lang="en-US" dirty="1"/>
              <a:t>, </a:t>
            </a:r>
            <a:r>
              <a:rPr lang="en-US" dirty="1" smtClean="0"/>
              <a:t>eggs are excluded</a:t>
            </a:r>
            <a:endParaRPr lang="en-US"/>
          </a:p>
          <a:p>
            <a:pPr lvl="1"/>
            <a:r>
              <a:rPr lang="en-US" dirty="1"/>
              <a:t>EU entry price </a:t>
            </a:r>
            <a:r>
              <a:rPr lang="en-US" dirty="1" smtClean="0"/>
              <a:t>system (price floors) </a:t>
            </a:r>
            <a:r>
              <a:rPr lang="en-US" dirty="1"/>
              <a:t>still applies for some goods</a:t>
            </a:r>
          </a:p>
          <a:p>
            <a:endParaRPr lang="en-US" smtClean="0"/>
          </a:p>
          <a:p>
            <a:r>
              <a:rPr lang="en-US" dirty="1" smtClean="0"/>
              <a:t>Most </a:t>
            </a:r>
            <a:r>
              <a:rPr lang="en-US" dirty="1"/>
              <a:t>Canadian tariff lines for processed </a:t>
            </a:r>
            <a:r>
              <a:rPr lang="en-US" dirty="1" smtClean="0"/>
              <a:t>agricultural products are duty free (</a:t>
            </a:r>
            <a:r>
              <a:rPr lang="en-US" dirty="1"/>
              <a:t>e.g. wines and spirits, pasta, biscuits)</a:t>
            </a:r>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18</a:t>
            </a:fld>
            <a:endParaRPr lang="en-US"/>
          </a:p>
        </p:txBody>
      </p:sp>
    </p:spTree>
    <p:extLst>
      <p:ext uri="{BB962C8B-B14F-4D97-AF65-F5344CB8AC3E}">
        <p14:creationId xmlns:p14="http://schemas.microsoft.com/office/powerpoint/2010/main" val="570160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Tariff Rate Quotas (TRQs)</a:t>
            </a:r>
            <a:endParaRPr lang="en-US"/>
          </a:p>
        </p:txBody>
      </p:sp>
      <p:sp>
        <p:nvSpPr>
          <p:cNvPr id="3" name="Content Placeholder 2"/>
          <p:cNvSpPr>
            <a:spLocks noGrp="1"/>
          </p:cNvSpPr>
          <p:nvPr>
            <p:ph sz="half" idx="1"/>
          </p:nvPr>
        </p:nvSpPr>
        <p:spPr>
          <a:xfrm>
            <a:off x="475488" y="1295400"/>
            <a:ext cx="7296912" cy="3276601"/>
          </a:xfrm>
        </p:spPr>
        <p:txBody>
          <a:bodyPr>
            <a:normAutofit/>
          </a:bodyPr>
          <a:lstStyle/>
          <a:p>
            <a:r>
              <a:rPr lang="en-US" sz="2200" dirty="1" smtClean="0"/>
              <a:t>Dairy</a:t>
            </a:r>
          </a:p>
          <a:p>
            <a:pPr lvl="1"/>
            <a:r>
              <a:rPr lang="en-US" sz="2200" dirty="1" smtClean="0"/>
              <a:t>EU open to Canadian dairy</a:t>
            </a:r>
          </a:p>
          <a:p>
            <a:pPr lvl="1"/>
            <a:r>
              <a:rPr lang="en-US" sz="2200" dirty="1" smtClean="0"/>
              <a:t>Canada to provide EU with exclusive cheese quota of 17,700 tonnes + 800 tonnes under EU’s WTO TRQ = Total within access quota 18,500 tonnes </a:t>
            </a:r>
          </a:p>
          <a:p>
            <a:pPr lvl="1"/>
            <a:r>
              <a:rPr lang="en-US" sz="2200" dirty="1" smtClean="0"/>
              <a:t>Double current EU cheese exports to Canada</a:t>
            </a:r>
          </a:p>
          <a:p>
            <a:pPr lvl="1"/>
            <a:r>
              <a:rPr lang="en-US" sz="2200" dirty="1" smtClean="0"/>
              <a:t>Canadian tariff eliminated on milk protein concentrates</a:t>
            </a:r>
            <a:endParaRPr lang="en-US" sz="2200"/>
          </a:p>
          <a:p>
            <a:pPr lvl="1"/>
            <a:endParaRPr lang="en-US" sz="2200" smtClean="0"/>
          </a:p>
        </p:txBody>
      </p:sp>
      <p:sp>
        <p:nvSpPr>
          <p:cNvPr id="4" name="Slide Number Placeholder 3"/>
          <p:cNvSpPr>
            <a:spLocks noGrp="1"/>
          </p:cNvSpPr>
          <p:nvPr>
            <p:ph type="sldNum" sz="quarter" idx="18"/>
          </p:nvPr>
        </p:nvSpPr>
        <p:spPr/>
        <p:txBody>
          <a:bodyPr/>
          <a:lstStyle/>
          <a:p>
            <a:fld id="{8E22A6E6-357A-204A-8141-87424A8157F6}" type="slidenum">
              <a:rPr lang="en-US" smtClean="0"/>
              <a:t>19</a:t>
            </a:fld>
            <a:endParaRPr lang="en-US"/>
          </a:p>
        </p:txBody>
      </p:sp>
      <p:pic>
        <p:nvPicPr>
          <p:cNvPr id="5" name="Picture 2" descr="Image result for cheese european"/>
          <p:cNvPicPr>
            <a:picLocks noChangeAspect="1" noChangeArrowheads="1"/>
          </p:cNvPicPr>
          <p:nvPr/>
        </p:nvPicPr>
        <p:blipFill>
          <a:blip r:embed="rId3"/>
          <a:srcRect/>
          <a:stretch>
            <a:fillRect/>
          </a:stretch>
        </p:blipFill>
        <p:spPr>
          <a:xfrm>
            <a:off x="7772400" y="1524000"/>
            <a:ext cx="3944416" cy="2256797"/>
          </a:xfrm>
          <a:prstGeom prst="rect"/>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5105400"/>
            <a:ext cx="184731" cy="369332"/>
          </a:xfrm>
          <a:prstGeom prst="rect"/>
          <a:noFill/>
        </p:spPr>
        <p:txBody>
          <a:bodyPr wrap="none" rtlCol="0">
            <a:spAutoFit/>
          </a:bodyPr>
          <a:lstStyle/>
          <a:p>
            <a:endParaRPr lang="en-US"/>
          </a:p>
        </p:txBody>
      </p:sp>
      <p:sp>
        <p:nvSpPr>
          <p:cNvPr id="7" name="Content Placeholder 2"/>
          <p:cNvSpPr txBox="1"/>
          <p:nvPr/>
        </p:nvSpPr>
        <p:spPr>
          <a:xfrm>
            <a:off x="6324600" y="4375666"/>
            <a:ext cx="5392216" cy="2198132"/>
          </a:xfrm>
          <a:prstGeom prst="rect"/>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4"/>
              </a:buBlip>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4"/>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4"/>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4"/>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4"/>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dirty="1" smtClean="0"/>
              <a:t>Fish and Seafood</a:t>
            </a:r>
          </a:p>
          <a:p>
            <a:pPr lvl="1"/>
            <a:r>
              <a:rPr lang="en-US" sz="2200" dirty="1" smtClean="0"/>
              <a:t>EU provides Canada with transitional duty free quotas for shrimps and frozen cod during tariff elimination period</a:t>
            </a:r>
          </a:p>
          <a:p>
            <a:pPr lvl="1"/>
            <a:r>
              <a:rPr lang="en-US" sz="2200" dirty="1" smtClean="0"/>
              <a:t>(Canada open to EU seafood)</a:t>
            </a:r>
          </a:p>
          <a:p>
            <a:pPr lvl="1"/>
            <a:endParaRPr lang="en-US" sz="2200" smtClean="0"/>
          </a:p>
        </p:txBody>
      </p:sp>
      <p:pic>
        <p:nvPicPr>
          <p:cNvPr id="3074" name="Picture 2" descr="Image result for shrimp"/>
          <p:cNvPicPr>
            <a:picLocks noChangeAspect="1" noChangeArrowheads="1"/>
          </p:cNvPicPr>
          <p:nvPr/>
        </p:nvPicPr>
        <p:blipFill>
          <a:blip r:embed="rId5"/>
          <a:srcRect/>
          <a:stretch>
            <a:fillRect/>
          </a:stretch>
        </p:blipFill>
        <p:spPr>
          <a:xfrm>
            <a:off x="2540976" y="4401309"/>
            <a:ext cx="3479510" cy="1955042"/>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P spid="7" grpId="1" build="whole" animBg="1"/>
    </p:bld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Outline</a:t>
            </a:r>
            <a:endParaRPr lang="en-US"/>
          </a:p>
        </p:txBody>
      </p:sp>
      <p:sp>
        <p:nvSpPr>
          <p:cNvPr id="3" name="Content Placeholder 2"/>
          <p:cNvSpPr>
            <a:spLocks noGrp="1"/>
          </p:cNvSpPr>
          <p:nvPr>
            <p:ph sz="half" idx="1"/>
          </p:nvPr>
        </p:nvSpPr>
        <p:spPr/>
        <p:txBody>
          <a:bodyPr/>
          <a:lstStyle/>
          <a:p>
            <a:r>
              <a:rPr lang="en-US" dirty="1" smtClean="0"/>
              <a:t>Update and Primer on Canada-Europe Comprehensive Economic and Trade Agreement (CETA)</a:t>
            </a:r>
          </a:p>
          <a:p>
            <a:r>
              <a:rPr lang="en-US" dirty="1" smtClean="0"/>
              <a:t>UK and Brexit </a:t>
            </a:r>
            <a:r>
              <a:rPr lang="en-US" dirty="1" smtClean="0">
                <a:sym typeface="Wingdings" panose="05000000000000000000" pitchFamily="2" charset="2"/>
              </a:rPr>
              <a:t> what next?</a:t>
            </a:r>
          </a:p>
          <a:p>
            <a:r>
              <a:rPr lang="en-US" dirty="1"/>
              <a:t>Ukraine </a:t>
            </a:r>
            <a:r>
              <a:rPr lang="en-US" dirty="1" smtClean="0"/>
              <a:t>FTA</a:t>
            </a:r>
            <a:r>
              <a:rPr lang="en-US" dirty="1"/>
              <a:t> </a:t>
            </a:r>
            <a:r>
              <a:rPr lang="en-US" dirty="1" smtClean="0"/>
              <a:t>update</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2</a:t>
            </a:fld>
            <a:endParaRPr lang="en-US"/>
          </a:p>
        </p:txBody>
      </p:sp>
    </p:spTree>
    <p:extLst>
      <p:ext uri="{BB962C8B-B14F-4D97-AF65-F5344CB8AC3E}">
        <p14:creationId xmlns:p14="http://schemas.microsoft.com/office/powerpoint/2010/main" val="187438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TRQs continued</a:t>
            </a:r>
            <a:endParaRPr lang="en-US"/>
          </a:p>
        </p:txBody>
      </p:sp>
      <p:sp>
        <p:nvSpPr>
          <p:cNvPr id="3" name="Content Placeholder 2"/>
          <p:cNvSpPr>
            <a:spLocks noGrp="1"/>
          </p:cNvSpPr>
          <p:nvPr>
            <p:ph sz="half" idx="1"/>
          </p:nvPr>
        </p:nvSpPr>
        <p:spPr>
          <a:xfrm>
            <a:off x="475488" y="1676400"/>
            <a:ext cx="11237136" cy="4272879"/>
          </a:xfrm>
        </p:spPr>
        <p:txBody>
          <a:bodyPr>
            <a:normAutofit/>
          </a:bodyPr>
          <a:lstStyle/>
          <a:p>
            <a:pPr>
              <a:lnSpc>
                <a:spcPct val="100000"/>
              </a:lnSpc>
            </a:pPr>
            <a:r>
              <a:rPr lang="en-US" sz="2200" dirty="1" smtClean="0"/>
              <a:t>Canadian beef and pork: EQ TRQ for 45,838 tonnes of beef; 75,000 tonnes of pork (Canada is open to EU beef and pork)</a:t>
            </a:r>
          </a:p>
          <a:p>
            <a:pPr>
              <a:lnSpc>
                <a:spcPct val="100000"/>
              </a:lnSpc>
            </a:pPr>
            <a:r>
              <a:rPr lang="en-US" sz="2200" dirty="1" smtClean="0"/>
              <a:t>Canadian Wheat: </a:t>
            </a:r>
          </a:p>
          <a:p>
            <a:pPr lvl="1">
              <a:lnSpc>
                <a:spcPct val="100000"/>
              </a:lnSpc>
            </a:pPr>
            <a:r>
              <a:rPr lang="en-US" sz="2200" dirty="1" smtClean="0"/>
              <a:t>EU temporary increase of WTO-TRQ for low and medium quality common wheat (within access) from 38,853 tonnes to 100,000 tonnes while wheat tariffs are fully phased out under CETA (7-year phase out)</a:t>
            </a:r>
          </a:p>
          <a:p>
            <a:pPr lvl="1">
              <a:lnSpc>
                <a:spcPct val="100000"/>
              </a:lnSpc>
            </a:pPr>
            <a:r>
              <a:rPr lang="en-US" sz="2200" dirty="1" smtClean="0"/>
              <a:t>In </a:t>
            </a:r>
            <a:r>
              <a:rPr lang="en-US" sz="2200" dirty="1"/>
              <a:t>exchange, Canada </a:t>
            </a:r>
            <a:r>
              <a:rPr lang="en-US" sz="2200" dirty="1" smtClean="0"/>
              <a:t>eliminated </a:t>
            </a:r>
            <a:r>
              <a:rPr lang="en-US" sz="2200" dirty="1"/>
              <a:t>duties on existing WTO </a:t>
            </a:r>
            <a:r>
              <a:rPr lang="en-US" sz="2200" dirty="1" smtClean="0"/>
              <a:t>TRQs (within access) for EU dairy</a:t>
            </a:r>
            <a:r>
              <a:rPr lang="en-US" sz="2200" dirty="1"/>
              <a:t>, eggs and </a:t>
            </a:r>
            <a:r>
              <a:rPr lang="en-US" sz="2200" dirty="1" smtClean="0"/>
              <a:t>poultry</a:t>
            </a:r>
            <a:endParaRPr lang="en-US" sz="2200"/>
          </a:p>
        </p:txBody>
      </p:sp>
      <p:sp>
        <p:nvSpPr>
          <p:cNvPr id="4" name="Slide Number Placeholder 3"/>
          <p:cNvSpPr>
            <a:spLocks noGrp="1"/>
          </p:cNvSpPr>
          <p:nvPr>
            <p:ph type="sldNum" sz="quarter" idx="18"/>
          </p:nvPr>
        </p:nvSpPr>
        <p:spPr/>
        <p:txBody>
          <a:bodyPr/>
          <a:lstStyle/>
          <a:p>
            <a:fld id="{8E22A6E6-357A-204A-8141-87424A8157F6}" type="slidenum">
              <a:rPr lang="en-US" smtClean="0"/>
              <a:t>20</a:t>
            </a:fld>
            <a:endParaRPr lang="en-US"/>
          </a:p>
        </p:txBody>
      </p:sp>
      <p:pic>
        <p:nvPicPr>
          <p:cNvPr id="4098" name="Picture 2" descr="Image result for beef"/>
          <p:cNvPicPr>
            <a:picLocks noChangeAspect="1" noChangeArrowheads="1"/>
          </p:cNvPicPr>
          <p:nvPr/>
        </p:nvPicPr>
        <p:blipFill>
          <a:blip r:embed="rId3"/>
          <a:srcRect/>
          <a:stretch>
            <a:fillRect/>
          </a:stretch>
        </p:blipFill>
        <p:spPr>
          <a:xfrm>
            <a:off x="2374519" y="4945736"/>
            <a:ext cx="2130425" cy="1521479"/>
          </a:xfrm>
          <a:prstGeom prst="rect"/>
          <a:noFill/>
          <a:extLst>
            <a:ext uri="{909E8E84-426E-40DD-AFC4-6F175D3DCCD1}">
              <a14:hiddenFill xmlns:a14="http://schemas.microsoft.com/office/drawing/2010/main">
                <a:solidFill>
                  <a:srgbClr val="FFFFFF"/>
                </a:solidFill>
              </a14:hiddenFill>
            </a:ext>
          </a:extLst>
        </p:spPr>
      </p:pic>
      <p:pic>
        <p:nvPicPr>
          <p:cNvPr id="4100" name="Picture 4" descr="Image result for pork"/>
          <p:cNvPicPr>
            <a:picLocks noChangeAspect="1" noChangeArrowheads="1"/>
          </p:cNvPicPr>
          <p:nvPr/>
        </p:nvPicPr>
        <p:blipFill>
          <a:blip r:embed="rId4"/>
          <a:srcRect/>
          <a:stretch>
            <a:fillRect/>
          </a:stretch>
        </p:blipFill>
        <p:spPr>
          <a:xfrm>
            <a:off x="5142280" y="4896542"/>
            <a:ext cx="1729816" cy="1570673"/>
          </a:xfrm>
          <a:prstGeom prst="rect"/>
          <a:noFill/>
          <a:extLst>
            <a:ext uri="{909E8E84-426E-40DD-AFC4-6F175D3DCCD1}">
              <a14:hiddenFill xmlns:a14="http://schemas.microsoft.com/office/drawing/2010/main">
                <a:solidFill>
                  <a:srgbClr val="FFFFFF"/>
                </a:solidFill>
              </a14:hiddenFill>
            </a:ext>
          </a:extLst>
        </p:spPr>
      </p:pic>
      <p:pic>
        <p:nvPicPr>
          <p:cNvPr id="4102" name="Picture 6" descr="Image result for wheat"/>
          <p:cNvPicPr>
            <a:picLocks noChangeAspect="1" noChangeArrowheads="1"/>
          </p:cNvPicPr>
          <p:nvPr/>
        </p:nvPicPr>
        <p:blipFill>
          <a:blip r:embed="rId5"/>
          <a:srcRect/>
          <a:stretch>
            <a:fillRect/>
          </a:stretch>
        </p:blipFill>
        <p:spPr>
          <a:xfrm>
            <a:off x="7391400" y="4896542"/>
            <a:ext cx="2514600" cy="150876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01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Tariff Elimination Refund Provisions</a:t>
            </a:r>
            <a:endParaRPr lang="en-US"/>
          </a:p>
        </p:txBody>
      </p:sp>
      <p:sp>
        <p:nvSpPr>
          <p:cNvPr id="3" name="Content Placeholder 2"/>
          <p:cNvSpPr>
            <a:spLocks noGrp="1"/>
          </p:cNvSpPr>
          <p:nvPr>
            <p:ph sz="half" idx="1"/>
          </p:nvPr>
        </p:nvSpPr>
        <p:spPr/>
        <p:txBody>
          <a:bodyPr>
            <a:normAutofit/>
          </a:bodyPr>
          <a:lstStyle/>
          <a:p>
            <a:r>
              <a:rPr lang="en-US" dirty="1"/>
              <a:t>General prohibition of Duty </a:t>
            </a:r>
            <a:r>
              <a:rPr lang="en-US" dirty="1" smtClean="0"/>
              <a:t>Drawback </a:t>
            </a:r>
            <a:r>
              <a:rPr lang="en-US" dirty="1"/>
              <a:t>applies three years after CETA enters into force</a:t>
            </a:r>
          </a:p>
          <a:p>
            <a:pPr lvl="1"/>
            <a:r>
              <a:rPr lang="en-US" dirty="1" smtClean="0"/>
              <a:t>Cannot </a:t>
            </a:r>
            <a:r>
              <a:rPr lang="en-US" dirty="1"/>
              <a:t>refund, defer or suspend custom duties on inputs imported from a non-Party </a:t>
            </a:r>
            <a:r>
              <a:rPr lang="en-US" dirty="1" smtClean="0"/>
              <a:t>for export of finished good to a CETA party</a:t>
            </a:r>
            <a:endParaRPr lang="en-US"/>
          </a:p>
          <a:p>
            <a:pPr lvl="1"/>
            <a:r>
              <a:rPr lang="en-US" dirty="1" smtClean="0"/>
              <a:t>i.e. cannot </a:t>
            </a:r>
            <a:r>
              <a:rPr lang="en-US" dirty="1"/>
              <a:t>indirectly support </a:t>
            </a:r>
            <a:r>
              <a:rPr lang="en-US" dirty="1" smtClean="0"/>
              <a:t>CETA </a:t>
            </a:r>
            <a:r>
              <a:rPr lang="en-US" dirty="1"/>
              <a:t>exports </a:t>
            </a:r>
            <a:r>
              <a:rPr lang="en-US" dirty="1" smtClean="0"/>
              <a:t>through tariff </a:t>
            </a:r>
            <a:r>
              <a:rPr lang="en-US" dirty="1"/>
              <a:t>relief on </a:t>
            </a:r>
            <a:r>
              <a:rPr lang="en-US" dirty="1" smtClean="0"/>
              <a:t>non-party inputs</a:t>
            </a:r>
          </a:p>
          <a:p>
            <a:r>
              <a:rPr lang="en-US" dirty="1" smtClean="0"/>
              <a:t>More </a:t>
            </a:r>
            <a:r>
              <a:rPr lang="en-US" dirty="1"/>
              <a:t>restrictive than </a:t>
            </a:r>
            <a:r>
              <a:rPr lang="en-US" dirty="1" smtClean="0"/>
              <a:t>NAFTA</a:t>
            </a:r>
          </a:p>
          <a:p>
            <a:pPr lvl="1"/>
            <a:r>
              <a:rPr lang="en-US" dirty="1" smtClean="0"/>
              <a:t>NAFTA permits </a:t>
            </a:r>
            <a:r>
              <a:rPr lang="en-US" dirty="1"/>
              <a:t>duty drawback of lesser duty </a:t>
            </a:r>
            <a:r>
              <a:rPr lang="en-US" dirty="1" smtClean="0"/>
              <a:t>paid</a:t>
            </a:r>
            <a:endParaRPr lang="en-US"/>
          </a:p>
          <a:p>
            <a:pPr marL="0" indent="0">
              <a:buNone/>
            </a:pPr>
            <a:endParaRPr lang="en-US"/>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21</a:t>
            </a:fld>
            <a:endParaRPr lang="en-US"/>
          </a:p>
        </p:txBody>
      </p:sp>
    </p:spTree>
    <p:extLst>
      <p:ext uri="{BB962C8B-B14F-4D97-AF65-F5344CB8AC3E}">
        <p14:creationId xmlns:p14="http://schemas.microsoft.com/office/powerpoint/2010/main" val="934646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Procurement (Chapter 19)</a:t>
            </a:r>
            <a:endParaRPr lang="en-US"/>
          </a:p>
        </p:txBody>
      </p:sp>
      <p:sp>
        <p:nvSpPr>
          <p:cNvPr id="3" name="Content Placeholder 2"/>
          <p:cNvSpPr>
            <a:spLocks noGrp="1"/>
          </p:cNvSpPr>
          <p:nvPr>
            <p:ph sz="half" idx="1"/>
          </p:nvPr>
        </p:nvSpPr>
        <p:spPr>
          <a:xfrm>
            <a:off x="475488" y="1752600"/>
            <a:ext cx="11237136" cy="4603751"/>
          </a:xfrm>
        </p:spPr>
        <p:txBody>
          <a:bodyPr>
            <a:normAutofit fontScale="92500"/>
          </a:bodyPr>
          <a:lstStyle/>
          <a:p>
            <a:pPr>
              <a:lnSpc>
                <a:spcPct val="110000"/>
              </a:lnSpc>
              <a:spcBef>
                <a:spcPct val="0"/>
              </a:spcBef>
            </a:pPr>
            <a:r>
              <a:rPr lang="en-US" dirty="1"/>
              <a:t>EU and Canadian procurement markets “opened up” and given preferences </a:t>
            </a:r>
            <a:endParaRPr lang="en-US" smtClean="0"/>
          </a:p>
          <a:p>
            <a:pPr lvl="1">
              <a:lnSpc>
                <a:spcPct val="110000"/>
              </a:lnSpc>
              <a:spcBef>
                <a:spcPct val="0"/>
              </a:spcBef>
            </a:pPr>
            <a:r>
              <a:rPr lang="en-US" dirty="1" smtClean="0"/>
              <a:t>Applies </a:t>
            </a:r>
            <a:r>
              <a:rPr lang="en-US" dirty="1"/>
              <a:t>to </a:t>
            </a:r>
            <a:r>
              <a:rPr lang="en-US" dirty="1" smtClean="0"/>
              <a:t>sub-national governments (municipalities</a:t>
            </a:r>
            <a:r>
              <a:rPr lang="en-US" dirty="1"/>
              <a:t>, </a:t>
            </a:r>
            <a:r>
              <a:rPr lang="en-US" dirty="1" smtClean="0"/>
              <a:t>regions/provinces)</a:t>
            </a:r>
          </a:p>
          <a:p>
            <a:pPr lvl="1">
              <a:lnSpc>
                <a:spcPct val="110000"/>
              </a:lnSpc>
              <a:spcBef>
                <a:spcPct val="0"/>
              </a:spcBef>
            </a:pPr>
            <a:r>
              <a:rPr lang="en-US" dirty="1" smtClean="0"/>
              <a:t>Canada and EU each have a schedule of carve-outs </a:t>
            </a:r>
          </a:p>
          <a:p>
            <a:pPr lvl="2">
              <a:lnSpc>
                <a:spcPct val="110000"/>
              </a:lnSpc>
              <a:spcBef>
                <a:spcPct val="0"/>
              </a:spcBef>
            </a:pPr>
            <a:r>
              <a:rPr lang="en-US" dirty="1" smtClean="0"/>
              <a:t>E.g. sensitive services such as water, electricity, natural gas, military procurement</a:t>
            </a:r>
          </a:p>
          <a:p>
            <a:pPr>
              <a:lnSpc>
                <a:spcPct val="110000"/>
              </a:lnSpc>
              <a:spcBef>
                <a:spcPct val="0"/>
              </a:spcBef>
            </a:pPr>
            <a:r>
              <a:rPr lang="en-US" dirty="1" smtClean="0"/>
              <a:t>Commitments </a:t>
            </a:r>
            <a:r>
              <a:rPr lang="en-US" dirty="1"/>
              <a:t>on </a:t>
            </a:r>
            <a:r>
              <a:rPr lang="en-US" dirty="1" smtClean="0"/>
              <a:t>transparency and accessibility in procurement process</a:t>
            </a:r>
          </a:p>
          <a:p>
            <a:pPr lvl="1">
              <a:lnSpc>
                <a:spcPct val="110000"/>
              </a:lnSpc>
              <a:spcBef>
                <a:spcPct val="0"/>
              </a:spcBef>
            </a:pPr>
            <a:r>
              <a:rPr lang="en-US" sz="2100" dirty="1" smtClean="0"/>
              <a:t>Requires creation of electronic portal for procurement submissions</a:t>
            </a:r>
          </a:p>
          <a:p>
            <a:pPr>
              <a:lnSpc>
                <a:spcPct val="110000"/>
              </a:lnSpc>
              <a:spcBef>
                <a:spcPct val="0"/>
              </a:spcBef>
            </a:pPr>
            <a:r>
              <a:rPr lang="en-US" dirty="1" smtClean="0"/>
              <a:t>New Canadian Free Trade Agreement (CFTA) (replacing AIT) brings Canada into compliance with its CETA procurement obligations </a:t>
            </a:r>
          </a:p>
          <a:p>
            <a:pPr lvl="1">
              <a:lnSpc>
                <a:spcPct val="110000"/>
              </a:lnSpc>
              <a:spcBef>
                <a:spcPct val="0"/>
              </a:spcBef>
            </a:pPr>
            <a:r>
              <a:rPr lang="en-US" dirty="1" smtClean="0"/>
              <a:t>New CFTA </a:t>
            </a:r>
            <a:r>
              <a:rPr lang="en-US" dirty="1"/>
              <a:t>ensures that Canadian firms secure the same access to Canada’s market as that secured by firms from Canada’s international trading </a:t>
            </a:r>
            <a:r>
              <a:rPr lang="en-US" dirty="1" smtClean="0"/>
              <a:t>partners</a:t>
            </a:r>
          </a:p>
        </p:txBody>
      </p:sp>
      <p:sp>
        <p:nvSpPr>
          <p:cNvPr id="4" name="Slide Number Placeholder 3"/>
          <p:cNvSpPr>
            <a:spLocks noGrp="1"/>
          </p:cNvSpPr>
          <p:nvPr>
            <p:ph type="sldNum" sz="quarter" idx="18"/>
          </p:nvPr>
        </p:nvSpPr>
        <p:spPr/>
        <p:txBody>
          <a:bodyPr/>
          <a:lstStyle/>
          <a:p>
            <a:fld id="{8E22A6E6-357A-204A-8141-87424A8157F6}" type="slidenum">
              <a:rPr lang="en-US" smtClean="0"/>
              <a:t>22</a:t>
            </a:fld>
            <a:endParaRPr lang="en-US"/>
          </a:p>
        </p:txBody>
      </p:sp>
    </p:spTree>
    <p:extLst>
      <p:ext uri="{BB962C8B-B14F-4D97-AF65-F5344CB8AC3E}">
        <p14:creationId xmlns:p14="http://schemas.microsoft.com/office/powerpoint/2010/main" val="3327180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2050" name="Picture 2" descr="Image result for geographic indications"/>
          <p:cNvPicPr>
            <a:picLocks noChangeAspect="1" noChangeArrowheads="1"/>
          </p:cNvPicPr>
          <p:nvPr/>
        </p:nvPicPr>
        <p:blipFill>
          <a:blip r:embed="rId3"/>
          <a:srcRect/>
          <a:stretch>
            <a:fillRect/>
          </a:stretch>
        </p:blipFill>
        <p:spPr>
          <a:xfrm>
            <a:off x="3996654" y="3581400"/>
            <a:ext cx="4210050" cy="1905000"/>
          </a:xfrm>
          <a:prstGeom prst="rect"/>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1" smtClean="0"/>
              <a:t>Intellectual Property (Chapter 20)</a:t>
            </a:r>
            <a:endParaRPr lang="en-US"/>
          </a:p>
        </p:txBody>
      </p:sp>
      <p:sp>
        <p:nvSpPr>
          <p:cNvPr id="3" name="Content Placeholder 2"/>
          <p:cNvSpPr>
            <a:spLocks noGrp="1"/>
          </p:cNvSpPr>
          <p:nvPr>
            <p:ph sz="half" idx="1"/>
          </p:nvPr>
        </p:nvSpPr>
        <p:spPr>
          <a:xfrm>
            <a:off x="475488" y="1752600"/>
            <a:ext cx="11237136" cy="4603750"/>
          </a:xfrm>
        </p:spPr>
        <p:txBody>
          <a:bodyPr>
            <a:normAutofit/>
          </a:bodyPr>
          <a:lstStyle/>
          <a:p>
            <a:r>
              <a:rPr lang="en-US" sz="2200" dirty="1"/>
              <a:t>Protections for EU geographic </a:t>
            </a:r>
            <a:r>
              <a:rPr lang="en-US" sz="2200" dirty="1" smtClean="0"/>
              <a:t>indicators</a:t>
            </a:r>
          </a:p>
          <a:p>
            <a:pPr lvl="1"/>
            <a:r>
              <a:rPr lang="en-US" sz="2000" dirty="1" smtClean="0"/>
              <a:t>Regional names of types of cheese, cured meats, wine, beer, hops, basalmic vinegar, olive oil, etc.</a:t>
            </a:r>
          </a:p>
          <a:p>
            <a:pPr lvl="2"/>
            <a:r>
              <a:rPr lang="en-US" dirty="1" smtClean="0"/>
              <a:t>Proscuitto di Parma, Roquefort, Pecorino, </a:t>
            </a:r>
            <a:r>
              <a:rPr lang="en-US" dirty="1"/>
              <a:t>Aceto balsamico di </a:t>
            </a:r>
            <a:r>
              <a:rPr lang="en-US" dirty="1" smtClean="0"/>
              <a:t>Modena, </a:t>
            </a:r>
            <a:r>
              <a:rPr lang="en-US" dirty="1"/>
              <a:t>Nürnberger Rostbratwürste</a:t>
            </a:r>
            <a:endParaRPr lang="en-US" smtClean="0"/>
          </a:p>
          <a:p>
            <a:pPr lvl="1"/>
            <a:r>
              <a:rPr lang="en-US" sz="2000" dirty="1" smtClean="0"/>
              <a:t>Canadian producers will not be allowed to market their products under the GI names</a:t>
            </a:r>
          </a:p>
          <a:p>
            <a:pPr lvl="1"/>
            <a:endParaRPr lang="en-US" sz="2000"/>
          </a:p>
          <a:p>
            <a:pPr lvl="1"/>
            <a:endParaRPr lang="en-US" sz="2000" smtClean="0"/>
          </a:p>
          <a:p>
            <a:pPr marL="457200" lvl="1" indent="0">
              <a:buNone/>
            </a:pPr>
            <a:endParaRPr lang="en-US" sz="2000" smtClean="0"/>
          </a:p>
          <a:p>
            <a:endParaRPr lang="en-US" sz="2000" smtClean="0"/>
          </a:p>
          <a:p>
            <a:r>
              <a:rPr lang="en-US" sz="2200" dirty="1" smtClean="0"/>
              <a:t>Other provisions dealing with </a:t>
            </a:r>
            <a:r>
              <a:rPr lang="en-US" sz="2200" dirty="1"/>
              <a:t>patent </a:t>
            </a:r>
            <a:r>
              <a:rPr lang="en-US" sz="2200" dirty="1" smtClean="0"/>
              <a:t>legislation </a:t>
            </a:r>
            <a:r>
              <a:rPr lang="en-US" sz="2200" dirty="1"/>
              <a:t>and copyright protection (digital rights standards) </a:t>
            </a:r>
          </a:p>
          <a:p>
            <a:endParaRPr lang="en-US" sz="2000"/>
          </a:p>
          <a:p>
            <a:endParaRPr lang="en-US" sz="2000"/>
          </a:p>
        </p:txBody>
      </p:sp>
      <p:sp>
        <p:nvSpPr>
          <p:cNvPr id="4" name="Slide Number Placeholder 3"/>
          <p:cNvSpPr>
            <a:spLocks noGrp="1"/>
          </p:cNvSpPr>
          <p:nvPr>
            <p:ph type="sldNum" sz="quarter" idx="18"/>
          </p:nvPr>
        </p:nvSpPr>
        <p:spPr/>
        <p:txBody>
          <a:bodyPr/>
          <a:lstStyle/>
          <a:p>
            <a:fld id="{8E22A6E6-357A-204A-8141-87424A8157F6}" type="slidenum">
              <a:rPr lang="en-US" smtClean="0"/>
              <a:t>23</a:t>
            </a:fld>
            <a:endParaRPr lang="en-US"/>
          </a:p>
        </p:txBody>
      </p:sp>
    </p:spTree>
    <p:extLst>
      <p:ext uri="{BB962C8B-B14F-4D97-AF65-F5344CB8AC3E}">
        <p14:creationId xmlns:p14="http://schemas.microsoft.com/office/powerpoint/2010/main" val="2197536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Non-Tariff Barriers – Regulatory Compliance</a:t>
            </a:r>
            <a:endParaRPr lang="en-US"/>
          </a:p>
        </p:txBody>
      </p:sp>
      <p:sp>
        <p:nvSpPr>
          <p:cNvPr id="3" name="Content Placeholder 2"/>
          <p:cNvSpPr>
            <a:spLocks noGrp="1"/>
          </p:cNvSpPr>
          <p:nvPr>
            <p:ph sz="half" idx="1"/>
          </p:nvPr>
        </p:nvSpPr>
        <p:spPr>
          <a:xfrm>
            <a:off x="475488" y="1676400"/>
            <a:ext cx="11237136" cy="4572000"/>
          </a:xfrm>
        </p:spPr>
        <p:txBody>
          <a:bodyPr>
            <a:normAutofit lnSpcReduction="10000"/>
          </a:bodyPr>
          <a:lstStyle/>
          <a:p>
            <a:pPr>
              <a:lnSpc>
                <a:spcPct val="100000"/>
              </a:lnSpc>
            </a:pPr>
            <a:r>
              <a:rPr lang="en-US" sz="2200" dirty="1"/>
              <a:t>Mutual recognition of </a:t>
            </a:r>
            <a:r>
              <a:rPr lang="en-US" sz="2200" dirty="1" smtClean="0"/>
              <a:t>technical certifications based </a:t>
            </a:r>
            <a:r>
              <a:rPr lang="en-US" sz="2200" dirty="1"/>
              <a:t>on Conformity </a:t>
            </a:r>
            <a:r>
              <a:rPr lang="en-US" sz="2200" dirty="1" smtClean="0"/>
              <a:t>Assessments</a:t>
            </a:r>
          </a:p>
          <a:p>
            <a:pPr>
              <a:lnSpc>
                <a:spcPct val="100000"/>
              </a:lnSpc>
            </a:pPr>
            <a:r>
              <a:rPr lang="en-US" sz="2200" dirty="1" smtClean="0"/>
              <a:t>Examples of currently covered sectors:</a:t>
            </a:r>
          </a:p>
          <a:p>
            <a:pPr lvl="1">
              <a:lnSpc>
                <a:spcPct val="100000"/>
              </a:lnSpc>
            </a:pPr>
            <a:r>
              <a:rPr lang="en-US" sz="2200" dirty="1" smtClean="0"/>
              <a:t>Electrical goods</a:t>
            </a:r>
          </a:p>
          <a:p>
            <a:pPr lvl="1">
              <a:lnSpc>
                <a:spcPct val="100000"/>
              </a:lnSpc>
            </a:pPr>
            <a:r>
              <a:rPr lang="en-US" sz="2200" dirty="1" smtClean="0"/>
              <a:t>Toys</a:t>
            </a:r>
            <a:endParaRPr lang="en-US" sz="2200"/>
          </a:p>
          <a:p>
            <a:pPr lvl="1">
              <a:lnSpc>
                <a:spcPct val="100000"/>
              </a:lnSpc>
            </a:pPr>
            <a:r>
              <a:rPr lang="en-US" sz="2200" dirty="1"/>
              <a:t>Machinery</a:t>
            </a:r>
          </a:p>
          <a:p>
            <a:pPr lvl="1">
              <a:lnSpc>
                <a:spcPct val="100000"/>
              </a:lnSpc>
            </a:pPr>
            <a:r>
              <a:rPr lang="en-US" sz="2200" dirty="1"/>
              <a:t>Measuring </a:t>
            </a:r>
            <a:r>
              <a:rPr lang="en-US" sz="2200" dirty="1" smtClean="0"/>
              <a:t>equipment</a:t>
            </a:r>
          </a:p>
          <a:p>
            <a:pPr lvl="1">
              <a:lnSpc>
                <a:spcPct val="100000"/>
              </a:lnSpc>
            </a:pPr>
            <a:r>
              <a:rPr lang="en-US" sz="2200" dirty="1" smtClean="0"/>
              <a:t>More categories in consideration for inclusion (e.g. medical devices, gas appliances, rail systems, maritime equipment)</a:t>
            </a:r>
            <a:endParaRPr lang="en-US" sz="2200"/>
          </a:p>
          <a:p>
            <a:pPr>
              <a:lnSpc>
                <a:spcPct val="100000"/>
              </a:lnSpc>
            </a:pPr>
            <a:r>
              <a:rPr lang="en-US" sz="2200" dirty="1"/>
              <a:t>Intended to cut red tape, cut costs from doing multiple tests on same </a:t>
            </a:r>
            <a:r>
              <a:rPr lang="en-US" sz="2200" dirty="1" smtClean="0"/>
              <a:t>products</a:t>
            </a:r>
            <a:r>
              <a:rPr lang="en-US" sz="2200" dirty="1"/>
              <a:t> </a:t>
            </a:r>
            <a:r>
              <a:rPr lang="en-US" sz="2200" dirty="1" smtClean="0"/>
              <a:t>– Canadian exporters can have their products certified to EU standards by testing agency in Canada, and vice versa.</a:t>
            </a:r>
          </a:p>
          <a:p>
            <a:pPr>
              <a:lnSpc>
                <a:spcPct val="100000"/>
              </a:lnSpc>
            </a:pPr>
            <a:endParaRPr lang="en-US" smtClean="0"/>
          </a:p>
          <a:p>
            <a:pPr>
              <a:lnSpc>
                <a:spcPct val="100000"/>
              </a:lnSpc>
            </a:pP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24</a:t>
            </a:fld>
            <a:endParaRPr lang="en-US"/>
          </a:p>
        </p:txBody>
      </p:sp>
      <p:pic>
        <p:nvPicPr>
          <p:cNvPr id="1026" name="Picture 2" descr="Image result for safety certification"/>
          <p:cNvPicPr>
            <a:picLocks noChangeAspect="1" noChangeArrowheads="1"/>
          </p:cNvPicPr>
          <p:nvPr/>
        </p:nvPicPr>
        <p:blipFill>
          <a:blip r:embed="rId3"/>
          <a:srcRect/>
          <a:stretch>
            <a:fillRect/>
          </a:stretch>
        </p:blipFill>
        <p:spPr>
          <a:xfrm>
            <a:off x="9351228" y="2138082"/>
            <a:ext cx="2133600" cy="213360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71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Trade in Services (Chapter 9)</a:t>
            </a:r>
            <a:endParaRPr lang="en-US"/>
          </a:p>
        </p:txBody>
      </p:sp>
      <p:sp>
        <p:nvSpPr>
          <p:cNvPr id="3" name="Content Placeholder 2"/>
          <p:cNvSpPr>
            <a:spLocks noGrp="1"/>
          </p:cNvSpPr>
          <p:nvPr>
            <p:ph sz="half" idx="1"/>
          </p:nvPr>
        </p:nvSpPr>
        <p:spPr/>
        <p:txBody>
          <a:bodyPr>
            <a:normAutofit/>
          </a:bodyPr>
          <a:lstStyle/>
          <a:p>
            <a:r>
              <a:rPr lang="en-US" dirty="1"/>
              <a:t>Far </a:t>
            </a:r>
            <a:r>
              <a:rPr lang="en-US" dirty="1" smtClean="0"/>
              <a:t>reaching </a:t>
            </a:r>
            <a:r>
              <a:rPr lang="en-US" dirty="1"/>
              <a:t>– exceeds bilateral commitments in other agreements</a:t>
            </a:r>
          </a:p>
          <a:p>
            <a:r>
              <a:rPr lang="en-US" dirty="1"/>
              <a:t>May represent more than half of “value” in the CETA</a:t>
            </a:r>
          </a:p>
          <a:p>
            <a:r>
              <a:rPr lang="en-US" dirty="1" smtClean="0"/>
              <a:t>Reservations for sensitive industries – In </a:t>
            </a:r>
            <a:r>
              <a:rPr lang="en-US" dirty="1"/>
              <a:t>addition to insurance and engineering, services such as telecoms, finance, maritime services are not covered</a:t>
            </a:r>
          </a:p>
          <a:p>
            <a:r>
              <a:rPr lang="en-US" dirty="1"/>
              <a:t>Does not cover public monopolies – e.g. water, health, </a:t>
            </a:r>
            <a:r>
              <a:rPr lang="en-US" dirty="1" smtClean="0"/>
              <a:t>education</a:t>
            </a:r>
          </a:p>
          <a:p>
            <a:r>
              <a:rPr lang="en-US" dirty="1"/>
              <a:t>Service exclusions for </a:t>
            </a:r>
            <a:r>
              <a:rPr lang="en-US" dirty="1" smtClean="0"/>
              <a:t>sensitive sectors: e.g. water, santiation, electrical infrastructure, telecommunications, rail transport</a:t>
            </a:r>
            <a:endParaRPr lang="en-US"/>
          </a:p>
          <a:p>
            <a:r>
              <a:rPr lang="en-US" dirty="1" smtClean="0"/>
              <a:t>Financial Services chapter (Chapter 13) not in force</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25</a:t>
            </a:fld>
            <a:endParaRPr lang="en-US"/>
          </a:p>
        </p:txBody>
      </p:sp>
    </p:spTree>
    <p:extLst>
      <p:ext uri="{BB962C8B-B14F-4D97-AF65-F5344CB8AC3E}">
        <p14:creationId xmlns:p14="http://schemas.microsoft.com/office/powerpoint/2010/main" val="2595663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Labour Mobility (Chapter 10)</a:t>
            </a:r>
            <a:endParaRPr lang="en-US"/>
          </a:p>
        </p:txBody>
      </p:sp>
      <p:sp>
        <p:nvSpPr>
          <p:cNvPr id="3" name="Content Placeholder 2"/>
          <p:cNvSpPr>
            <a:spLocks noGrp="1"/>
          </p:cNvSpPr>
          <p:nvPr>
            <p:ph sz="half" idx="1"/>
          </p:nvPr>
        </p:nvSpPr>
        <p:spPr/>
        <p:txBody>
          <a:bodyPr>
            <a:normAutofit fontScale="92500" lnSpcReduction="20000"/>
          </a:bodyPr>
          <a:lstStyle/>
          <a:p>
            <a:pPr>
              <a:lnSpc>
                <a:spcPct val="100000"/>
              </a:lnSpc>
            </a:pPr>
            <a:r>
              <a:rPr lang="en-US" dirty="1" smtClean="0"/>
              <a:t>Easier for companies to send personnel between Canada and EU to work for extended periods.</a:t>
            </a:r>
          </a:p>
          <a:p>
            <a:pPr lvl="1">
              <a:lnSpc>
                <a:spcPct val="100000"/>
              </a:lnSpc>
            </a:pPr>
            <a:r>
              <a:rPr lang="en-US" sz="2200" dirty="1" smtClean="0"/>
              <a:t>Establish branches, bid on service contracts, provide maintenance services, etc.</a:t>
            </a:r>
          </a:p>
          <a:p>
            <a:pPr>
              <a:lnSpc>
                <a:spcPct val="100000"/>
              </a:lnSpc>
            </a:pPr>
            <a:r>
              <a:rPr lang="en-US" dirty="1" smtClean="0"/>
              <a:t>Labour market impact assessment no longer required to obtain temporary entry for:</a:t>
            </a:r>
          </a:p>
          <a:p>
            <a:pPr lvl="1">
              <a:lnSpc>
                <a:spcPct val="100000"/>
              </a:lnSpc>
            </a:pPr>
            <a:r>
              <a:rPr lang="en-US" sz="2000" dirty="1" smtClean="0"/>
              <a:t>Key Personnel </a:t>
            </a:r>
            <a:r>
              <a:rPr lang="en-US" sz="2000" dirty="1"/>
              <a:t>including business </a:t>
            </a:r>
            <a:r>
              <a:rPr lang="en-US" sz="2000" dirty="1" smtClean="0"/>
              <a:t>visitors </a:t>
            </a:r>
            <a:r>
              <a:rPr lang="en-US" sz="2000" dirty="1"/>
              <a:t>for investment purposes, investors and intra-corporate transferees</a:t>
            </a:r>
          </a:p>
          <a:p>
            <a:pPr lvl="1">
              <a:lnSpc>
                <a:spcPct val="100000"/>
              </a:lnSpc>
            </a:pPr>
            <a:r>
              <a:rPr lang="en-US" sz="2000" dirty="1"/>
              <a:t>Contractual Service Providers</a:t>
            </a:r>
          </a:p>
          <a:p>
            <a:pPr lvl="1">
              <a:lnSpc>
                <a:spcPct val="100000"/>
              </a:lnSpc>
            </a:pPr>
            <a:r>
              <a:rPr lang="en-US" sz="2000" dirty="1"/>
              <a:t>Independent </a:t>
            </a:r>
            <a:r>
              <a:rPr lang="en-US" sz="2000" dirty="1" smtClean="0"/>
              <a:t>Professionals </a:t>
            </a:r>
            <a:r>
              <a:rPr lang="en-US" sz="2000" dirty="1"/>
              <a:t>including self-employed workers</a:t>
            </a:r>
          </a:p>
          <a:p>
            <a:pPr lvl="1">
              <a:lnSpc>
                <a:spcPct val="100000"/>
              </a:lnSpc>
            </a:pPr>
            <a:r>
              <a:rPr lang="en-US" sz="2000" dirty="1"/>
              <a:t>Short-Term Business Visitors</a:t>
            </a:r>
          </a:p>
          <a:p>
            <a:pPr>
              <a:lnSpc>
                <a:spcPct val="100000"/>
              </a:lnSpc>
            </a:pPr>
            <a:r>
              <a:rPr lang="en-US" dirty="1" smtClean="0"/>
              <a:t>Periods of temporary entry permits range from 90 days to 3 years depending on the sector</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26</a:t>
            </a:fld>
            <a:endParaRPr lang="en-US"/>
          </a:p>
        </p:txBody>
      </p:sp>
    </p:spTree>
    <p:extLst>
      <p:ext uri="{BB962C8B-B14F-4D97-AF65-F5344CB8AC3E}">
        <p14:creationId xmlns:p14="http://schemas.microsoft.com/office/powerpoint/2010/main" val="3211276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Rules of Origin</a:t>
            </a:r>
            <a:endParaRPr lang="en-US"/>
          </a:p>
        </p:txBody>
      </p:sp>
      <p:sp>
        <p:nvSpPr>
          <p:cNvPr id="3" name="Content Placeholder 2"/>
          <p:cNvSpPr>
            <a:spLocks noGrp="1"/>
          </p:cNvSpPr>
          <p:nvPr>
            <p:ph sz="half" idx="1"/>
          </p:nvPr>
        </p:nvSpPr>
        <p:spPr/>
        <p:txBody>
          <a:bodyPr>
            <a:normAutofit/>
          </a:bodyPr>
          <a:lstStyle/>
          <a:p>
            <a:r>
              <a:rPr lang="en-US" dirty="1" smtClean="0"/>
              <a:t>Emphasis on </a:t>
            </a:r>
            <a:r>
              <a:rPr lang="en-US" dirty="1"/>
              <a:t>simplifying origin procedures</a:t>
            </a:r>
          </a:p>
          <a:p>
            <a:r>
              <a:rPr lang="en-US" dirty="1"/>
              <a:t>Common approaches </a:t>
            </a:r>
            <a:r>
              <a:rPr lang="en-US" dirty="1" smtClean="0"/>
              <a:t>for certification, </a:t>
            </a:r>
            <a:r>
              <a:rPr lang="en-US" dirty="1"/>
              <a:t>record keeping, and origin </a:t>
            </a:r>
            <a:r>
              <a:rPr lang="en-US" dirty="1" smtClean="0"/>
              <a:t>verification among </a:t>
            </a:r>
            <a:r>
              <a:rPr lang="en-US" dirty="1"/>
              <a:t>importers, exporters, and customs authorities </a:t>
            </a:r>
          </a:p>
          <a:p>
            <a:r>
              <a:rPr lang="en-US" dirty="1"/>
              <a:t>Protocol on rules of origin and origin procedures sets out most rules</a:t>
            </a:r>
          </a:p>
          <a:p>
            <a:pPr lvl="1"/>
            <a:r>
              <a:rPr lang="en-US" dirty="1" smtClean="0"/>
              <a:t>H.S</a:t>
            </a:r>
            <a:r>
              <a:rPr lang="en-US" dirty="1"/>
              <a:t>. classification number is required to find the right </a:t>
            </a:r>
            <a:r>
              <a:rPr lang="en-US" dirty="1" smtClean="0"/>
              <a:t>ROO</a:t>
            </a:r>
            <a:endParaRPr lang="en-US"/>
          </a:p>
          <a:p>
            <a:pPr lvl="1"/>
            <a:r>
              <a:rPr lang="en-US" dirty="1"/>
              <a:t>Annex 5 of the Protocol provides product-specific </a:t>
            </a:r>
            <a:r>
              <a:rPr lang="en-US" dirty="1" smtClean="0"/>
              <a:t>rules</a:t>
            </a:r>
          </a:p>
          <a:p>
            <a:pPr lvl="1"/>
            <a:r>
              <a:rPr lang="en-US" dirty="1" smtClean="0"/>
              <a:t>Annex 5-A contains derogations (alternative rules) for qualifying products up to specified quotas</a:t>
            </a:r>
            <a:endParaRPr lang="en-US"/>
          </a:p>
          <a:p>
            <a:r>
              <a:rPr lang="en-US" dirty="1" smtClean="0"/>
              <a:t>Tolerance (de minimis) of 10%</a:t>
            </a:r>
            <a:endParaRPr lang="en-US">
              <a:solidFill>
                <a:srgbClr val="FF0000"/>
              </a:solidFill>
            </a:endParaRPr>
          </a:p>
        </p:txBody>
      </p:sp>
      <p:sp>
        <p:nvSpPr>
          <p:cNvPr id="4" name="Slide Number Placeholder 3"/>
          <p:cNvSpPr>
            <a:spLocks noGrp="1"/>
          </p:cNvSpPr>
          <p:nvPr>
            <p:ph type="sldNum" sz="quarter" idx="18"/>
          </p:nvPr>
        </p:nvSpPr>
        <p:spPr/>
        <p:txBody>
          <a:bodyPr/>
          <a:lstStyle/>
          <a:p>
            <a:fld id="{8E22A6E6-357A-204A-8141-87424A8157F6}" type="slidenum">
              <a:rPr lang="en-US" smtClean="0"/>
              <a:t>27</a:t>
            </a:fld>
            <a:endParaRPr lang="en-US"/>
          </a:p>
        </p:txBody>
      </p:sp>
    </p:spTree>
    <p:extLst>
      <p:ext uri="{BB962C8B-B14F-4D97-AF65-F5344CB8AC3E}">
        <p14:creationId xmlns:p14="http://schemas.microsoft.com/office/powerpoint/2010/main" val="621390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Rules of </a:t>
            </a:r>
            <a:r>
              <a:rPr lang="en-US" dirty="1" smtClean="0"/>
              <a:t>Origin continued</a:t>
            </a:r>
            <a:endParaRPr lang="en-US"/>
          </a:p>
        </p:txBody>
      </p:sp>
      <p:sp>
        <p:nvSpPr>
          <p:cNvPr id="3" name="Content Placeholder 2"/>
          <p:cNvSpPr>
            <a:spLocks noGrp="1"/>
          </p:cNvSpPr>
          <p:nvPr>
            <p:ph sz="half" idx="1"/>
          </p:nvPr>
        </p:nvSpPr>
        <p:spPr>
          <a:xfrm>
            <a:off x="475488" y="1676400"/>
            <a:ext cx="11237136" cy="4679951"/>
          </a:xfrm>
        </p:spPr>
        <p:txBody>
          <a:bodyPr>
            <a:normAutofit/>
          </a:bodyPr>
          <a:lstStyle/>
          <a:p>
            <a:r>
              <a:rPr lang="en-US" dirty="1" smtClean="0"/>
              <a:t>Tariff-shift base</a:t>
            </a:r>
          </a:p>
          <a:p>
            <a:r>
              <a:rPr lang="en-US" dirty="1" smtClean="0"/>
              <a:t>“Focused Value Method” RVC</a:t>
            </a:r>
          </a:p>
          <a:p>
            <a:pPr lvl="1"/>
            <a:r>
              <a:rPr lang="en-US" dirty="1" smtClean="0"/>
              <a:t>only </a:t>
            </a:r>
            <a:r>
              <a:rPr lang="en-US" dirty="1"/>
              <a:t>the value of </a:t>
            </a:r>
            <a:r>
              <a:rPr lang="en-US" dirty="1" smtClean="0"/>
              <a:t>specific </a:t>
            </a:r>
            <a:r>
              <a:rPr lang="en-US" dirty="1"/>
              <a:t>non-originating components is considered </a:t>
            </a:r>
            <a:endParaRPr lang="en-US" smtClean="0"/>
          </a:p>
          <a:p>
            <a:pPr lvl="1"/>
            <a:r>
              <a:rPr lang="en-US" dirty="1" smtClean="0"/>
              <a:t>Minimizes number of materials that must be tracked</a:t>
            </a:r>
          </a:p>
          <a:p>
            <a:r>
              <a:rPr lang="en-US" dirty="1" smtClean="0"/>
              <a:t>“Origin quotas” – more lenient ROO up to a certain volume</a:t>
            </a:r>
          </a:p>
          <a:p>
            <a:r>
              <a:rPr lang="en-US" dirty="1" smtClean="0"/>
              <a:t>Permits cross-cumulation</a:t>
            </a:r>
          </a:p>
          <a:p>
            <a:pPr lvl="1"/>
            <a:r>
              <a:rPr lang="en-US" dirty="1" smtClean="0"/>
              <a:t>will become major advantage if/when TTIP happens</a:t>
            </a:r>
          </a:p>
          <a:p>
            <a:r>
              <a:rPr lang="en-US" dirty="1" smtClean="0"/>
              <a:t>Direct shipment required </a:t>
            </a:r>
          </a:p>
          <a:p>
            <a:pPr lvl="1"/>
            <a:r>
              <a:rPr lang="en-US" dirty="1" smtClean="0"/>
              <a:t>Transshipment only allowed if 3</a:t>
            </a:r>
            <a:r>
              <a:rPr lang="en-US" baseline="30000" dirty="1" smtClean="0"/>
              <a:t>rd</a:t>
            </a:r>
            <a:r>
              <a:rPr lang="en-US" dirty="1" smtClean="0"/>
              <a:t> country also has an FTA with both EU and Canada</a:t>
            </a:r>
          </a:p>
        </p:txBody>
      </p:sp>
      <p:sp>
        <p:nvSpPr>
          <p:cNvPr id="4" name="Slide Number Placeholder 3"/>
          <p:cNvSpPr>
            <a:spLocks noGrp="1"/>
          </p:cNvSpPr>
          <p:nvPr>
            <p:ph type="sldNum" sz="quarter" idx="18"/>
          </p:nvPr>
        </p:nvSpPr>
        <p:spPr/>
        <p:txBody>
          <a:bodyPr/>
          <a:lstStyle/>
          <a:p>
            <a:fld id="{8E22A6E6-357A-204A-8141-87424A8157F6}" type="slidenum">
              <a:rPr lang="en-US" smtClean="0"/>
              <a:t>28</a:t>
            </a:fld>
            <a:endParaRPr lang="en-US"/>
          </a:p>
        </p:txBody>
      </p:sp>
    </p:spTree>
    <p:extLst>
      <p:ext uri="{BB962C8B-B14F-4D97-AF65-F5344CB8AC3E}">
        <p14:creationId xmlns:p14="http://schemas.microsoft.com/office/powerpoint/2010/main" val="340273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Certification of Origin</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29</a:t>
            </a:fld>
            <a:endParaRPr lang="en-US"/>
          </a:p>
        </p:txBody>
      </p:sp>
      <p:sp>
        <p:nvSpPr>
          <p:cNvPr id="6" name="Content Placeholder 2"/>
          <p:cNvSpPr>
            <a:spLocks noGrp="1"/>
          </p:cNvSpPr>
          <p:nvPr>
            <p:ph sz="half" idx="1"/>
          </p:nvPr>
        </p:nvSpPr>
        <p:spPr>
          <a:xfrm>
            <a:off x="475488" y="1600200"/>
            <a:ext cx="11237136" cy="4349079"/>
          </a:xfrm>
        </p:spPr>
        <p:txBody>
          <a:bodyPr>
            <a:normAutofit/>
          </a:bodyPr>
          <a:lstStyle/>
          <a:p>
            <a:r>
              <a:rPr lang="en-US" dirty="1" smtClean="0"/>
              <a:t>Completed and signed by exporter</a:t>
            </a:r>
          </a:p>
          <a:p>
            <a:r>
              <a:rPr lang="en-US" dirty="1" smtClean="0"/>
              <a:t>Submitted by importer to domestic customs authority upon request</a:t>
            </a:r>
          </a:p>
          <a:p>
            <a:r>
              <a:rPr lang="en-US" dirty="1" smtClean="0"/>
              <a:t>Can be statement on an invoice or referencing invoice</a:t>
            </a:r>
          </a:p>
          <a:p>
            <a:r>
              <a:rPr lang="en-US" dirty="1" smtClean="0"/>
              <a:t>Further documentation may be required</a:t>
            </a:r>
          </a:p>
          <a:p>
            <a:r>
              <a:rPr lang="en-US" dirty="1" smtClean="0"/>
              <a:t>May apply to multiple shipments of identical products for up to 1 year</a:t>
            </a:r>
          </a:p>
          <a:p>
            <a:r>
              <a:rPr lang="en-US" dirty="1" smtClean="0"/>
              <a:t>Single origin declaration is sufficient for goods imported in installments</a:t>
            </a:r>
          </a:p>
          <a:p>
            <a:r>
              <a:rPr lang="en-US" dirty="1" smtClean="0"/>
              <a:t>Exporter recordkeeping requirement - 3 years</a:t>
            </a:r>
          </a:p>
          <a:p>
            <a:r>
              <a:rPr lang="en-US" dirty="1" smtClean="0"/>
              <a:t>Verifications and appeal mechanisms</a:t>
            </a:r>
            <a:endParaRPr lang="en-US"/>
          </a:p>
        </p:txBody>
      </p:sp>
    </p:spTree>
    <p:extLst>
      <p:ext uri="{BB962C8B-B14F-4D97-AF65-F5344CB8AC3E}">
        <p14:creationId xmlns:p14="http://schemas.microsoft.com/office/powerpoint/2010/main" val="206600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a:t>
            </a:r>
            <a:endParaRPr lang="en-US"/>
          </a:p>
        </p:txBody>
      </p:sp>
      <p:sp>
        <p:nvSpPr>
          <p:cNvPr id="3" name="Slide Number Placeholder 2"/>
          <p:cNvSpPr>
            <a:spLocks noGrp="1"/>
          </p:cNvSpPr>
          <p:nvPr>
            <p:ph type="sldNum" sz="quarter" idx="18"/>
          </p:nvPr>
        </p:nvSpPr>
        <p:spPr/>
        <p:txBody>
          <a:bodyPr/>
          <a:lstStyle/>
          <a:p>
            <a:fld id="{8E22A6E6-357A-204A-8141-87424A8157F6}" type="slidenum">
              <a:rPr lang="en-US" smtClean="0"/>
              <a:t>3</a:t>
            </a:fld>
            <a:endParaRPr lang="en-US"/>
          </a:p>
        </p:txBody>
      </p:sp>
    </p:spTree>
    <p:extLst>
      <p:ext uri="{BB962C8B-B14F-4D97-AF65-F5344CB8AC3E}">
        <p14:creationId xmlns:p14="http://schemas.microsoft.com/office/powerpoint/2010/main" val="3777951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Origin Declaration (Annex 2) </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30</a:t>
            </a:fld>
            <a:endParaRPr lang="en-US"/>
          </a:p>
        </p:txBody>
      </p:sp>
      <p:sp>
        <p:nvSpPr>
          <p:cNvPr id="5" name="Content Placeholder 1"/>
          <p:cNvSpPr>
            <a:spLocks noGrp="1"/>
          </p:cNvSpPr>
          <p:nvPr>
            <p:ph sz="half" idx="1"/>
          </p:nvPr>
        </p:nvSpPr>
        <p:spPr/>
        <p:txBody>
          <a:bodyPr/>
          <a:lstStyle/>
          <a:p>
            <a:pPr marL="0" indent="0">
              <a:buNone/>
            </a:pPr>
            <a:r>
              <a:rPr lang="en-US" dirty="1" smtClean="0"/>
              <a:t>(</a:t>
            </a:r>
            <a:r>
              <a:rPr lang="en-US" dirty="1"/>
              <a:t>Period: from___________ to </a:t>
            </a:r>
            <a:r>
              <a:rPr lang="en-US" dirty="1" smtClean="0"/>
              <a:t>__________)</a:t>
            </a:r>
            <a:endParaRPr lang="en-US"/>
          </a:p>
          <a:p>
            <a:pPr marL="0" indent="0">
              <a:buNone/>
            </a:pPr>
            <a:r>
              <a:rPr lang="en-US" dirty="1"/>
              <a:t>The exporter of the products covered by this document (customs </a:t>
            </a:r>
            <a:r>
              <a:rPr lang="en-US" dirty="1" smtClean="0"/>
              <a:t>authorisation </a:t>
            </a:r>
            <a:r>
              <a:rPr lang="en-US" dirty="1"/>
              <a:t>No </a:t>
            </a:r>
            <a:r>
              <a:rPr lang="en-US" dirty="1" smtClean="0"/>
              <a:t>________) </a:t>
            </a:r>
            <a:r>
              <a:rPr lang="en-US" dirty="1"/>
              <a:t>declares that, except where otherwise clearly indicated, these products are of </a:t>
            </a:r>
            <a:r>
              <a:rPr lang="en-US" dirty="1" smtClean="0"/>
              <a:t>_______ </a:t>
            </a:r>
            <a:r>
              <a:rPr lang="en-US" dirty="1"/>
              <a:t>preferential origin.</a:t>
            </a:r>
          </a:p>
          <a:p>
            <a:pPr marL="0" indent="0">
              <a:buNone/>
            </a:pPr>
            <a:r>
              <a:rPr lang="en-US" dirty="1" smtClean="0"/>
              <a:t>…………………………………………………………….............................................</a:t>
            </a:r>
            <a:br>
              <a:rPr lang="en-US" dirty="1"/>
            </a:br>
            <a:r>
              <a:rPr lang="en-US" dirty="1"/>
              <a:t>(Place and date)</a:t>
            </a:r>
          </a:p>
          <a:p>
            <a:pPr marL="0" indent="0">
              <a:buNone/>
            </a:pPr>
            <a:r>
              <a:rPr lang="en-US" dirty="1" smtClean="0"/>
              <a:t>...……………………………………………………………………..............................</a:t>
            </a:r>
            <a:br>
              <a:rPr lang="en-US" dirty="1"/>
            </a:br>
            <a:r>
              <a:rPr lang="en-US" dirty="1"/>
              <a:t>(Signature and printed name of the exporter</a:t>
            </a:r>
            <a:r>
              <a:rPr lang="en-US" dirty="1" smtClean="0"/>
              <a:t>)</a:t>
            </a:r>
          </a:p>
          <a:p>
            <a:pPr marL="0" indent="0">
              <a:buNone/>
            </a:pPr>
            <a:endParaRPr lang="en-US" smtClean="0"/>
          </a:p>
          <a:p>
            <a:pPr marL="0" indent="0">
              <a:buNone/>
            </a:pPr>
            <a:endParaRPr lang="en-US" smtClean="0"/>
          </a:p>
        </p:txBody>
      </p:sp>
    </p:spTree>
    <p:extLst>
      <p:ext uri="{BB962C8B-B14F-4D97-AF65-F5344CB8AC3E}">
        <p14:creationId xmlns:p14="http://schemas.microsoft.com/office/powerpoint/2010/main" val="100222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Supplier’s Statement of Non-Originating Materials (Annex 3)</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31</a:t>
            </a:fld>
            <a:endParaRPr lang="en-US"/>
          </a:p>
        </p:txBody>
      </p:sp>
      <p:sp>
        <p:nvSpPr>
          <p:cNvPr id="5" name="Rectangle 4"/>
          <p:cNvSpPr/>
          <p:nvPr/>
        </p:nvSpPr>
        <p:spPr>
          <a:xfrm>
            <a:off x="1021080" y="1310995"/>
            <a:ext cx="10619536" cy="5324535"/>
          </a:xfrm>
          <a:prstGeom prst="rect"/>
        </p:spPr>
        <p:txBody>
          <a:bodyPr wrap="square">
            <a:spAutoFit/>
          </a:bodyPr>
          <a:lstStyle/>
          <a:p>
            <a:r>
              <a:rPr lang="en-US" sz="1700" dirty="1"/>
              <a:t>Statement:</a:t>
            </a:r>
          </a:p>
          <a:p>
            <a:r>
              <a:rPr lang="en-US" sz="1700" dirty="1"/>
              <a:t>I, the undersigned, supplier of the products covered by the annexed document, declare that:</a:t>
            </a:r>
          </a:p>
          <a:p>
            <a:pPr>
              <a:buFont typeface="+mj-lt"/>
              <a:buAutoNum type="alphaLcParenR" startAt="1"/>
            </a:pPr>
            <a:r>
              <a:rPr lang="en-US" sz="1700" dirty="1"/>
              <a:t>The following materials which do not originate in the European Union/in Canada have been used in the European Union/in Canada to produce the following supplied non-originating products.</a:t>
            </a:r>
          </a:p>
          <a:p>
            <a:pPr>
              <a:buFont typeface="+mj-lt"/>
              <a:buAutoNum type="alphaLcParenR" startAt="1"/>
            </a:pPr>
            <a:r>
              <a:rPr lang="en-US" sz="1700" dirty="1"/>
              <a:t>Any other materials used in the European Union/in Canada to produce these products originate there.</a:t>
            </a:r>
          </a:p>
          <a:p>
            <a:endParaRPr lang="en-US" sz="1700"/>
          </a:p>
          <a:p>
            <a:endParaRPr lang="en-US" sz="1700" smtClean="0"/>
          </a:p>
          <a:p>
            <a:endParaRPr lang="en-US" sz="1700" smtClean="0"/>
          </a:p>
          <a:p>
            <a:endParaRPr lang="en-US" sz="1700"/>
          </a:p>
          <a:p>
            <a:endParaRPr lang="en-US" sz="1700"/>
          </a:p>
          <a:p>
            <a:endParaRPr lang="en-US" sz="1700" smtClean="0"/>
          </a:p>
          <a:p>
            <a:endParaRPr lang="en-US" sz="1700"/>
          </a:p>
          <a:p>
            <a:r>
              <a:rPr lang="en-US" sz="1700" dirty="1" smtClean="0"/>
              <a:t>I </a:t>
            </a:r>
            <a:r>
              <a:rPr lang="en-US" sz="1700" dirty="1"/>
              <a:t>undertake to make available any further supporting documents required.</a:t>
            </a:r>
          </a:p>
          <a:p>
            <a:r>
              <a:rPr lang="en-US" sz="1700" dirty="1"/>
              <a:t>…………………………………………………………………………………………………………………………</a:t>
            </a:r>
            <a:br>
              <a:rPr lang="en-US" sz="1700" dirty="1"/>
            </a:br>
            <a:r>
              <a:rPr lang="en-US" sz="1700" dirty="1"/>
              <a:t>(Place and Date)</a:t>
            </a:r>
          </a:p>
          <a:p>
            <a:r>
              <a:rPr lang="en-US" sz="1700" dirty="1"/>
              <a:t>…………………………………………………………………………………………………………………………</a:t>
            </a:r>
            <a:br>
              <a:rPr lang="en-US" sz="1700" dirty="1"/>
            </a:br>
            <a:r>
              <a:rPr lang="en-US" sz="1700" dirty="1"/>
              <a:t>(Name and position, name and address of company)</a:t>
            </a:r>
          </a:p>
          <a:p>
            <a:r>
              <a:rPr lang="en-US" sz="1700" dirty="1"/>
              <a:t>…………………………………………………………………………………………………………………………</a:t>
            </a:r>
          </a:p>
          <a:p>
            <a:r>
              <a:rPr lang="en-US" sz="1700" dirty="1"/>
              <a:t>(Signature)</a:t>
            </a:r>
          </a:p>
          <a:p>
            <a:endParaRPr lang="en-US" sz="1700"/>
          </a:p>
        </p:txBody>
      </p:sp>
      <p:graphicFrame>
        <p:nvGraphicFramePr>
          <p:cNvPr id="6" name="Table 5"/>
          <p:cNvGraphicFramePr>
            <a:graphicFrameLocks noGrp="1"/>
          </p:cNvGraphicFramePr>
          <p:nvPr>
            <p:extLst>
              <p:ext uri="{D42A27DB-BD31-4B8C-83A1-F6EECF244321}">
                <p14:modId xmlns:p14="http://schemas.microsoft.com/office/powerpoint/2010/main" val="2806439381"/>
              </p:ext>
            </p:extLst>
          </p:nvPr>
        </p:nvGraphicFramePr>
        <p:xfrm>
          <a:off x="1143000" y="2819400"/>
          <a:ext cx="8671560" cy="1616081"/>
        </p:xfrm>
        <a:graphic>
          <a:graphicData uri="http://schemas.openxmlformats.org/drawingml/2006/table">
            <a:tbl>
              <a:tblPr firstRow="1" bandRow="1">
                <a:tableStyleId>{93296810-A885-4BE3-A3E7-6D5BEEA58F35}</a:tableStyleId>
              </a:tblPr>
              <a:tblGrid>
                <a:gridCol w="1445260">
                  <a:extLst>
                    <a:ext uri="{9D8B030D-6E8A-4147-A177-3AD203B41FA5}">
                      <a16:colId xmlns:a16="http://schemas.microsoft.com/office/drawing/2014/main" val="20000"/>
                    </a:ext>
                  </a:extLst>
                </a:gridCol>
                <a:gridCol w="1445260">
                  <a:extLst>
                    <a:ext uri="{9D8B030D-6E8A-4147-A177-3AD203B41FA5}">
                      <a16:colId xmlns:a16="http://schemas.microsoft.com/office/drawing/2014/main" val="20001"/>
                    </a:ext>
                  </a:extLst>
                </a:gridCol>
                <a:gridCol w="1445260">
                  <a:extLst>
                    <a:ext uri="{9D8B030D-6E8A-4147-A177-3AD203B41FA5}">
                      <a16:colId xmlns:a16="http://schemas.microsoft.com/office/drawing/2014/main" val="20002"/>
                    </a:ext>
                  </a:extLst>
                </a:gridCol>
                <a:gridCol w="1445260">
                  <a:extLst>
                    <a:ext uri="{9D8B030D-6E8A-4147-A177-3AD203B41FA5}">
                      <a16:colId xmlns:a16="http://schemas.microsoft.com/office/drawing/2014/main" val="20003"/>
                    </a:ext>
                  </a:extLst>
                </a:gridCol>
                <a:gridCol w="1445260">
                  <a:extLst>
                    <a:ext uri="{9D8B030D-6E8A-4147-A177-3AD203B41FA5}">
                      <a16:colId xmlns:a16="http://schemas.microsoft.com/office/drawing/2014/main" val="20004"/>
                    </a:ext>
                  </a:extLst>
                </a:gridCol>
                <a:gridCol w="1445260">
                  <a:extLst>
                    <a:ext uri="{9D8B030D-6E8A-4147-A177-3AD203B41FA5}">
                      <a16:colId xmlns:a16="http://schemas.microsoft.com/office/drawing/2014/main" val="20005"/>
                    </a:ext>
                  </a:extLst>
                </a:gridCol>
              </a:tblGrid>
              <a:tr h="212719">
                <a:tc>
                  <a:txBody>
                    <a:bodyPr/>
                    <a:lstStyle/>
                    <a:p>
                      <a:r>
                        <a:rPr lang="en-US" sz="1400" dirty="1" smtClean="0"/>
                        <a:t>1</a:t>
                      </a:r>
                      <a:endParaRPr lang="en-US" sz="1400"/>
                    </a:p>
                  </a:txBody>
                  <a:tcPr/>
                </a:tc>
                <a:tc>
                  <a:txBody>
                    <a:bodyPr/>
                    <a:lstStyle/>
                    <a:p>
                      <a:r>
                        <a:rPr lang="en-US" sz="1400" dirty="1" smtClean="0"/>
                        <a:t>2</a:t>
                      </a:r>
                      <a:endParaRPr lang="en-US" sz="1400"/>
                    </a:p>
                  </a:txBody>
                  <a:tcPr/>
                </a:tc>
                <a:tc>
                  <a:txBody>
                    <a:bodyPr/>
                    <a:lstStyle/>
                    <a:p>
                      <a:r>
                        <a:rPr lang="en-US" sz="1400" dirty="1" smtClean="0"/>
                        <a:t>3</a:t>
                      </a:r>
                      <a:endParaRPr lang="en-US" sz="1400"/>
                    </a:p>
                  </a:txBody>
                  <a:tcPr/>
                </a:tc>
                <a:tc>
                  <a:txBody>
                    <a:bodyPr/>
                    <a:lstStyle/>
                    <a:p>
                      <a:r>
                        <a:rPr lang="en-US" sz="1400" dirty="1" smtClean="0"/>
                        <a:t>4</a:t>
                      </a:r>
                      <a:endParaRPr lang="en-US" sz="1400"/>
                    </a:p>
                  </a:txBody>
                  <a:tcPr/>
                </a:tc>
                <a:tc>
                  <a:txBody>
                    <a:bodyPr/>
                    <a:lstStyle/>
                    <a:p>
                      <a:r>
                        <a:rPr lang="en-US" sz="1400" dirty="1" smtClean="0"/>
                        <a:t>5</a:t>
                      </a:r>
                      <a:endParaRPr lang="en-US" sz="1400"/>
                    </a:p>
                  </a:txBody>
                  <a:tcPr/>
                </a:tc>
                <a:tc>
                  <a:txBody>
                    <a:bodyPr/>
                    <a:lstStyle/>
                    <a:p>
                      <a:r>
                        <a:rPr lang="en-US" sz="1400" dirty="1" smtClean="0"/>
                        <a:t>6</a:t>
                      </a:r>
                      <a:endParaRPr lang="en-US" sz="1400"/>
                    </a:p>
                  </a:txBody>
                  <a:tcPr/>
                </a:tc>
                <a:extLst>
                  <a:ext uri="{0D108BD9-81ED-4DB2-BD59-A6C34878D82A}">
                    <a16:rowId xmlns:a16="http://schemas.microsoft.com/office/drawing/2014/main" val="10000"/>
                  </a:ext>
                </a:extLst>
              </a:tr>
              <a:tr h="1311281">
                <a:tc>
                  <a:txBody>
                    <a:bodyPr/>
                    <a:lstStyle/>
                    <a:p>
                      <a:r>
                        <a:rPr lang="en-US" sz="1400" b="0" i="0" kern="1200" dirty="1" smtClean="0">
                          <a:solidFill>
                            <a:schemeClr val="dk1"/>
                          </a:solidFill>
                          <a:effectLst/>
                          <a:latin typeface="+mn-lt"/>
                          <a:ea typeface="+mn-ea"/>
                          <a:cs typeface="+mn-cs"/>
                        </a:rPr>
                        <a:t>Description of non-originating product(s) supplied</a:t>
                      </a:r>
                      <a:endParaRPr lang="en-US" sz="1400"/>
                    </a:p>
                  </a:txBody>
                  <a:tcPr/>
                </a:tc>
                <a:tc>
                  <a:txBody>
                    <a:bodyPr/>
                    <a:lstStyle/>
                    <a:p>
                      <a:r>
                        <a:rPr lang="en-US" sz="1400" b="0" i="0" kern="1200" dirty="1" smtClean="0">
                          <a:solidFill>
                            <a:schemeClr val="dk1"/>
                          </a:solidFill>
                          <a:effectLst/>
                          <a:latin typeface="+mn-lt"/>
                          <a:ea typeface="+mn-ea"/>
                          <a:cs typeface="+mn-cs"/>
                        </a:rPr>
                        <a:t>HS tariff classification of non-originating product(s) supplied</a:t>
                      </a:r>
                      <a:endParaRPr lang="en-US" sz="1400"/>
                    </a:p>
                  </a:txBody>
                  <a:tcPr/>
                </a:tc>
                <a:tc>
                  <a:txBody>
                    <a:bodyPr/>
                    <a:lstStyle/>
                    <a:p>
                      <a:r>
                        <a:rPr lang="en-US" sz="1400" b="0" i="0" kern="1200" dirty="1" smtClean="0">
                          <a:solidFill>
                            <a:schemeClr val="dk1"/>
                          </a:solidFill>
                          <a:effectLst/>
                          <a:latin typeface="+mn-lt"/>
                          <a:ea typeface="+mn-ea"/>
                          <a:cs typeface="+mn-cs"/>
                        </a:rPr>
                        <a:t>Value of non-originating product(s) supplied</a:t>
                      </a:r>
                      <a:endParaRPr lang="en-US" sz="1400"/>
                    </a:p>
                  </a:txBody>
                  <a:tcPr/>
                </a:tc>
                <a:tc>
                  <a:txBody>
                    <a:bodyPr/>
                    <a:lstStyle/>
                    <a:p>
                      <a:r>
                        <a:rPr lang="en-US" sz="1400" b="0" i="0" kern="1200" dirty="1" smtClean="0">
                          <a:solidFill>
                            <a:schemeClr val="dk1"/>
                          </a:solidFill>
                          <a:effectLst/>
                          <a:latin typeface="+mn-lt"/>
                          <a:ea typeface="+mn-ea"/>
                          <a:cs typeface="+mn-cs"/>
                        </a:rPr>
                        <a:t>Description of non-originating material(s) used</a:t>
                      </a:r>
                      <a:endParaRPr lang="en-US" sz="1400"/>
                    </a:p>
                  </a:txBody>
                  <a:tcPr/>
                </a:tc>
                <a:tc>
                  <a:txBody>
                    <a:bodyPr/>
                    <a:lstStyle/>
                    <a:p>
                      <a:r>
                        <a:rPr lang="en-US" sz="1400" b="0" i="0" kern="1200" dirty="1" smtClean="0">
                          <a:solidFill>
                            <a:schemeClr val="dk1"/>
                          </a:solidFill>
                          <a:effectLst/>
                          <a:latin typeface="+mn-lt"/>
                          <a:ea typeface="+mn-ea"/>
                          <a:cs typeface="+mn-cs"/>
                        </a:rPr>
                        <a:t>HS tariff classification of non-originating material(s) used</a:t>
                      </a:r>
                      <a:endParaRPr lang="en-US" sz="1400"/>
                    </a:p>
                  </a:txBody>
                  <a:tcPr/>
                </a:tc>
                <a:tc>
                  <a:txBody>
                    <a:bodyPr/>
                    <a:lstStyle/>
                    <a:p>
                      <a:r>
                        <a:rPr lang="en-US" sz="1400" b="0" i="0" kern="1200" dirty="1" smtClean="0">
                          <a:solidFill>
                            <a:schemeClr val="dk1"/>
                          </a:solidFill>
                          <a:effectLst/>
                          <a:latin typeface="+mn-lt"/>
                          <a:ea typeface="+mn-ea"/>
                          <a:cs typeface="+mn-cs"/>
                        </a:rPr>
                        <a:t>Value of non-originating materials used</a:t>
                      </a:r>
                      <a:endParaRPr lang="en-US" sz="140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9927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Trade Facilitation (Chapter 6)</a:t>
            </a:r>
            <a:endParaRPr lang="en-US"/>
          </a:p>
        </p:txBody>
      </p:sp>
      <p:sp>
        <p:nvSpPr>
          <p:cNvPr id="3" name="Content Placeholder 2"/>
          <p:cNvSpPr>
            <a:spLocks noGrp="1"/>
          </p:cNvSpPr>
          <p:nvPr>
            <p:ph sz="half" idx="1"/>
          </p:nvPr>
        </p:nvSpPr>
        <p:spPr>
          <a:xfrm>
            <a:off x="475488" y="1676400"/>
            <a:ext cx="11237136" cy="4679951"/>
          </a:xfrm>
        </p:spPr>
        <p:txBody>
          <a:bodyPr>
            <a:normAutofit fontScale="92500" lnSpcReduction="10000"/>
          </a:bodyPr>
          <a:lstStyle/>
          <a:p>
            <a:pPr>
              <a:lnSpc>
                <a:spcPct val="110000"/>
              </a:lnSpc>
            </a:pPr>
            <a:r>
              <a:rPr lang="en-US" dirty="1" smtClean="0"/>
              <a:t>Chapter 6 sets out objectives and principles for trade facilitation but no binding requirements</a:t>
            </a:r>
          </a:p>
          <a:p>
            <a:pPr>
              <a:lnSpc>
                <a:spcPct val="110000"/>
              </a:lnSpc>
            </a:pPr>
            <a:r>
              <a:rPr lang="en-US" dirty="1" smtClean="0"/>
              <a:t>Parties shall endeavor to develop</a:t>
            </a:r>
          </a:p>
          <a:p>
            <a:pPr lvl="1">
              <a:lnSpc>
                <a:spcPct val="110000"/>
              </a:lnSpc>
            </a:pPr>
            <a:r>
              <a:rPr lang="en-US" dirty="1" smtClean="0"/>
              <a:t>Simplified release procedures</a:t>
            </a:r>
            <a:endParaRPr lang="en-US"/>
          </a:p>
          <a:p>
            <a:pPr lvl="1">
              <a:lnSpc>
                <a:spcPct val="110000"/>
              </a:lnSpc>
            </a:pPr>
            <a:r>
              <a:rPr lang="en-US" dirty="1"/>
              <a:t>Electronic automation</a:t>
            </a:r>
          </a:p>
          <a:p>
            <a:pPr lvl="1">
              <a:lnSpc>
                <a:spcPct val="110000"/>
              </a:lnSpc>
            </a:pPr>
            <a:r>
              <a:rPr lang="en-US" dirty="1" smtClean="0"/>
              <a:t>Cooperation </a:t>
            </a:r>
            <a:r>
              <a:rPr lang="en-US" dirty="1"/>
              <a:t>and information exchange “to promote the application of and compliance with the trade facilitation measures in this Agreement”</a:t>
            </a:r>
          </a:p>
          <a:p>
            <a:pPr>
              <a:lnSpc>
                <a:spcPct val="110000"/>
              </a:lnSpc>
            </a:pPr>
            <a:r>
              <a:rPr lang="en-US" dirty="1"/>
              <a:t>Nothing requires Canada and EU to implement identical requirements/regulations</a:t>
            </a:r>
          </a:p>
          <a:p>
            <a:pPr>
              <a:lnSpc>
                <a:spcPct val="110000"/>
              </a:lnSpc>
            </a:pPr>
            <a:r>
              <a:rPr lang="en-US" dirty="1"/>
              <a:t>“Procedures shall be no more administratively burdensome or trade restrictive than necessary to achieve a legitimate objective.” (6.1(4</a:t>
            </a:r>
            <a:r>
              <a:rPr lang="en-US" dirty="1" smtClean="0"/>
              <a:t>))</a:t>
            </a:r>
          </a:p>
          <a:p>
            <a:pPr>
              <a:lnSpc>
                <a:spcPct val="110000"/>
              </a:lnSpc>
            </a:pP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32</a:t>
            </a:fld>
            <a:endParaRPr lang="en-US"/>
          </a:p>
        </p:txBody>
      </p:sp>
    </p:spTree>
    <p:extLst>
      <p:ext uri="{BB962C8B-B14F-4D97-AF65-F5344CB8AC3E}">
        <p14:creationId xmlns:p14="http://schemas.microsoft.com/office/powerpoint/2010/main" val="2465102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839788" y="2773436"/>
            <a:ext cx="4646612" cy="1311128"/>
          </a:xfrm>
        </p:spPr>
        <p:txBody>
          <a:bodyPr/>
          <a:lstStyle/>
          <a:p>
            <a:r>
              <a:rPr lang="en-US" dirty="1" smtClean="0"/>
              <a:t>United Kingdom</a:t>
            </a:r>
            <a:endParaRPr lang="en-US"/>
          </a:p>
        </p:txBody>
      </p:sp>
      <p:sp>
        <p:nvSpPr>
          <p:cNvPr id="3" name="Slide Number Placeholder 2"/>
          <p:cNvSpPr>
            <a:spLocks noGrp="1"/>
          </p:cNvSpPr>
          <p:nvPr>
            <p:ph type="sldNum" sz="quarter" idx="18"/>
          </p:nvPr>
        </p:nvSpPr>
        <p:spPr/>
        <p:txBody>
          <a:bodyPr/>
          <a:lstStyle/>
          <a:p>
            <a:fld id="{8E22A6E6-357A-204A-8141-87424A8157F6}" type="slidenum">
              <a:rPr lang="en-US" smtClean="0"/>
              <a:t>33</a:t>
            </a:fld>
            <a:endParaRPr lang="en-US"/>
          </a:p>
        </p:txBody>
      </p:sp>
    </p:spTree>
    <p:extLst>
      <p:ext uri="{BB962C8B-B14F-4D97-AF65-F5344CB8AC3E}">
        <p14:creationId xmlns:p14="http://schemas.microsoft.com/office/powerpoint/2010/main" val="3135323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Brexit</a:t>
            </a:r>
            <a:endParaRPr lang="en-US"/>
          </a:p>
        </p:txBody>
      </p:sp>
      <p:sp>
        <p:nvSpPr>
          <p:cNvPr id="3" name="Content Placeholder 2"/>
          <p:cNvSpPr>
            <a:spLocks noGrp="1"/>
          </p:cNvSpPr>
          <p:nvPr>
            <p:ph sz="half" idx="1"/>
          </p:nvPr>
        </p:nvSpPr>
        <p:spPr>
          <a:xfrm>
            <a:off x="5669870" y="1584736"/>
            <a:ext cx="6042754" cy="4892264"/>
          </a:xfrm>
        </p:spPr>
        <p:txBody>
          <a:bodyPr>
            <a:normAutofit fontScale="92500"/>
          </a:bodyPr>
          <a:lstStyle/>
          <a:p>
            <a:r>
              <a:rPr lang="en-US" dirty="1"/>
              <a:t>Referendum </a:t>
            </a:r>
            <a:r>
              <a:rPr lang="en-US" dirty="1" smtClean="0"/>
              <a:t>“Leave” Vote: </a:t>
            </a:r>
            <a:r>
              <a:rPr lang="en-US" dirty="1"/>
              <a:t>23 June </a:t>
            </a:r>
            <a:r>
              <a:rPr lang="en-US" dirty="1" smtClean="0"/>
              <a:t>2016</a:t>
            </a:r>
          </a:p>
          <a:p>
            <a:pPr lvl="1"/>
            <a:r>
              <a:rPr lang="en-US" dirty="1"/>
              <a:t>51.9% voted in favor of leaving and 48.1% voted in favor or </a:t>
            </a:r>
            <a:r>
              <a:rPr lang="en-US" dirty="1" smtClean="0"/>
              <a:t>remaining</a:t>
            </a:r>
          </a:p>
          <a:p>
            <a:pPr lvl="1"/>
            <a:r>
              <a:rPr lang="en-US" dirty="1" smtClean="0"/>
              <a:t>Over 70% of eligible voters turned out</a:t>
            </a:r>
            <a:endParaRPr lang="en-US"/>
          </a:p>
          <a:p>
            <a:r>
              <a:rPr lang="en-US" dirty="1" smtClean="0"/>
              <a:t>Article </a:t>
            </a:r>
            <a:r>
              <a:rPr lang="en-US" dirty="1"/>
              <a:t>50 Notice to </a:t>
            </a:r>
            <a:r>
              <a:rPr lang="en-US" dirty="1" smtClean="0"/>
              <a:t>leave: </a:t>
            </a:r>
            <a:r>
              <a:rPr lang="en-US" dirty="1"/>
              <a:t>29 March 2017</a:t>
            </a:r>
          </a:p>
          <a:p>
            <a:r>
              <a:rPr lang="en-US" dirty="1" smtClean="0"/>
              <a:t>23 </a:t>
            </a:r>
            <a:r>
              <a:rPr lang="en-US" dirty="1"/>
              <a:t>March </a:t>
            </a:r>
            <a:r>
              <a:rPr lang="en-US" dirty="1" smtClean="0"/>
              <a:t>2018: the </a:t>
            </a:r>
            <a:r>
              <a:rPr lang="en-US" dirty="1"/>
              <a:t>UK and the EU reached a Brexit transition </a:t>
            </a:r>
            <a:r>
              <a:rPr lang="en-US" dirty="1" smtClean="0"/>
              <a:t>agreement – extends UK access to single market until December 2020.</a:t>
            </a:r>
            <a:endParaRPr lang="en-US"/>
          </a:p>
          <a:p>
            <a:r>
              <a:rPr lang="en-US" dirty="1" smtClean="0"/>
              <a:t>Businesses should conduct contingency planning</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34</a:t>
            </a:fld>
            <a:endParaRPr lang="en-US"/>
          </a:p>
        </p:txBody>
      </p:sp>
      <p:pic>
        <p:nvPicPr>
          <p:cNvPr id="1026" name="Picture 2" descr="Image result for brexit cartoon"/>
          <p:cNvPicPr>
            <a:picLocks noChangeAspect="1" noChangeArrowheads="1"/>
          </p:cNvPicPr>
          <p:nvPr/>
        </p:nvPicPr>
        <p:blipFill>
          <a:blip r:embed="rId3"/>
          <a:srcRect/>
          <a:stretch>
            <a:fillRect/>
          </a:stretch>
        </p:blipFill>
        <p:spPr>
          <a:xfrm>
            <a:off x="1" y="1584734"/>
            <a:ext cx="5669870" cy="4472011"/>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184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Brexit: What does it mean for UK trade?</a:t>
            </a:r>
            <a:endParaRPr lang="en-US"/>
          </a:p>
        </p:txBody>
      </p:sp>
      <p:sp>
        <p:nvSpPr>
          <p:cNvPr id="3" name="Content Placeholder 2"/>
          <p:cNvSpPr>
            <a:spLocks noGrp="1"/>
          </p:cNvSpPr>
          <p:nvPr>
            <p:ph sz="half" idx="1"/>
          </p:nvPr>
        </p:nvSpPr>
        <p:spPr>
          <a:xfrm>
            <a:off x="475488" y="1636350"/>
            <a:ext cx="11378576" cy="3265487"/>
          </a:xfrm>
        </p:spPr>
        <p:txBody>
          <a:bodyPr>
            <a:normAutofit/>
          </a:bodyPr>
          <a:lstStyle/>
          <a:p>
            <a:r>
              <a:rPr lang="en-US" dirty="1" smtClean="0"/>
              <a:t>UK is currently a full EU Member State and member of Single Market/Customs </a:t>
            </a:r>
            <a:r>
              <a:rPr lang="en-US" dirty="1"/>
              <a:t>U</a:t>
            </a:r>
            <a:r>
              <a:rPr lang="en-US" dirty="1" smtClean="0"/>
              <a:t>nion – EEA</a:t>
            </a:r>
          </a:p>
          <a:p>
            <a:r>
              <a:rPr lang="en-US" dirty="1" smtClean="0"/>
              <a:t>After Brexit, UK will be outside Single Market</a:t>
            </a:r>
          </a:p>
        </p:txBody>
      </p:sp>
      <p:sp>
        <p:nvSpPr>
          <p:cNvPr id="4" name="Slide Number Placeholder 3"/>
          <p:cNvSpPr>
            <a:spLocks noGrp="1"/>
          </p:cNvSpPr>
          <p:nvPr>
            <p:ph type="sldNum" sz="quarter" idx="18"/>
          </p:nvPr>
        </p:nvSpPr>
        <p:spPr/>
        <p:txBody>
          <a:bodyPr/>
          <a:lstStyle/>
          <a:p>
            <a:fld id="{8E22A6E6-357A-204A-8141-87424A8157F6}" type="slidenum">
              <a:rPr lang="en-US" smtClean="0"/>
              <a:t>35</a:t>
            </a:fld>
            <a:endParaRPr lang="en-US"/>
          </a:p>
        </p:txBody>
      </p:sp>
      <p:pic>
        <p:nvPicPr>
          <p:cNvPr id="2050" name="Picture 2" descr="Image result for british customs border"/>
          <p:cNvPicPr>
            <a:picLocks noChangeAspect="1" noChangeArrowheads="1"/>
          </p:cNvPicPr>
          <p:nvPr/>
        </p:nvPicPr>
        <p:blipFill>
          <a:blip r:embed="rId3"/>
          <a:srcRect/>
          <a:stretch>
            <a:fillRect/>
          </a:stretch>
        </p:blipFill>
        <p:spPr>
          <a:xfrm>
            <a:off x="5589355" y="2958194"/>
            <a:ext cx="6036021" cy="3265488"/>
          </a:xfrm>
          <a:prstGeom prst="rect"/>
          <a:noFill/>
          <a:extLst>
            <a:ext uri="{909E8E84-426E-40DD-AFC4-6F175D3DCCD1}">
              <a14:hiddenFill xmlns:a14="http://schemas.microsoft.com/office/drawing/2010/main">
                <a:solidFill>
                  <a:srgbClr val="FFFFFF"/>
                </a:solidFill>
              </a14:hiddenFill>
            </a:ext>
          </a:extLst>
        </p:spPr>
      </p:pic>
      <p:sp>
        <p:nvSpPr>
          <p:cNvPr id="7" name="Content Placeholder 2"/>
          <p:cNvSpPr txBox="1"/>
          <p:nvPr/>
        </p:nvSpPr>
        <p:spPr>
          <a:xfrm>
            <a:off x="490728" y="2958194"/>
            <a:ext cx="4995672" cy="2985406"/>
          </a:xfrm>
          <a:prstGeom prst="rect"/>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4"/>
              </a:buBlip>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4"/>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4"/>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4"/>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4"/>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1" smtClean="0"/>
              <a:t>Must negotiate a bilateral trade deal with EU</a:t>
            </a:r>
          </a:p>
          <a:p>
            <a:pPr lvl="1"/>
            <a:r>
              <a:rPr lang="en-US" dirty="1" smtClean="0"/>
              <a:t>Remain part of Single Market or trade union </a:t>
            </a:r>
            <a:r>
              <a:rPr lang="en-US" dirty="1" smtClean="0">
                <a:sym typeface="Wingdings" panose="05000000000000000000" pitchFamily="2" charset="2"/>
              </a:rPr>
              <a:t></a:t>
            </a:r>
            <a:r>
              <a:rPr lang="en-US" dirty="1" smtClean="0"/>
              <a:t>”Soft Brexit”</a:t>
            </a:r>
          </a:p>
          <a:p>
            <a:pPr lvl="1"/>
            <a:r>
              <a:rPr lang="en-US" dirty="1" smtClean="0"/>
              <a:t>No deal with EU, WTO MFN will apply </a:t>
            </a:r>
            <a:r>
              <a:rPr lang="en-US" dirty="1" smtClean="0">
                <a:sym typeface="Wingdings" panose="05000000000000000000" pitchFamily="2" charset="2"/>
              </a:rPr>
              <a:t> “Hard </a:t>
            </a:r>
            <a:r>
              <a:rPr lang="en-US" dirty="1" smtClean="0">
                <a:sym typeface="Wingdings" panose="05000000000000000000" pitchFamily="2" charset="2"/>
              </a:rPr>
              <a:t>Brexit</a:t>
            </a:r>
            <a:r>
              <a:rPr lang="en-US" dirty="1" smtClean="0">
                <a:sym typeface="Wingdings" panose="05000000000000000000" pitchFamily="2" charset="2"/>
              </a:rPr>
              <a:t>”</a:t>
            </a:r>
            <a:endParaRPr lang="en-US" smtClean="0"/>
          </a:p>
          <a:p>
            <a:endParaRPr lang="en-US" smtClean="0"/>
          </a:p>
          <a:p>
            <a:endParaRPr lang="en-US"/>
          </a:p>
        </p:txBody>
      </p:sp>
    </p:spTree>
    <p:extLst>
      <p:ext uri="{BB962C8B-B14F-4D97-AF65-F5344CB8AC3E}">
        <p14:creationId xmlns:p14="http://schemas.microsoft.com/office/powerpoint/2010/main" val="2787980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Brexit: What does it mean for UK trade?</a:t>
            </a:r>
          </a:p>
        </p:txBody>
      </p:sp>
      <p:sp>
        <p:nvSpPr>
          <p:cNvPr id="3" name="Content Placeholder 2"/>
          <p:cNvSpPr>
            <a:spLocks noGrp="1"/>
          </p:cNvSpPr>
          <p:nvPr>
            <p:ph sz="half" idx="1"/>
          </p:nvPr>
        </p:nvSpPr>
        <p:spPr/>
        <p:txBody>
          <a:bodyPr/>
          <a:lstStyle/>
          <a:p>
            <a:r>
              <a:rPr lang="en-US" dirty="1" smtClean="0"/>
              <a:t>UK has no international treaties of its own</a:t>
            </a:r>
          </a:p>
          <a:p>
            <a:pPr lvl="1"/>
            <a:r>
              <a:rPr lang="en-US" dirty="1" smtClean="0"/>
              <a:t>EU has 759 treaties and international agreements with 168 countries</a:t>
            </a:r>
          </a:p>
          <a:p>
            <a:pPr lvl="1"/>
            <a:r>
              <a:rPr lang="en-US" dirty="1" smtClean="0"/>
              <a:t>UK does not have domestic trade negotiating institutions or expertise </a:t>
            </a:r>
          </a:p>
          <a:p>
            <a:r>
              <a:rPr lang="en-US" dirty="1" smtClean="0"/>
              <a:t>UK cannot conclude its own FTAs while still in the EU</a:t>
            </a:r>
          </a:p>
          <a:p>
            <a:r>
              <a:rPr lang="en-US" dirty="1" smtClean="0"/>
              <a:t>UK must first bring itself into independent compliance with WTO obligations (currently reliant on EU regulation)</a:t>
            </a:r>
          </a:p>
          <a:p>
            <a:r>
              <a:rPr lang="en-US" dirty="1" smtClean="0"/>
              <a:t>Irish border issue</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36</a:t>
            </a:fld>
            <a:endParaRPr lang="en-US"/>
          </a:p>
        </p:txBody>
      </p:sp>
    </p:spTree>
    <p:extLst>
      <p:ext uri="{BB962C8B-B14F-4D97-AF65-F5344CB8AC3E}">
        <p14:creationId xmlns:p14="http://schemas.microsoft.com/office/powerpoint/2010/main" val="2182381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Brexit: Impact on Canada</a:t>
            </a:r>
            <a:endParaRPr lang="en-US"/>
          </a:p>
        </p:txBody>
      </p:sp>
      <p:sp>
        <p:nvSpPr>
          <p:cNvPr id="3" name="Content Placeholder 2"/>
          <p:cNvSpPr>
            <a:spLocks noGrp="1"/>
          </p:cNvSpPr>
          <p:nvPr>
            <p:ph sz="half" idx="1"/>
          </p:nvPr>
        </p:nvSpPr>
        <p:spPr>
          <a:xfrm>
            <a:off x="483111" y="4902872"/>
            <a:ext cx="11237136" cy="1453479"/>
          </a:xfrm>
        </p:spPr>
        <p:txBody>
          <a:bodyPr/>
          <a:lstStyle/>
          <a:p>
            <a:r>
              <a:rPr lang="en-US" dirty="1" smtClean="0"/>
              <a:t>UK will cease to be a party to CETA</a:t>
            </a:r>
          </a:p>
          <a:p>
            <a:pPr lvl="1"/>
            <a:r>
              <a:rPr lang="en-US" dirty="1" smtClean="0"/>
              <a:t>However, UK could be bound by investment provisions for up to 20 years if UK ratifies CETA before Brexit occurs</a:t>
            </a:r>
          </a:p>
          <a:p>
            <a:endParaRPr lang="en-US" smtClean="0"/>
          </a:p>
        </p:txBody>
      </p:sp>
      <p:sp>
        <p:nvSpPr>
          <p:cNvPr id="4" name="Slide Number Placeholder 3"/>
          <p:cNvSpPr>
            <a:spLocks noGrp="1"/>
          </p:cNvSpPr>
          <p:nvPr>
            <p:ph type="sldNum" sz="quarter" idx="18"/>
          </p:nvPr>
        </p:nvSpPr>
        <p:spPr/>
        <p:txBody>
          <a:bodyPr/>
          <a:lstStyle/>
          <a:p>
            <a:fld id="{8E22A6E6-357A-204A-8141-87424A8157F6}" type="slidenum">
              <a:rPr lang="en-US" smtClean="0"/>
              <a:t>37</a:t>
            </a:fld>
            <a:endParaRPr lang="en-US"/>
          </a:p>
        </p:txBody>
      </p:sp>
      <p:pic>
        <p:nvPicPr>
          <p:cNvPr id="4098" name="Picture 2" descr="International Research Call on the Future of Canada-UK Trade Relations (CNW Group/Social Sciences and Humanities Research Council of Canada)"/>
          <p:cNvPicPr>
            <a:picLocks noChangeAspect="1" noChangeArrowheads="1"/>
          </p:cNvPicPr>
          <p:nvPr/>
        </p:nvPicPr>
        <p:blipFill>
          <a:blip r:embed="rId3"/>
          <a:srcRect/>
          <a:stretch>
            <a:fillRect/>
          </a:stretch>
        </p:blipFill>
        <p:spPr>
          <a:xfrm>
            <a:off x="3200400" y="1445498"/>
            <a:ext cx="5486400" cy="3195829"/>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66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as a model?</a:t>
            </a:r>
            <a:endParaRPr lang="en-US"/>
          </a:p>
        </p:txBody>
      </p:sp>
      <p:sp>
        <p:nvSpPr>
          <p:cNvPr id="3" name="Content Placeholder 2"/>
          <p:cNvSpPr>
            <a:spLocks noGrp="1"/>
          </p:cNvSpPr>
          <p:nvPr>
            <p:ph sz="half" idx="1"/>
          </p:nvPr>
        </p:nvSpPr>
        <p:spPr>
          <a:xfrm>
            <a:off x="475488" y="1600200"/>
            <a:ext cx="11237136" cy="4572000"/>
          </a:xfrm>
        </p:spPr>
        <p:txBody>
          <a:bodyPr>
            <a:normAutofit fontScale="85000" lnSpcReduction="20000"/>
          </a:bodyPr>
          <a:lstStyle/>
          <a:p>
            <a:pPr marL="0" indent="0" algn="just">
              <a:lnSpc>
                <a:spcPct val="120000"/>
              </a:lnSpc>
              <a:buNone/>
            </a:pPr>
            <a:r>
              <a:rPr lang="en-US" i="1" dirty="1"/>
              <a:t>“I think we can strike a deal as the Canadians have done based on trade and getting rid of tariffs. It’s a very, very bright future I see. What I think we should do is strike a new free trade deal along the lines of what Canada has just achieved. They have taken out the vast majority of the tariffs and have virtually unencumbered trade. We want a relationship based on trade and cooperation. The idea of being subject to the single judicial system is the problem.”</a:t>
            </a:r>
          </a:p>
          <a:p>
            <a:pPr marL="0" indent="0">
              <a:lnSpc>
                <a:spcPct val="120000"/>
              </a:lnSpc>
              <a:buNone/>
            </a:pPr>
            <a:r>
              <a:rPr lang="en-US" dirty="1"/>
              <a:t>	-Boris Johnson, </a:t>
            </a:r>
            <a:r>
              <a:rPr lang="en-US" dirty="1" smtClean="0"/>
              <a:t>Foreign Minister</a:t>
            </a:r>
            <a:r>
              <a:rPr lang="en-US" dirty="1"/>
              <a:t>, 11 March </a:t>
            </a:r>
            <a:r>
              <a:rPr lang="en-US" dirty="1" smtClean="0"/>
              <a:t>2016</a:t>
            </a:r>
          </a:p>
          <a:p>
            <a:pPr marL="0" indent="0">
              <a:lnSpc>
                <a:spcPct val="120000"/>
              </a:lnSpc>
              <a:buNone/>
            </a:pPr>
            <a:endParaRPr lang="en-US"/>
          </a:p>
          <a:p>
            <a:pPr marL="0" indent="0" algn="just">
              <a:lnSpc>
                <a:spcPct val="120000"/>
              </a:lnSpc>
              <a:buNone/>
            </a:pPr>
            <a:r>
              <a:rPr lang="en-US" i="1" dirty="1"/>
              <a:t>“[CETA] eliminates all customs duties, which the EU website excitedly describes as worth €470m (£395m) a year to EU business. A similar deal with Britain would save it five times that on cars alone. This would be a perfectly good starting point for our discussions with the commission.”</a:t>
            </a:r>
          </a:p>
          <a:p>
            <a:pPr marL="0" indent="0">
              <a:lnSpc>
                <a:spcPct val="120000"/>
              </a:lnSpc>
              <a:buNone/>
            </a:pPr>
            <a:r>
              <a:rPr lang="en-US" dirty="1"/>
              <a:t>	-David Davis, Minister </a:t>
            </a:r>
            <a:r>
              <a:rPr lang="en-US" dirty="1" smtClean="0"/>
              <a:t>for Brexit</a:t>
            </a:r>
            <a:r>
              <a:rPr lang="en-US" dirty="1"/>
              <a:t>, 14 July </a:t>
            </a:r>
            <a:r>
              <a:rPr lang="en-US" dirty="1" smtClean="0"/>
              <a:t>2016</a:t>
            </a:r>
            <a:endParaRPr lang="en-US"/>
          </a:p>
          <a:p>
            <a:pPr>
              <a:lnSpc>
                <a:spcPct val="120000"/>
              </a:lnSpc>
            </a:pP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38</a:t>
            </a:fld>
            <a:endParaRPr lang="en-US"/>
          </a:p>
        </p:txBody>
      </p:sp>
    </p:spTree>
    <p:extLst>
      <p:ext uri="{BB962C8B-B14F-4D97-AF65-F5344CB8AC3E}">
        <p14:creationId xmlns:p14="http://schemas.microsoft.com/office/powerpoint/2010/main" val="3652683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vs EU</a:t>
            </a:r>
            <a:endParaRPr lang="en-US"/>
          </a:p>
        </p:txBody>
      </p:sp>
      <p:sp>
        <p:nvSpPr>
          <p:cNvPr id="3" name="Content Placeholder 2"/>
          <p:cNvSpPr>
            <a:spLocks noGrp="1"/>
          </p:cNvSpPr>
          <p:nvPr>
            <p:ph sz="half" idx="1"/>
          </p:nvPr>
        </p:nvSpPr>
        <p:spPr>
          <a:xfrm>
            <a:off x="475488" y="1707629"/>
            <a:ext cx="11237136" cy="4800600"/>
          </a:xfrm>
        </p:spPr>
        <p:txBody>
          <a:bodyPr>
            <a:normAutofit/>
          </a:bodyPr>
          <a:lstStyle/>
          <a:p>
            <a:pPr marL="0" indent="0">
              <a:buNone/>
            </a:pPr>
            <a:r>
              <a:rPr lang="en-US" dirty="1"/>
              <a:t>The European Union’s Four Freedoms:</a:t>
            </a:r>
          </a:p>
          <a:p>
            <a:pPr lvl="1"/>
            <a:r>
              <a:rPr lang="en-US" dirty="1"/>
              <a:t>Free movement of </a:t>
            </a:r>
            <a:r>
              <a:rPr lang="en-US" dirty="1" smtClean="0"/>
              <a:t>goods, capital, services, labour</a:t>
            </a:r>
            <a:endParaRPr lang="en-US" sz="2000"/>
          </a:p>
          <a:p>
            <a:r>
              <a:rPr lang="en-US" dirty="1"/>
              <a:t>CETA not a customs union - there remains a border</a:t>
            </a:r>
          </a:p>
          <a:p>
            <a:pPr lvl="1"/>
            <a:r>
              <a:rPr lang="en-US" dirty="1"/>
              <a:t>CETA commitments on trade facilitation</a:t>
            </a:r>
          </a:p>
          <a:p>
            <a:pPr lvl="1"/>
            <a:r>
              <a:rPr lang="en-US" dirty="1"/>
              <a:t>Different regulations and customs policies, but must be published electronically, commitments on transparency</a:t>
            </a:r>
          </a:p>
          <a:p>
            <a:pPr lvl="1"/>
            <a:r>
              <a:rPr lang="en-US" dirty="1"/>
              <a:t>Goods released at the first point of arrival in the importing country</a:t>
            </a:r>
          </a:p>
          <a:p>
            <a:pPr lvl="1"/>
            <a:r>
              <a:rPr lang="en-US" dirty="1"/>
              <a:t>Option for release before accounting</a:t>
            </a:r>
          </a:p>
          <a:p>
            <a:pPr lvl="1"/>
            <a:r>
              <a:rPr lang="en-US" dirty="1"/>
              <a:t>Temporary entry, but no free movement of people</a:t>
            </a:r>
          </a:p>
          <a:p>
            <a:endParaRPr lang="en-US"/>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39</a:t>
            </a:fld>
            <a:endParaRPr lang="en-US"/>
          </a:p>
        </p:txBody>
      </p:sp>
    </p:spTree>
    <p:extLst>
      <p:ext uri="{BB962C8B-B14F-4D97-AF65-F5344CB8AC3E}">
        <p14:creationId xmlns:p14="http://schemas.microsoft.com/office/powerpoint/2010/main" val="239971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Canada-EU Comprehensive Economic and Trade Agreement (CETA)</a:t>
            </a:r>
            <a:endParaRPr lang="en-US"/>
          </a:p>
        </p:txBody>
      </p:sp>
      <p:sp>
        <p:nvSpPr>
          <p:cNvPr id="3" name="Content Placeholder 2"/>
          <p:cNvSpPr>
            <a:spLocks noGrp="1"/>
          </p:cNvSpPr>
          <p:nvPr>
            <p:ph sz="half" idx="1"/>
          </p:nvPr>
        </p:nvSpPr>
        <p:spPr>
          <a:xfrm>
            <a:off x="381000" y="2133600"/>
            <a:ext cx="5544312" cy="3429000"/>
          </a:xfrm>
        </p:spPr>
        <p:txBody>
          <a:bodyPr>
            <a:normAutofit/>
          </a:bodyPr>
          <a:lstStyle/>
          <a:p>
            <a:r>
              <a:rPr lang="en-US" dirty="1" smtClean="0"/>
              <a:t>Entered into provisional force on September 21, 2017</a:t>
            </a:r>
          </a:p>
          <a:p>
            <a:r>
              <a:rPr lang="en-US" dirty="1" smtClean="0"/>
              <a:t>Most of the agreement now applies</a:t>
            </a:r>
          </a:p>
          <a:p>
            <a:r>
              <a:rPr lang="en-US" dirty="1" smtClean="0"/>
              <a:t>National parliaments in each EU state must ratify before it comes into full force</a:t>
            </a:r>
            <a:endParaRPr lang="en-US"/>
          </a:p>
        </p:txBody>
      </p:sp>
      <p:sp>
        <p:nvSpPr>
          <p:cNvPr id="5" name="Slide Number Placeholder 4"/>
          <p:cNvSpPr>
            <a:spLocks noGrp="1"/>
          </p:cNvSpPr>
          <p:nvPr>
            <p:ph type="sldNum" sz="quarter" idx="18"/>
          </p:nvPr>
        </p:nvSpPr>
        <p:spPr/>
        <p:txBody>
          <a:bodyPr/>
          <a:lstStyle/>
          <a:p>
            <a:fld id="{8E22A6E6-357A-204A-8141-87424A8157F6}" type="slidenum">
              <a:rPr lang="en-US" smtClean="0"/>
              <a:t>4</a:t>
            </a:fld>
            <a:endParaRPr lang="en-US"/>
          </a:p>
        </p:txBody>
      </p:sp>
      <p:pic>
        <p:nvPicPr>
          <p:cNvPr id="9" name="Picture 2" descr="Image result for CETA"/>
          <p:cNvPicPr>
            <a:picLocks noGrp="1" noChangeAspect="1" noChangeArrowheads="1"/>
          </p:cNvPicPr>
          <p:nvPr>
            <p:ph sz="half" idx="2"/>
          </p:nvPr>
        </p:nvPicPr>
        <p:blipFill>
          <a:blip r:embed="rId3"/>
          <a:srcRect/>
          <a:stretch>
            <a:fillRect/>
          </a:stretch>
        </p:blipFill>
        <p:spPr>
          <a:xfrm>
            <a:off x="6254343" y="2133600"/>
            <a:ext cx="5569241" cy="2911675"/>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40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t>40</a:t>
            </a:fld>
            <a:endParaRPr lang="en-US"/>
          </a:p>
        </p:txBody>
      </p:sp>
      <p:sp>
        <p:nvSpPr>
          <p:cNvPr id="3" name="Text Placeholder 2"/>
          <p:cNvSpPr>
            <a:spLocks noGrp="1"/>
          </p:cNvSpPr>
          <p:nvPr>
            <p:ph type="body" sz="quarter" idx="19"/>
          </p:nvPr>
        </p:nvSpPr>
        <p:spPr>
          <a:xfrm>
            <a:off x="2468563" y="1885696"/>
            <a:ext cx="8380412" cy="3083921"/>
          </a:xfrm>
        </p:spPr>
        <p:txBody>
          <a:bodyPr>
            <a:normAutofit fontScale="55000" lnSpcReduction="20000"/>
          </a:bodyPr>
          <a:lstStyle/>
          <a:p>
            <a:pPr marL="0" indent="0">
              <a:lnSpc>
                <a:spcPct val="120000"/>
              </a:lnSpc>
              <a:buNone/>
            </a:pPr>
            <a:r>
              <a:rPr lang="en-US" i="1" dirty="1"/>
              <a:t>“It is fatuous to think there is a real comparison between Canada’s relationship with the EU and the UK’s with the bloc. Indeed, were Canada to trade as much with the EU as we do with the US we would want a much deeper relationship than CETA. When you can rely on trade with the world’s largest economy, as is the case for Canada, you can afford the luxury of time. That will not be the UK’s position.” </a:t>
            </a:r>
          </a:p>
          <a:p>
            <a:pPr marL="0" indent="0">
              <a:lnSpc>
                <a:spcPct val="120000"/>
              </a:lnSpc>
              <a:buNone/>
            </a:pPr>
            <a:r>
              <a:rPr lang="en-US" dirty="1">
                <a:solidFill>
                  <a:srgbClr val="2DAF88"/>
                </a:solidFill>
              </a:rPr>
              <a:t>–Pierre Pettigrew, former Canadian trade and foreign affairs minister, 15 August </a:t>
            </a:r>
            <a:r>
              <a:rPr lang="en-US" dirty="1" smtClean="0">
                <a:solidFill>
                  <a:srgbClr val="2DAF88"/>
                </a:solidFill>
              </a:rPr>
              <a:t>2016</a:t>
            </a:r>
            <a:endParaRPr lang="en-US">
              <a:solidFill>
                <a:srgbClr val="2DAF88"/>
              </a:solidFill>
            </a:endParaRPr>
          </a:p>
        </p:txBody>
      </p:sp>
    </p:spTree>
    <p:extLst>
      <p:ext uri="{BB962C8B-B14F-4D97-AF65-F5344CB8AC3E}">
        <p14:creationId xmlns:p14="http://schemas.microsoft.com/office/powerpoint/2010/main" val="2477553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Prospects for Canada-UK FTA?</a:t>
            </a:r>
            <a:endParaRPr lang="en-US"/>
          </a:p>
        </p:txBody>
      </p:sp>
      <p:sp>
        <p:nvSpPr>
          <p:cNvPr id="3" name="Content Placeholder 2"/>
          <p:cNvSpPr>
            <a:spLocks noGrp="1"/>
          </p:cNvSpPr>
          <p:nvPr>
            <p:ph sz="half" idx="1"/>
          </p:nvPr>
        </p:nvSpPr>
        <p:spPr/>
        <p:txBody>
          <a:bodyPr/>
          <a:lstStyle/>
          <a:p>
            <a:r>
              <a:rPr lang="en-US" dirty="1" smtClean="0"/>
              <a:t>CETA contemplates integration with other free trade areas with which both parties have qualifying FTAs</a:t>
            </a:r>
          </a:p>
          <a:p>
            <a:pPr lvl="1"/>
            <a:r>
              <a:rPr lang="en-US" dirty="1" smtClean="0"/>
              <a:t>Cross-cumulation</a:t>
            </a:r>
          </a:p>
          <a:p>
            <a:pPr lvl="1"/>
            <a:r>
              <a:rPr lang="en-US" dirty="1" smtClean="0"/>
              <a:t>More lenient transshipment rules</a:t>
            </a:r>
          </a:p>
          <a:p>
            <a:r>
              <a:rPr lang="en-US" dirty="1" smtClean="0"/>
              <a:t>UK to complete FTAs with EU and with Canada with CETA as model?</a:t>
            </a:r>
          </a:p>
          <a:p>
            <a:r>
              <a:rPr lang="en-US" dirty="1"/>
              <a:t>UK to become third member of CETA</a:t>
            </a:r>
            <a:r>
              <a:rPr lang="en-US" dirty="1" smtClean="0"/>
              <a:t>?</a:t>
            </a:r>
          </a:p>
          <a:p>
            <a:pPr lvl="1"/>
            <a:r>
              <a:rPr lang="en-US" dirty="1" smtClean="0"/>
              <a:t>Would require amendment</a:t>
            </a:r>
          </a:p>
          <a:p>
            <a:pPr lvl="1"/>
            <a:r>
              <a:rPr lang="en-US" dirty="1" smtClean="0"/>
              <a:t>No accession protocol in CETA except for new members to the EU</a:t>
            </a:r>
            <a:endParaRPr lang="en-US"/>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41</a:t>
            </a:fld>
            <a:endParaRPr lang="en-US"/>
          </a:p>
        </p:txBody>
      </p:sp>
    </p:spTree>
    <p:extLst>
      <p:ext uri="{BB962C8B-B14F-4D97-AF65-F5344CB8AC3E}">
        <p14:creationId xmlns:p14="http://schemas.microsoft.com/office/powerpoint/2010/main" val="682449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839788" y="2773436"/>
            <a:ext cx="4646612" cy="1311128"/>
          </a:xfrm>
        </p:spPr>
        <p:txBody>
          <a:bodyPr/>
          <a:lstStyle/>
          <a:p>
            <a:r>
              <a:rPr lang="en-US" dirty="1" smtClean="0"/>
              <a:t>Ukraine</a:t>
            </a:r>
            <a:endParaRPr lang="en-US"/>
          </a:p>
        </p:txBody>
      </p:sp>
      <p:sp>
        <p:nvSpPr>
          <p:cNvPr id="3" name="Slide Number Placeholder 2"/>
          <p:cNvSpPr>
            <a:spLocks noGrp="1"/>
          </p:cNvSpPr>
          <p:nvPr>
            <p:ph type="sldNum" sz="quarter" idx="18"/>
          </p:nvPr>
        </p:nvSpPr>
        <p:spPr/>
        <p:txBody>
          <a:bodyPr/>
          <a:lstStyle/>
          <a:p>
            <a:fld id="{8E22A6E6-357A-204A-8141-87424A8157F6}" type="slidenum">
              <a:rPr lang="en-US" smtClean="0"/>
              <a:t>42</a:t>
            </a:fld>
            <a:endParaRPr lang="en-US"/>
          </a:p>
        </p:txBody>
      </p:sp>
    </p:spTree>
    <p:extLst>
      <p:ext uri="{BB962C8B-B14F-4D97-AF65-F5344CB8AC3E}">
        <p14:creationId xmlns:p14="http://schemas.microsoft.com/office/powerpoint/2010/main" val="2880776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Canada-Ukraine Free Trade Agreement (CUFTA)</a:t>
            </a:r>
            <a:endParaRPr lang="en-US"/>
          </a:p>
        </p:txBody>
      </p:sp>
      <p:sp>
        <p:nvSpPr>
          <p:cNvPr id="3" name="Content Placeholder 2"/>
          <p:cNvSpPr>
            <a:spLocks noGrp="1"/>
          </p:cNvSpPr>
          <p:nvPr>
            <p:ph sz="half" idx="1"/>
          </p:nvPr>
        </p:nvSpPr>
        <p:spPr/>
        <p:txBody>
          <a:bodyPr/>
          <a:lstStyle/>
          <a:p>
            <a:r>
              <a:rPr lang="en-US" dirty="1"/>
              <a:t>Canada’s first fully </a:t>
            </a:r>
            <a:r>
              <a:rPr lang="en-US" dirty="1" smtClean="0"/>
              <a:t>implemented FTA </a:t>
            </a:r>
            <a:r>
              <a:rPr lang="en-US" dirty="1"/>
              <a:t>with a European country</a:t>
            </a:r>
          </a:p>
          <a:p>
            <a:r>
              <a:rPr lang="en-US" dirty="1" smtClean="0"/>
              <a:t>Negotiations started in 2010</a:t>
            </a:r>
            <a:endParaRPr lang="en-US"/>
          </a:p>
          <a:p>
            <a:r>
              <a:rPr lang="en-US" dirty="1" smtClean="0"/>
              <a:t>Signed July 11, 2016</a:t>
            </a:r>
          </a:p>
          <a:p>
            <a:r>
              <a:rPr lang="en-US" dirty="1" smtClean="0"/>
              <a:t>Entered into force on August 1, 2017</a:t>
            </a:r>
          </a:p>
          <a:p>
            <a:r>
              <a:rPr lang="en-US" dirty="1" smtClean="0"/>
              <a:t>Was finalized with backdrop of Crimea conflict</a:t>
            </a:r>
          </a:p>
          <a:p>
            <a:r>
              <a:rPr lang="en-US" dirty="1" smtClean="0"/>
              <a:t>Politically important due to Ukranian-Canadian population</a:t>
            </a:r>
          </a:p>
          <a:p>
            <a:pPr lvl="1"/>
            <a:r>
              <a:rPr lang="en-US" dirty="1" smtClean="0"/>
              <a:t>(Including current Foreign Affairs Minister Chrystia Freeland)</a:t>
            </a:r>
          </a:p>
        </p:txBody>
      </p:sp>
      <p:sp>
        <p:nvSpPr>
          <p:cNvPr id="4" name="Slide Number Placeholder 3"/>
          <p:cNvSpPr>
            <a:spLocks noGrp="1"/>
          </p:cNvSpPr>
          <p:nvPr>
            <p:ph type="sldNum" sz="quarter" idx="18"/>
          </p:nvPr>
        </p:nvSpPr>
        <p:spPr/>
        <p:txBody>
          <a:bodyPr/>
          <a:lstStyle/>
          <a:p>
            <a:fld id="{8E22A6E6-357A-204A-8141-87424A8157F6}" type="slidenum">
              <a:rPr lang="en-US" smtClean="0"/>
              <a:t>43</a:t>
            </a:fld>
            <a:endParaRPr lang="en-US"/>
          </a:p>
        </p:txBody>
      </p:sp>
    </p:spTree>
    <p:extLst>
      <p:ext uri="{BB962C8B-B14F-4D97-AF65-F5344CB8AC3E}">
        <p14:creationId xmlns:p14="http://schemas.microsoft.com/office/powerpoint/2010/main" val="2138504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CUFTA</a:t>
            </a:r>
            <a:endParaRPr lang="en-US"/>
          </a:p>
        </p:txBody>
      </p:sp>
      <p:sp>
        <p:nvSpPr>
          <p:cNvPr id="3" name="Content Placeholder 2"/>
          <p:cNvSpPr>
            <a:spLocks noGrp="1"/>
          </p:cNvSpPr>
          <p:nvPr>
            <p:ph sz="half" idx="1"/>
          </p:nvPr>
        </p:nvSpPr>
        <p:spPr>
          <a:xfrm>
            <a:off x="475488" y="1600200"/>
            <a:ext cx="11237136" cy="4349079"/>
          </a:xfrm>
        </p:spPr>
        <p:txBody>
          <a:bodyPr/>
          <a:lstStyle/>
          <a:p>
            <a:r>
              <a:rPr lang="en-US" dirty="1" smtClean="0"/>
              <a:t>Tariff reduction </a:t>
            </a:r>
          </a:p>
          <a:p>
            <a:pPr lvl="1"/>
            <a:r>
              <a:rPr lang="en-US" dirty="1"/>
              <a:t>Product-specific rules of origin are found in Annex </a:t>
            </a:r>
            <a:r>
              <a:rPr lang="en-US" dirty="1" smtClean="0"/>
              <a:t>3-A</a:t>
            </a:r>
          </a:p>
          <a:p>
            <a:pPr lvl="1"/>
            <a:r>
              <a:rPr lang="en-US" dirty="1" smtClean="0"/>
              <a:t>Transshipment permitted in bond</a:t>
            </a:r>
          </a:p>
          <a:p>
            <a:r>
              <a:rPr lang="en-US" dirty="1" smtClean="0"/>
              <a:t>Reduction </a:t>
            </a:r>
            <a:r>
              <a:rPr lang="en-US" dirty="1"/>
              <a:t>of non-tariff </a:t>
            </a:r>
            <a:r>
              <a:rPr lang="en-US" dirty="1" smtClean="0"/>
              <a:t>barriers; trade facilitation</a:t>
            </a:r>
            <a:endParaRPr lang="en-US"/>
          </a:p>
          <a:p>
            <a:r>
              <a:rPr lang="en-US" dirty="1" smtClean="0"/>
              <a:t>Government procurement</a:t>
            </a:r>
          </a:p>
          <a:p>
            <a:pPr lvl="1"/>
            <a:r>
              <a:rPr lang="en-US" dirty="1" smtClean="0"/>
              <a:t>MFN </a:t>
            </a:r>
            <a:r>
              <a:rPr lang="en-US" dirty="1"/>
              <a:t>access to bid on public airport, railway, mail and public transportation </a:t>
            </a:r>
            <a:r>
              <a:rPr lang="en-US" dirty="1" smtClean="0"/>
              <a:t>projects</a:t>
            </a:r>
          </a:p>
          <a:p>
            <a:pPr lvl="1"/>
            <a:r>
              <a:rPr lang="en-US" dirty="1" smtClean="0"/>
              <a:t>Ukraine recently launched </a:t>
            </a:r>
            <a:r>
              <a:rPr lang="en-US" dirty="1"/>
              <a:t>an online public procurement platform </a:t>
            </a:r>
            <a:r>
              <a:rPr lang="en-US" dirty="1" smtClean="0"/>
              <a:t>“ProZorro” to provide </a:t>
            </a:r>
            <a:r>
              <a:rPr lang="en-US" dirty="1"/>
              <a:t>equal, fair and transparent treatment </a:t>
            </a:r>
            <a:r>
              <a:rPr lang="en-US" dirty="1" smtClean="0"/>
              <a:t>to bidders</a:t>
            </a:r>
          </a:p>
          <a:p>
            <a:r>
              <a:rPr lang="en-US" dirty="1" smtClean="0"/>
              <a:t>Intellectual property chapter</a:t>
            </a: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44</a:t>
            </a:fld>
            <a:endParaRPr lang="en-US"/>
          </a:p>
        </p:txBody>
      </p:sp>
    </p:spTree>
    <p:extLst>
      <p:ext uri="{BB962C8B-B14F-4D97-AF65-F5344CB8AC3E}">
        <p14:creationId xmlns:p14="http://schemas.microsoft.com/office/powerpoint/2010/main" val="3472860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Canada-Ukraine merchandise trade</a:t>
            </a:r>
            <a:endParaRPr lang="en-US"/>
          </a:p>
        </p:txBody>
      </p:sp>
      <p:sp>
        <p:nvSpPr>
          <p:cNvPr id="3" name="Content Placeholder 2"/>
          <p:cNvSpPr>
            <a:spLocks noGrp="1"/>
          </p:cNvSpPr>
          <p:nvPr>
            <p:ph sz="half" idx="1"/>
          </p:nvPr>
        </p:nvSpPr>
        <p:spPr>
          <a:xfrm>
            <a:off x="475488" y="1828800"/>
            <a:ext cx="11237136" cy="4419600"/>
          </a:xfrm>
        </p:spPr>
        <p:txBody>
          <a:bodyPr>
            <a:normAutofit fontScale="85000" lnSpcReduction="20000"/>
          </a:bodyPr>
          <a:lstStyle/>
          <a:p>
            <a:pPr>
              <a:lnSpc>
                <a:spcPct val="110000"/>
              </a:lnSpc>
            </a:pPr>
            <a:r>
              <a:rPr lang="en-US" dirty="1" smtClean="0"/>
              <a:t>Bilateral trade volumes limited: Ukraine is ranked as Canada’s 56</a:t>
            </a:r>
            <a:r>
              <a:rPr lang="en-US" baseline="30000" dirty="1" smtClean="0"/>
              <a:t>th</a:t>
            </a:r>
            <a:r>
              <a:rPr lang="en-US" dirty="1" smtClean="0"/>
              <a:t> largest trading partner</a:t>
            </a:r>
          </a:p>
          <a:p>
            <a:pPr>
              <a:lnSpc>
                <a:spcPct val="110000"/>
              </a:lnSpc>
            </a:pPr>
            <a:r>
              <a:rPr lang="en-US" dirty="1" smtClean="0"/>
              <a:t>Approx $298.2 million bilateral trade </a:t>
            </a:r>
          </a:p>
          <a:p>
            <a:pPr lvl="1">
              <a:lnSpc>
                <a:spcPct val="110000"/>
              </a:lnSpc>
            </a:pPr>
            <a:r>
              <a:rPr lang="en-US" dirty="1" smtClean="0"/>
              <a:t>Balance of trade strongly in favour of Canada ($206.8 million are Canadian exports)</a:t>
            </a:r>
          </a:p>
          <a:p>
            <a:pPr>
              <a:lnSpc>
                <a:spcPct val="110000"/>
              </a:lnSpc>
            </a:pPr>
            <a:r>
              <a:rPr lang="en-US" dirty="1" smtClean="0"/>
              <a:t>Key </a:t>
            </a:r>
            <a:r>
              <a:rPr lang="en-US" dirty="1"/>
              <a:t>Canadian exports to Ukraine: </a:t>
            </a:r>
          </a:p>
          <a:p>
            <a:pPr lvl="1">
              <a:lnSpc>
                <a:spcPct val="110000"/>
              </a:lnSpc>
            </a:pPr>
            <a:r>
              <a:rPr lang="en-US" dirty="1"/>
              <a:t>minerals, live animals and animal products, vehicles, aircraft and associated equipment, pulses, grains, canola oil, processed foods, animal feed, frozen fish, caviar, articles of iron and steel, industrial machinery, plastic products, cosmetics</a:t>
            </a:r>
          </a:p>
          <a:p>
            <a:pPr>
              <a:lnSpc>
                <a:spcPct val="110000"/>
              </a:lnSpc>
            </a:pPr>
            <a:r>
              <a:rPr lang="en-US" dirty="1"/>
              <a:t>Key Canadian imports from Ukraine: </a:t>
            </a:r>
          </a:p>
          <a:p>
            <a:pPr lvl="1">
              <a:lnSpc>
                <a:spcPct val="110000"/>
              </a:lnSpc>
            </a:pPr>
            <a:r>
              <a:rPr lang="en-US" dirty="1"/>
              <a:t>vegetable products, transport equipment and machinery, sunflower oil, sugar and chocolate confectionery, baked goods, vodka, iron and steel, apparel, ceramics, minerals</a:t>
            </a:r>
          </a:p>
          <a:p>
            <a:pPr>
              <a:lnSpc>
                <a:spcPct val="110000"/>
              </a:lnSpc>
            </a:pPr>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45</a:t>
            </a:fld>
            <a:endParaRPr lang="en-US"/>
          </a:p>
        </p:txBody>
      </p:sp>
    </p:spTree>
    <p:extLst>
      <p:ext uri="{BB962C8B-B14F-4D97-AF65-F5344CB8AC3E}">
        <p14:creationId xmlns:p14="http://schemas.microsoft.com/office/powerpoint/2010/main" val="1983370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CUFTA Tariff Elimination</a:t>
            </a:r>
            <a:endParaRPr lang="en-US"/>
          </a:p>
        </p:txBody>
      </p:sp>
      <p:sp>
        <p:nvSpPr>
          <p:cNvPr id="3" name="Content Placeholder 2"/>
          <p:cNvSpPr>
            <a:spLocks noGrp="1"/>
          </p:cNvSpPr>
          <p:nvPr>
            <p:ph sz="half" idx="1"/>
          </p:nvPr>
        </p:nvSpPr>
        <p:spPr>
          <a:xfrm>
            <a:off x="475488" y="1524000"/>
            <a:ext cx="11237136" cy="4832351"/>
          </a:xfrm>
        </p:spPr>
        <p:txBody>
          <a:bodyPr>
            <a:normAutofit/>
          </a:bodyPr>
          <a:lstStyle/>
          <a:p>
            <a:r>
              <a:rPr lang="en-US" dirty="1" smtClean="0"/>
              <a:t>Canada: 98% of tariffs eliminated immediately</a:t>
            </a:r>
          </a:p>
          <a:p>
            <a:pPr lvl="1"/>
            <a:r>
              <a:rPr lang="en-US" dirty="1" smtClean="0"/>
              <a:t>99.9</a:t>
            </a:r>
            <a:r>
              <a:rPr lang="en-US" dirty="1"/>
              <a:t>% manufactured products</a:t>
            </a:r>
          </a:p>
          <a:p>
            <a:pPr lvl="1"/>
            <a:r>
              <a:rPr lang="en-US" dirty="1"/>
              <a:t>all fish and seafood</a:t>
            </a:r>
          </a:p>
          <a:p>
            <a:pPr lvl="1"/>
            <a:r>
              <a:rPr lang="en-US" dirty="1"/>
              <a:t>99.9% of agricultural imports</a:t>
            </a:r>
          </a:p>
          <a:p>
            <a:pPr lvl="1"/>
            <a:r>
              <a:rPr lang="en-US" dirty="1"/>
              <a:t>Supply managed products (dairy, poultry and eggs) excluded from Canadian tariff-elimination over existing quota; no quota increases.</a:t>
            </a:r>
          </a:p>
          <a:p>
            <a:r>
              <a:rPr lang="en-US" dirty="1" smtClean="0"/>
              <a:t>Ukraine: asymmetrical phase-out – only eliminated 72% of duties immediately</a:t>
            </a:r>
          </a:p>
          <a:p>
            <a:pPr lvl="1"/>
            <a:r>
              <a:rPr lang="en-US" dirty="1" smtClean="0"/>
              <a:t>TRQ </a:t>
            </a:r>
            <a:r>
              <a:rPr lang="en-US" dirty="1"/>
              <a:t>for frozen pork, port offal and fat</a:t>
            </a:r>
          </a:p>
          <a:p>
            <a:pPr lvl="1"/>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46</a:t>
            </a:fld>
            <a:endParaRPr lang="en-US"/>
          </a:p>
        </p:txBody>
      </p:sp>
    </p:spTree>
    <p:extLst>
      <p:ext uri="{BB962C8B-B14F-4D97-AF65-F5344CB8AC3E}">
        <p14:creationId xmlns:p14="http://schemas.microsoft.com/office/powerpoint/2010/main" val="3813849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Economic Sanctions on Ukraine</a:t>
            </a:r>
            <a:endParaRPr lang="en-US"/>
          </a:p>
        </p:txBody>
      </p:sp>
      <p:sp>
        <p:nvSpPr>
          <p:cNvPr id="3" name="Content Placeholder 2"/>
          <p:cNvSpPr>
            <a:spLocks noGrp="1"/>
          </p:cNvSpPr>
          <p:nvPr>
            <p:ph sz="half" idx="1"/>
          </p:nvPr>
        </p:nvSpPr>
        <p:spPr>
          <a:xfrm>
            <a:off x="475488" y="1676400"/>
            <a:ext cx="11237136" cy="4033167"/>
          </a:xfrm>
        </p:spPr>
        <p:txBody>
          <a:bodyPr/>
          <a:lstStyle/>
          <a:p>
            <a:r>
              <a:rPr lang="en-US" dirty="1"/>
              <a:t>Note that Canada also currently </a:t>
            </a:r>
            <a:r>
              <a:rPr lang="en-US" dirty="1" smtClean="0"/>
              <a:t>has comprehensive </a:t>
            </a:r>
            <a:r>
              <a:rPr lang="en-US" u="sng" dirty="1"/>
              <a:t>economic sanctions </a:t>
            </a:r>
            <a:r>
              <a:rPr lang="en-US" dirty="1"/>
              <a:t>against the Crimea region of Ukraine </a:t>
            </a:r>
          </a:p>
          <a:p>
            <a:r>
              <a:rPr lang="en-US" dirty="1"/>
              <a:t>Due diligence on </a:t>
            </a:r>
            <a:r>
              <a:rPr lang="en-US" dirty="1" smtClean="0"/>
              <a:t>customer, end </a:t>
            </a:r>
            <a:r>
              <a:rPr lang="en-US" dirty="1"/>
              <a:t>destination and </a:t>
            </a:r>
            <a:r>
              <a:rPr lang="en-US" dirty="1" smtClean="0"/>
              <a:t>end user </a:t>
            </a:r>
            <a:r>
              <a:rPr lang="en-US" dirty="1"/>
              <a:t>is </a:t>
            </a:r>
            <a:r>
              <a:rPr lang="en-US" dirty="1" smtClean="0"/>
              <a:t>therefore very important</a:t>
            </a:r>
            <a:endParaRPr lang="en-US"/>
          </a:p>
          <a:p>
            <a:endParaRPr lang="en-US"/>
          </a:p>
        </p:txBody>
      </p:sp>
      <p:sp>
        <p:nvSpPr>
          <p:cNvPr id="4" name="Slide Number Placeholder 3"/>
          <p:cNvSpPr>
            <a:spLocks noGrp="1"/>
          </p:cNvSpPr>
          <p:nvPr>
            <p:ph type="sldNum" sz="quarter" idx="18"/>
          </p:nvPr>
        </p:nvSpPr>
        <p:spPr/>
        <p:txBody>
          <a:bodyPr/>
          <a:lstStyle/>
          <a:p>
            <a:fld id="{8E22A6E6-357A-204A-8141-87424A8157F6}" type="slidenum">
              <a:rPr lang="en-US" smtClean="0"/>
              <a:t>47</a:t>
            </a:fld>
            <a:endParaRPr lang="en-US"/>
          </a:p>
        </p:txBody>
      </p:sp>
      <p:pic>
        <p:nvPicPr>
          <p:cNvPr id="3074" name="Picture 2" descr="Image result for ukraine conflict"/>
          <p:cNvPicPr>
            <a:picLocks noChangeAspect="1" noChangeArrowheads="1"/>
          </p:cNvPicPr>
          <p:nvPr/>
        </p:nvPicPr>
        <p:blipFill>
          <a:blip r:embed="rId3"/>
          <a:srcRect/>
          <a:stretch>
            <a:fillRect/>
          </a:stretch>
        </p:blipFill>
        <p:spPr>
          <a:xfrm>
            <a:off x="3312756" y="3379266"/>
            <a:ext cx="5562600" cy="3128963"/>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03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t>48</a:t>
            </a:fld>
            <a:endParaRPr lang="en-US"/>
          </a:p>
        </p:txBody>
      </p:sp>
      <p:sp>
        <p:nvSpPr>
          <p:cNvPr id="3" name="Text Placeholder 2"/>
          <p:cNvSpPr>
            <a:spLocks noGrp="1"/>
          </p:cNvSpPr>
          <p:nvPr>
            <p:ph type="body" sz="quarter" idx="19"/>
          </p:nvPr>
        </p:nvSpPr>
        <p:spPr/>
        <p:txBody>
          <a:bodyPr/>
          <a:lstStyle/>
          <a:p>
            <a:r>
              <a:rPr lang="en-US" i="1" dirty="1"/>
              <a:t>Thank you</a:t>
            </a:r>
          </a:p>
        </p:txBody>
      </p:sp>
      <p:sp>
        <p:nvSpPr>
          <p:cNvPr id="4" name="Text Placeholder 3"/>
          <p:cNvSpPr>
            <a:spLocks noGrp="1"/>
          </p:cNvSpPr>
          <p:nvPr>
            <p:ph type="body" sz="quarter" idx="12"/>
          </p:nvPr>
        </p:nvSpPr>
        <p:spPr>
          <a:xfrm>
            <a:off x="7050586" y="4360490"/>
            <a:ext cx="4491900" cy="904282"/>
          </a:xfrm>
        </p:spPr>
        <p:txBody>
          <a:bodyPr>
            <a:normAutofit/>
          </a:bodyPr>
          <a:lstStyle/>
          <a:p>
            <a:r>
              <a:rPr lang="en-CA" dirty="1" smtClean="0">
                <a:solidFill>
                  <a:srgbClr val="2DAF88"/>
                </a:solidFill>
                <a:latin typeface="Verdana" panose="020b0604030504040204" pitchFamily="34" charset="0"/>
                <a:ea typeface="Verdana" panose="020b0604030504040204" pitchFamily="34" charset="0"/>
                <a:cs typeface="Verdana" panose="020b0604030504040204" pitchFamily="34" charset="0"/>
              </a:rPr>
              <a:t>Darrel H. Pearson</a:t>
            </a:r>
            <a:endParaRPr lang="en-CA">
              <a:solidFill>
                <a:srgbClr val="2DAF88"/>
              </a:solidFill>
              <a:latin typeface="Verdana" panose="020b0604030504040204" pitchFamily="34" charset="0"/>
              <a:ea typeface="Verdana" panose="020b0604030504040204" pitchFamily="34" charset="0"/>
              <a:cs typeface="Verdana" panose="020b0604030504040204" pitchFamily="34" charset="0"/>
            </a:endParaRPr>
          </a:p>
          <a:p>
            <a:r>
              <a:rPr lang="en-CA" dirty="1" smtClean="0">
                <a:latin typeface="Verdana" panose="020b0604030504040204" pitchFamily="34" charset="0"/>
                <a:ea typeface="Verdana" panose="020b0604030504040204" pitchFamily="34" charset="0"/>
                <a:cs typeface="Verdana" panose="020b0604030504040204" pitchFamily="34" charset="0"/>
              </a:rPr>
              <a:t>Senior Partner and Co-Chair,</a:t>
            </a:r>
          </a:p>
          <a:p>
            <a:r>
              <a:rPr lang="en-CA" dirty="1" smtClean="0">
                <a:latin typeface="Verdana" panose="020b0604030504040204" pitchFamily="34" charset="0"/>
                <a:ea typeface="Verdana" panose="020b0604030504040204" pitchFamily="34" charset="0"/>
                <a:cs typeface="Verdana" panose="020b0604030504040204" pitchFamily="34" charset="0"/>
              </a:rPr>
              <a:t>International Trade &amp; Investment Group</a:t>
            </a:r>
            <a:endParaRPr lang="en-CA">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1"/>
          </p:nvPr>
        </p:nvSpPr>
        <p:spPr>
          <a:xfrm>
            <a:off x="7039700" y="5195544"/>
            <a:ext cx="4263300" cy="1310992"/>
          </a:xfrm>
        </p:spPr>
        <p:txBody>
          <a:bodyPr>
            <a:normAutofit/>
          </a:bodyPr>
          <a:lstStyle/>
          <a:p>
            <a:r>
              <a:rPr lang="en-CA" dirty="1" smtClean="0">
                <a:latin typeface="Verdana" panose="020b0604030504040204" pitchFamily="34" charset="0"/>
                <a:ea typeface="Verdana" panose="020b0604030504040204" pitchFamily="34" charset="0"/>
                <a:cs typeface="Verdana" panose="020b0604030504040204" pitchFamily="34" charset="0"/>
              </a:rPr>
              <a:t>416.777.4811</a:t>
            </a:r>
            <a:endParaRPr lang="en-CA">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CA" dirty="1" smtClean="0">
                <a:latin typeface="Verdana" panose="020b0604030504040204" pitchFamily="34" charset="0"/>
                <a:ea typeface="Verdana" panose="020b0604030504040204" pitchFamily="34" charset="0"/>
                <a:cs typeface="Verdana" panose="020b0604030504040204" pitchFamily="34" charset="0"/>
                <a:hlinkClick r:id="rId3"/>
              </a:rPr>
              <a:t>PearsonD@bennettjones.com</a:t>
            </a:r>
            <a:r>
              <a:rPr lang="en-CA" dirty="1" smtClean="0">
                <a:latin typeface="Verdana" panose="020b0604030504040204" pitchFamily="34" charset="0"/>
                <a:ea typeface="Verdana" panose="020b0604030504040204" pitchFamily="34" charset="0"/>
                <a:cs typeface="Verdana" panose="020b0604030504040204" pitchFamily="34" charset="0"/>
              </a:rPr>
              <a:t> </a:t>
            </a:r>
          </a:p>
          <a:p>
            <a:r>
              <a:rPr lang="en-CA" dirty="1">
                <a:latin typeface="Verdana" panose="020b0604030504040204" pitchFamily="34" charset="0"/>
                <a:ea typeface="Verdana" panose="020b0604030504040204" pitchFamily="34" charset="0"/>
                <a:cs typeface="Verdana" panose="020b0604030504040204" pitchFamily="34" charset="0"/>
              </a:rPr>
              <a:t> </a:t>
            </a:r>
            <a:r>
              <a:rPr lang="en-CA" dirty="1" smtClean="0">
                <a:latin typeface="Verdana" panose="020b0604030504040204" pitchFamily="34" charset="0"/>
                <a:ea typeface="Verdana" panose="020b0604030504040204" pitchFamily="34" charset="0"/>
                <a:cs typeface="Verdana" panose="020b0604030504040204" pitchFamily="34" charset="0"/>
              </a:rPr>
              <a:t>     Darrel Pearson</a:t>
            </a:r>
            <a:endParaRPr lang="en-CA">
              <a:latin typeface="Verdana" panose="020b0604030504040204" pitchFamily="34" charset="0"/>
              <a:ea typeface="Verdana" panose="020b0604030504040204" pitchFamily="34" charset="0"/>
              <a:cs typeface="Verdana" panose="020b0604030504040204" pitchFamily="34" charset="0"/>
            </a:endParaRPr>
          </a:p>
        </p:txBody>
      </p:sp>
      <p:pic>
        <p:nvPicPr>
          <p:cNvPr id="7" name="Picture Placeholder 6"/>
          <p:cNvPicPr>
            <a:picLocks noGrp="1" noChangeAspect="1"/>
          </p:cNvPicPr>
          <p:nvPr>
            <p:ph type="pic" sz="quarter" idx="20"/>
          </p:nvPr>
        </p:nvPicPr>
        <p:blipFill>
          <a:blip r:embed="rId4"/>
          <a:srcRect/>
          <a:stretch>
            <a:fillRect/>
          </a:stretch>
        </p:blipFill>
        <p:spPr>
          <a:xfrm>
            <a:off x="4666669" y="3685761"/>
            <a:ext cx="2373031" cy="1987377"/>
          </a:xfrm>
        </p:spPr>
      </p:pic>
      <p:pic>
        <p:nvPicPr>
          <p:cNvPr id="8" name="Picture 7"/>
          <p:cNvPicPr>
            <a:picLocks noChangeAspect="1"/>
          </p:cNvPicPr>
          <p:nvPr/>
        </p:nvPicPr>
        <p:blipFill>
          <a:blip r:embed="rId5"/>
          <a:srcRect/>
          <a:stretch>
            <a:fillRect/>
          </a:stretch>
        </p:blipFill>
        <p:spPr>
          <a:xfrm>
            <a:off x="7162800" y="5947426"/>
            <a:ext cx="304800" cy="304800"/>
          </a:xfrm>
          <a:prstGeom prst="rect"/>
        </p:spPr>
      </p:pic>
    </p:spTree>
    <p:extLst>
      <p:ext uri="{BB962C8B-B14F-4D97-AF65-F5344CB8AC3E}">
        <p14:creationId xmlns:p14="http://schemas.microsoft.com/office/powerpoint/2010/main" val="211682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CETA – A “Progressive” Trade Agreement</a:t>
            </a:r>
            <a:endParaRPr lang="en-US"/>
          </a:p>
        </p:txBody>
      </p:sp>
      <p:sp>
        <p:nvSpPr>
          <p:cNvPr id="4" name="Content Placeholder 3"/>
          <p:cNvSpPr>
            <a:spLocks noGrp="1"/>
          </p:cNvSpPr>
          <p:nvPr>
            <p:ph sz="half" idx="2"/>
          </p:nvPr>
        </p:nvSpPr>
        <p:spPr>
          <a:xfrm>
            <a:off x="5432376" y="2133600"/>
            <a:ext cx="6759624" cy="4033167"/>
          </a:xfrm>
        </p:spPr>
        <p:txBody>
          <a:bodyPr>
            <a:normAutofit/>
          </a:bodyPr>
          <a:lstStyle/>
          <a:p>
            <a:pPr marL="228600" lvl="1">
              <a:lnSpc>
                <a:spcPct val="100000"/>
              </a:lnSpc>
              <a:spcBef>
                <a:spcPct val="0"/>
              </a:spcBef>
              <a:spcAft>
                <a:spcPts val="2400"/>
              </a:spcAft>
            </a:pPr>
            <a:r>
              <a:rPr lang="en-US" sz="2600" dirty="1"/>
              <a:t>More than just low to zero tariffs</a:t>
            </a:r>
          </a:p>
          <a:p>
            <a:pPr marL="228600" lvl="1">
              <a:lnSpc>
                <a:spcPct val="100000"/>
              </a:lnSpc>
              <a:spcBef>
                <a:spcPct val="0"/>
              </a:spcBef>
              <a:spcAft>
                <a:spcPts val="2400"/>
              </a:spcAft>
            </a:pPr>
            <a:r>
              <a:rPr lang="en-US" sz="2600" dirty="1" smtClean="0"/>
              <a:t>Covers services, investor rights and dispute settlement, intellectual property, labour rights, environmental protection, climate action, telecommunications, </a:t>
            </a:r>
            <a:br>
              <a:rPr lang="en-US" sz="2600" dirty="1" smtClean="0"/>
            </a:br>
            <a:r>
              <a:rPr lang="en-US" sz="2600" dirty="1" smtClean="0"/>
              <a:t>e-commerce</a:t>
            </a:r>
          </a:p>
          <a:p>
            <a:pPr marL="0" indent="0">
              <a:buNone/>
            </a:pPr>
            <a:endParaRPr lang="en-US"/>
          </a:p>
        </p:txBody>
      </p:sp>
      <p:sp>
        <p:nvSpPr>
          <p:cNvPr id="5" name="Slide Number Placeholder 4"/>
          <p:cNvSpPr>
            <a:spLocks noGrp="1"/>
          </p:cNvSpPr>
          <p:nvPr>
            <p:ph type="sldNum" sz="quarter" idx="18"/>
          </p:nvPr>
        </p:nvSpPr>
        <p:spPr/>
        <p:txBody>
          <a:bodyPr/>
          <a:lstStyle/>
          <a:p>
            <a:fld id="{8E22A6E6-357A-204A-8141-87424A8157F6}" type="slidenum">
              <a:rPr lang="en-US" smtClean="0"/>
              <a:t>5</a:t>
            </a:fld>
            <a:endParaRPr lang="en-US"/>
          </a:p>
        </p:txBody>
      </p:sp>
      <p:pic>
        <p:nvPicPr>
          <p:cNvPr id="5124" name="Picture 4" descr="http://ec.europa.eu/trade/images/creative/header-home-ceta_05.jpg"/>
          <p:cNvPicPr>
            <a:picLocks noGrp="1" noChangeAspect="1" noChangeArrowheads="1"/>
          </p:cNvPicPr>
          <p:nvPr>
            <p:ph sz="half" idx="1"/>
          </p:nvPr>
        </p:nvPicPr>
        <p:blipFill>
          <a:blip r:embed="rId3"/>
          <a:srcRect/>
          <a:stretch>
            <a:fillRect/>
          </a:stretch>
        </p:blipFill>
        <p:spPr>
          <a:xfrm>
            <a:off x="457200" y="2133600"/>
            <a:ext cx="4648200" cy="2899728"/>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15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normAutofit fontScale="90000"/>
          </a:bodyPr>
          <a:lstStyle/>
          <a:p>
            <a:r>
              <a:rPr lang="en-US" dirty="1" smtClean="0"/>
              <a:t>Canada/EU Trade Relationship Snapshot: Canadian Merchandise Trade Flows</a:t>
            </a:r>
            <a:endParaRPr lang="en-CA"/>
          </a:p>
        </p:txBody>
      </p:sp>
      <p:sp>
        <p:nvSpPr>
          <p:cNvPr id="4" name="Slide Number Placeholder 3"/>
          <p:cNvSpPr>
            <a:spLocks noGrp="1"/>
          </p:cNvSpPr>
          <p:nvPr>
            <p:ph type="sldNum" sz="quarter" idx="18"/>
          </p:nvPr>
        </p:nvSpPr>
        <p:spPr/>
        <p:txBody>
          <a:bodyPr/>
          <a:lstStyle/>
          <a:p>
            <a:fld id="{8E22A6E6-357A-204A-8141-87424A8157F6}" type="slidenum">
              <a:rPr lang="en-US" smtClean="0"/>
              <a:t>6</a:t>
            </a:fld>
            <a:endParaRPr lang="en-US"/>
          </a:p>
        </p:txBody>
      </p:sp>
      <p:graphicFrame>
        <p:nvGraphicFramePr>
          <p:cNvPr id="5" name="Chart 4"/>
          <p:cNvGraphicFramePr/>
          <p:nvPr/>
        </p:nvGraphicFramePr>
        <p:xfrm>
          <a:off x="-59093" y="1916112"/>
          <a:ext cx="6153149"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525567" y="1916112"/>
          <a:ext cx="6115049"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895600" y="6369051"/>
            <a:ext cx="7239000" cy="369332"/>
          </a:xfrm>
          <a:prstGeom prst="rect"/>
          <a:noFill/>
        </p:spPr>
        <p:txBody>
          <a:bodyPr wrap="square" rtlCol="0">
            <a:spAutoFit/>
          </a:bodyPr>
          <a:lstStyle/>
          <a:p>
            <a:r>
              <a:rPr lang="en-US" dirty="1" smtClean="0"/>
              <a:t>Source: Statistics Canada: Imports and Exports, balance-of-payments basis</a:t>
            </a:r>
            <a:endParaRPr lang="en-US"/>
          </a:p>
        </p:txBody>
      </p:sp>
    </p:spTree>
    <p:extLst>
      <p:ext uri="{BB962C8B-B14F-4D97-AF65-F5344CB8AC3E}">
        <p14:creationId xmlns:p14="http://schemas.microsoft.com/office/powerpoint/2010/main" val="3760754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Canada/EU Trade Relationship Snapshot: </a:t>
            </a:r>
            <a:r>
              <a:rPr lang="en-US" dirty="1" smtClean="0"/>
              <a:t>Trade </a:t>
            </a:r>
            <a:r>
              <a:rPr lang="en-US" dirty="1"/>
              <a:t>Balance</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75738704"/>
              </p:ext>
            </p:extLst>
          </p:nvPr>
        </p:nvGraphicFramePr>
        <p:xfrm>
          <a:off x="694282" y="1905000"/>
          <a:ext cx="5311777"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8E22A6E6-357A-204A-8141-87424A8157F6}" type="slidenum">
              <a:rPr lang="en-US" smtClean="0"/>
              <a:t>7</a:t>
            </a:fld>
            <a:endParaRPr lang="en-US"/>
          </a:p>
        </p:txBody>
      </p:sp>
      <p:graphicFrame>
        <p:nvGraphicFramePr>
          <p:cNvPr id="9" name="Content Placeholder 7"/>
          <p:cNvGraphicFramePr/>
          <p:nvPr>
            <p:extLst>
              <p:ext uri="{D42A27DB-BD31-4B8C-83A1-F6EECF244321}">
                <p14:modId xmlns:p14="http://schemas.microsoft.com/office/powerpoint/2010/main" val="2059234981"/>
              </p:ext>
            </p:extLst>
          </p:nvPr>
        </p:nvGraphicFramePr>
        <p:xfrm>
          <a:off x="6324600" y="1905000"/>
          <a:ext cx="5155746"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8563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1"/>
              <a:t>Canada/EU Trade Relationship Snapshot: </a:t>
            </a:r>
            <a:r>
              <a:rPr lang="en-US" dirty="1" smtClean="0"/>
              <a:t>Exports to EU consistently around 7-8% of Canadian exports</a:t>
            </a:r>
            <a:endParaRPr lang="en-US"/>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55663551"/>
              </p:ext>
            </p:extLst>
          </p:nvPr>
        </p:nvGraphicFramePr>
        <p:xfrm>
          <a:off x="476250" y="1447800"/>
          <a:ext cx="11236325" cy="464819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8"/>
          </p:nvPr>
        </p:nvSpPr>
        <p:spPr/>
        <p:txBody>
          <a:bodyPr/>
          <a:lstStyle/>
          <a:p>
            <a:fld id="{8E22A6E6-357A-204A-8141-87424A8157F6}" type="slidenum">
              <a:rPr lang="en-US" smtClean="0"/>
              <a:t>8</a:t>
            </a:fld>
            <a:endParaRPr lang="en-US"/>
          </a:p>
        </p:txBody>
      </p:sp>
    </p:spTree>
    <p:extLst>
      <p:ext uri="{BB962C8B-B14F-4D97-AF65-F5344CB8AC3E}">
        <p14:creationId xmlns:p14="http://schemas.microsoft.com/office/powerpoint/2010/main" val="178449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Canada/EU Trade Relationship Snapshot: Effect of CETA</a:t>
            </a:r>
          </a:p>
        </p:txBody>
      </p:sp>
      <p:sp>
        <p:nvSpPr>
          <p:cNvPr id="4" name="Content Placeholder 3"/>
          <p:cNvSpPr>
            <a:spLocks noGrp="1"/>
          </p:cNvSpPr>
          <p:nvPr>
            <p:ph sz="half" idx="2"/>
          </p:nvPr>
        </p:nvSpPr>
        <p:spPr>
          <a:xfrm>
            <a:off x="6172200" y="1672774"/>
            <a:ext cx="5540424" cy="4743995"/>
          </a:xfrm>
        </p:spPr>
        <p:txBody>
          <a:bodyPr>
            <a:normAutofit fontScale="92500" lnSpcReduction="20000"/>
          </a:bodyPr>
          <a:lstStyle/>
          <a:p>
            <a:pPr>
              <a:lnSpc>
                <a:spcPct val="110000"/>
              </a:lnSpc>
            </a:pPr>
            <a:r>
              <a:rPr lang="en-US" dirty="1"/>
              <a:t>Before CETA, only 25% of EU tariff lines on Canadian goods were duty free – now it is </a:t>
            </a:r>
            <a:r>
              <a:rPr lang="en-US" dirty="1" smtClean="0"/>
              <a:t>98%</a:t>
            </a:r>
          </a:p>
          <a:p>
            <a:pPr lvl="1">
              <a:lnSpc>
                <a:spcPct val="110000"/>
              </a:lnSpc>
            </a:pPr>
            <a:r>
              <a:rPr lang="en-US" dirty="1" smtClean="0"/>
              <a:t>will </a:t>
            </a:r>
            <a:r>
              <a:rPr lang="en-US" dirty="1"/>
              <a:t>be 99% when fully </a:t>
            </a:r>
            <a:r>
              <a:rPr lang="en-US" dirty="1" smtClean="0"/>
              <a:t>implemented</a:t>
            </a:r>
            <a:endParaRPr lang="en-US"/>
          </a:p>
          <a:p>
            <a:pPr>
              <a:lnSpc>
                <a:spcPct val="110000"/>
              </a:lnSpc>
            </a:pPr>
            <a:r>
              <a:rPr lang="en-US" dirty="1"/>
              <a:t>Purchasers of EU exports to save $670 million annually in duty payments</a:t>
            </a:r>
          </a:p>
          <a:p>
            <a:pPr>
              <a:lnSpc>
                <a:spcPct val="110000"/>
              </a:lnSpc>
            </a:pPr>
            <a:r>
              <a:rPr lang="en-US" dirty="1"/>
              <a:t>Purchasers of Canadian exports expected to save $225 million annually</a:t>
            </a:r>
          </a:p>
          <a:p>
            <a:pPr>
              <a:lnSpc>
                <a:spcPct val="110000"/>
              </a:lnSpc>
            </a:pPr>
            <a:r>
              <a:rPr lang="en-US" dirty="1" smtClean="0"/>
              <a:t>Important opportunity for Canada to diversify its trade</a:t>
            </a:r>
            <a:endParaRPr lang="en-US"/>
          </a:p>
        </p:txBody>
      </p:sp>
      <p:sp>
        <p:nvSpPr>
          <p:cNvPr id="5" name="Slide Number Placeholder 4"/>
          <p:cNvSpPr>
            <a:spLocks noGrp="1"/>
          </p:cNvSpPr>
          <p:nvPr>
            <p:ph type="sldNum" sz="quarter" idx="18"/>
          </p:nvPr>
        </p:nvSpPr>
        <p:spPr/>
        <p:txBody>
          <a:bodyPr/>
          <a:lstStyle/>
          <a:p>
            <a:fld id="{8E22A6E6-357A-204A-8141-87424A8157F6}" type="slidenum">
              <a:rPr lang="en-US" smtClean="0"/>
              <a:t>9</a:t>
            </a:fld>
            <a:endParaRPr lang="en-US"/>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83470118"/>
              </p:ext>
            </p:extLst>
          </p:nvPr>
        </p:nvGraphicFramePr>
        <p:xfrm>
          <a:off x="476250" y="1371601"/>
          <a:ext cx="5543550" cy="4578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6882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Bennett Jones 2017">
      <a:dk1>
        <a:srgbClr val="000000"/>
      </a:dk1>
      <a:lt1>
        <a:srgbClr val="FFFFFF"/>
      </a:lt1>
      <a:dk2>
        <a:srgbClr val="1D2529"/>
      </a:dk2>
      <a:lt2>
        <a:srgbClr val="EAEAEA"/>
      </a:lt2>
      <a:accent1>
        <a:srgbClr val="2DAF88"/>
      </a:accent1>
      <a:accent2>
        <a:srgbClr val="99BE3C"/>
      </a:accent2>
      <a:accent3>
        <a:srgbClr val="D17C2C"/>
      </a:accent3>
      <a:accent4>
        <a:srgbClr val="0076BB"/>
      </a:accent4>
      <a:accent5>
        <a:srgbClr val="D7DF23"/>
      </a:accent5>
      <a:accent6>
        <a:srgbClr val="00998D"/>
      </a:accent6>
      <a:hlink>
        <a:srgbClr val="00998D"/>
      </a:hlink>
      <a:folHlink>
        <a:srgbClr val="25414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Yu Gothic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Yu Gothic"/>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Yu Gothic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Yu Gothic"/>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BJ Template</Template>
  <TotalTime>0</TotalTime>
  <Application>Microsoft Office PowerPoint</Application>
  <PresentationFormat/>
  <Slides>48</Slide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2018-05-02T10:53:02Z</cp:lastPrinted>
  <dcterms:created xsi:type="dcterms:W3CDTF">2018-05-02T10:53:02Z</dcterms:created>
  <dcterms:modified xsi:type="dcterms:W3CDTF">2018-05-02T10:53:02Z</dcterms:modified>
  <cp:category/>
</cp:coreProperties>
</file>