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324" r:id="rId2"/>
    <p:sldId id="393" r:id="rId3"/>
    <p:sldId id="394" r:id="rId4"/>
    <p:sldId id="396" r:id="rId5"/>
    <p:sldId id="397" r:id="rId6"/>
    <p:sldId id="395" r:id="rId7"/>
    <p:sldId id="398" r:id="rId8"/>
    <p:sldId id="399" r:id="rId9"/>
    <p:sldId id="400" r:id="rId10"/>
    <p:sldId id="402" r:id="rId11"/>
    <p:sldId id="403" r:id="rId12"/>
    <p:sldId id="404" r:id="rId13"/>
    <p:sldId id="405" r:id="rId14"/>
    <p:sldId id="401" r:id="rId15"/>
    <p:sldId id="406" r:id="rId16"/>
    <p:sldId id="407" r:id="rId17"/>
    <p:sldId id="408" r:id="rId18"/>
    <p:sldId id="409" r:id="rId19"/>
    <p:sldId id="411" r:id="rId20"/>
    <p:sldId id="412" r:id="rId21"/>
    <p:sldId id="413" r:id="rId22"/>
    <p:sldId id="414" r:id="rId23"/>
    <p:sldId id="415" r:id="rId24"/>
    <p:sldId id="416" r:id="rId25"/>
    <p:sldId id="417" r:id="rId26"/>
    <p:sldId id="34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ying Zhu" initials="WZ"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DAF88"/>
    <a:srgbClr val="1D2529"/>
    <a:srgbClr val="2B373F"/>
    <a:srgbClr val="0096CD"/>
    <a:srgbClr val="556E7D"/>
    <a:srgbClr val="256754"/>
    <a:srgbClr val="64D2AA"/>
    <a:srgbClr val="99BE3C"/>
    <a:srgbClr val="EAEAEA"/>
    <a:srgbClr val="009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6433"/>
  </p:normalViewPr>
  <p:slideViewPr>
    <p:cSldViewPr snapToObjects="1">
      <p:cViewPr varScale="1">
        <p:scale>
          <a:sx n="120" d="100"/>
          <a:sy n="120" d="100"/>
        </p:scale>
        <p:origin x="120" y="246"/>
      </p:cViewPr>
      <p:guideLst/>
    </p:cSldViewPr>
  </p:slideViewPr>
  <p:outlineViewPr>
    <p:cViewPr>
      <p:scale>
        <a:sx n="33" d="100"/>
        <a:sy n="33" d="100"/>
      </p:scale>
      <p:origin x="0" y="-2932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213DCBA-548B-40B0-8344-CCA7312F720F}" type="datetimeFigureOut">
              <a:rPr lang="en-US" smtClean="0"/>
              <a:t>12/04/2018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C34ED98-1589-4F60-B8BF-A91410290F63}" type="slidenum">
              <a:rPr lang="en-US" smtClean="0"/>
              <a:t>‹#›</a:t>
            </a:fld>
            <a:endParaRPr lang="en-US"/>
          </a:p>
        </p:txBody>
      </p:sp>
    </p:spTree>
    <p:extLst>
      <p:ext uri="{BB962C8B-B14F-4D97-AF65-F5344CB8AC3E}">
        <p14:creationId xmlns:p14="http://schemas.microsoft.com/office/powerpoint/2010/main" val="311098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CCDB36-039D-1C4C-A35B-7671275203E6}" type="datetimeFigureOut">
              <a:rPr lang="en-US" smtClean="0"/>
              <a:t>12/04/2018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E0C098-DAE3-6C46-B223-F805D61D532E}" type="slidenum">
              <a:rPr lang="en-US" smtClean="0"/>
              <a:t>‹#›</a:t>
            </a:fld>
            <a:endParaRPr lang="en-US"/>
          </a:p>
        </p:txBody>
      </p:sp>
    </p:spTree>
    <p:extLst>
      <p:ext uri="{BB962C8B-B14F-4D97-AF65-F5344CB8AC3E}">
        <p14:creationId xmlns:p14="http://schemas.microsoft.com/office/powerpoint/2010/main" val="65552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06D048-6454-4DE9-B32A-8B4234499B9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sp>
        <p:nvSpPr>
          <p:cNvPr id="12" name="Chevron 31"/>
          <p:cNvSpPr/>
          <p:nvPr userDrawn="1"/>
        </p:nvSpPr>
        <p:spPr>
          <a:xfrm flipH="1">
            <a:off x="4438750"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p:nvPr userDrawn="1"/>
        </p:nvCxnSpPr>
        <p:spPr>
          <a:xfrm>
            <a:off x="4223792" y="1124744"/>
            <a:ext cx="0" cy="24482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20BEC6D-FEBC-4324-AD88-623B90D934E6}"/>
              </a:ext>
            </a:extLst>
          </p:cNvPr>
          <p:cNvPicPr>
            <a:picLocks noChangeAspect="1"/>
          </p:cNvPicPr>
          <p:nvPr userDrawn="1"/>
        </p:nvPicPr>
        <p:blipFill>
          <a:blip r:embed="rId4"/>
          <a:stretch>
            <a:fillRect/>
          </a:stretch>
        </p:blipFill>
        <p:spPr>
          <a:xfrm>
            <a:off x="1085216" y="958132"/>
            <a:ext cx="2426705" cy="2953944"/>
          </a:xfrm>
          <a:prstGeom prst="rect">
            <a:avLst/>
          </a:prstGeom>
        </p:spPr>
      </p:pic>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31"/>
          <p:cNvSpPr>
            <a:spLocks noGrp="1"/>
          </p:cNvSpPr>
          <p:nvPr>
            <p:ph type="title" hasCustomPrompt="1"/>
          </p:nvPr>
        </p:nvSpPr>
        <p:spPr>
          <a:xfrm>
            <a:off x="5018341" y="1844824"/>
            <a:ext cx="6550267" cy="1300117"/>
          </a:xfrm>
        </p:spPr>
        <p:txBody>
          <a:bodyPr anchor="t" anchorCtr="0">
            <a:normAutofit/>
          </a:bodyPr>
          <a:lstStyle>
            <a:lvl1pPr>
              <a:defRPr sz="4400">
                <a:solidFill>
                  <a:schemeClr val="bg1"/>
                </a:solidFill>
              </a:defRPr>
            </a:lvl1pPr>
          </a:lstStyle>
          <a:p>
            <a:r>
              <a:rPr lang="en-US" dirty="0" smtClean="0"/>
              <a:t>[PRESENTATION TITLE]</a:t>
            </a:r>
            <a:endParaRPr lang="en-US" dirty="0"/>
          </a:p>
        </p:txBody>
      </p:sp>
      <p:sp>
        <p:nvSpPr>
          <p:cNvPr id="26" name="Text Placeholder 46"/>
          <p:cNvSpPr>
            <a:spLocks noGrp="1"/>
          </p:cNvSpPr>
          <p:nvPr>
            <p:ph type="body" sz="quarter" idx="14" hasCustomPrompt="1"/>
          </p:nvPr>
        </p:nvSpPr>
        <p:spPr>
          <a:xfrm>
            <a:off x="5018342" y="1530892"/>
            <a:ext cx="6550266" cy="313932"/>
          </a:xfrm>
        </p:spPr>
        <p:txBody>
          <a:bodyPr wrap="square" anchor="ctr">
            <a:normAutofit/>
          </a:bodyPr>
          <a:lstStyle>
            <a:lvl1pPr marL="0" indent="0">
              <a:buNone/>
              <a:defRPr sz="1600" i="1" baseline="0">
                <a:solidFill>
                  <a:schemeClr val="bg1"/>
                </a:solidFill>
              </a:defRPr>
            </a:lvl1pPr>
          </a:lstStyle>
          <a:p>
            <a:r>
              <a:rPr lang="en-US" dirty="0" smtClean="0"/>
              <a:t>[SUBTITLE]</a:t>
            </a:r>
            <a:endParaRPr lang="en-US" dirty="0"/>
          </a:p>
        </p:txBody>
      </p:sp>
      <p:sp>
        <p:nvSpPr>
          <p:cNvPr id="27" name="Text Placeholder 3"/>
          <p:cNvSpPr>
            <a:spLocks noGrp="1"/>
          </p:cNvSpPr>
          <p:nvPr>
            <p:ph type="body" sz="quarter" idx="15" hasCustomPrompt="1"/>
          </p:nvPr>
        </p:nvSpPr>
        <p:spPr>
          <a:xfrm>
            <a:off x="5018341" y="1216960"/>
            <a:ext cx="6550267"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16" name="Text Placeholder 41"/>
          <p:cNvSpPr>
            <a:spLocks noGrp="1"/>
          </p:cNvSpPr>
          <p:nvPr>
            <p:ph type="body" sz="quarter" idx="12" hasCustomPrompt="1"/>
          </p:nvPr>
        </p:nvSpPr>
        <p:spPr>
          <a:xfrm>
            <a:off x="4798790" y="4365104"/>
            <a:ext cx="3025775" cy="800040"/>
          </a:xfrm>
        </p:spPr>
        <p:txBody>
          <a:bodyPr anchor="t">
            <a:normAutofit/>
          </a:bodyPr>
          <a:lstStyle>
            <a:lvl1pPr marL="0" indent="0">
              <a:lnSpc>
                <a:spcPct val="100000"/>
              </a:lnSpc>
              <a:spcBef>
                <a:spcPts val="0"/>
              </a:spcBef>
              <a:buFont typeface="Arial" charset="0"/>
              <a:buNone/>
              <a:defRPr sz="1600">
                <a:solidFill>
                  <a:schemeClr val="bg1"/>
                </a:solidFill>
              </a:defRPr>
            </a:lvl1pPr>
          </a:lstStyle>
          <a:p>
            <a:r>
              <a:rPr lang="en-US" dirty="0" smtClean="0"/>
              <a:t>Presented to</a:t>
            </a:r>
            <a:endParaRPr lang="en-US" dirty="0"/>
          </a:p>
        </p:txBody>
      </p:sp>
      <p:sp>
        <p:nvSpPr>
          <p:cNvPr id="17" name="Text Placeholder 41"/>
          <p:cNvSpPr>
            <a:spLocks noGrp="1"/>
          </p:cNvSpPr>
          <p:nvPr>
            <p:ph type="body" sz="quarter" idx="13" hasCustomPrompt="1"/>
          </p:nvPr>
        </p:nvSpPr>
        <p:spPr>
          <a:xfrm>
            <a:off x="8618741" y="4365104"/>
            <a:ext cx="3382759" cy="800040"/>
          </a:xfrm>
        </p:spPr>
        <p:txBody>
          <a:bodyPr anchor="t">
            <a:norm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smtClean="0"/>
              <a:t>Presenters</a:t>
            </a:r>
          </a:p>
        </p:txBody>
      </p:sp>
    </p:spTree>
    <p:extLst>
      <p:ext uri="{BB962C8B-B14F-4D97-AF65-F5344CB8AC3E}">
        <p14:creationId xmlns:p14="http://schemas.microsoft.com/office/powerpoint/2010/main" val="137147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407675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951470"/>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2"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6099229" y="2707593"/>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13"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6099229" y="4492821"/>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cxnSp>
        <p:nvCxnSpPr>
          <p:cNvPr id="14" name="Straight Connector 13"/>
          <p:cNvCxnSpPr>
            <a:cxnSpLocks/>
          </p:cNvCxnSpPr>
          <p:nvPr userDrawn="1"/>
        </p:nvCxnSpPr>
        <p:spPr>
          <a:xfrm flipH="1">
            <a:off x="6099230" y="2498777"/>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flipH="1">
            <a:off x="6099230" y="4273235"/>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1"/>
          <p:cNvSpPr>
            <a:spLocks noGrp="1"/>
          </p:cNvSpPr>
          <p:nvPr>
            <p:ph type="body" sz="quarter" idx="29" hasCustomPrompt="1"/>
          </p:nvPr>
        </p:nvSpPr>
        <p:spPr>
          <a:xfrm>
            <a:off x="7893438" y="4527681"/>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
        <p:nvSpPr>
          <p:cNvPr id="23" name="Rectangle 22">
            <a:extLst>
              <a:ext uri="{FF2B5EF4-FFF2-40B4-BE49-F238E27FC236}">
                <a16:creationId xmlns:a16="http://schemas.microsoft.com/office/drawing/2014/main" id="{4B7D3FC3-69E7-4243-B417-C3ABCE8F7C58}"/>
              </a:ext>
            </a:extLst>
          </p:cNvPr>
          <p:cNvSpPr/>
          <p:nvPr userDrawn="1"/>
        </p:nvSpPr>
        <p:spPr>
          <a:xfrm>
            <a:off x="6100237" y="2243781"/>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E81246-6274-453E-8EE1-C96AAAB56787}"/>
              </a:ext>
            </a:extLst>
          </p:cNvPr>
          <p:cNvSpPr/>
          <p:nvPr userDrawn="1"/>
        </p:nvSpPr>
        <p:spPr>
          <a:xfrm>
            <a:off x="6100237" y="3999904"/>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78AEAA-A5DE-4FC6-B073-38C0F65BAA34}"/>
              </a:ext>
            </a:extLst>
          </p:cNvPr>
          <p:cNvSpPr/>
          <p:nvPr userDrawn="1"/>
        </p:nvSpPr>
        <p:spPr>
          <a:xfrm>
            <a:off x="6100237" y="57851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1"/>
          <p:cNvSpPr>
            <a:spLocks noGrp="1"/>
          </p:cNvSpPr>
          <p:nvPr>
            <p:ph type="body" sz="quarter" idx="35" hasCustomPrompt="1"/>
          </p:nvPr>
        </p:nvSpPr>
        <p:spPr>
          <a:xfrm>
            <a:off x="7893438" y="2757156"/>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
        <p:nvSpPr>
          <p:cNvPr id="27" name="Text Placeholder 41"/>
          <p:cNvSpPr>
            <a:spLocks noGrp="1"/>
          </p:cNvSpPr>
          <p:nvPr>
            <p:ph type="body" sz="quarter" idx="36" hasCustomPrompt="1"/>
          </p:nvPr>
        </p:nvSpPr>
        <p:spPr>
          <a:xfrm>
            <a:off x="7896200" y="980686"/>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132876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2636912"/>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2" name="Rectangle 11">
            <a:extLst>
              <a:ext uri="{FF2B5EF4-FFF2-40B4-BE49-F238E27FC236}">
                <a16:creationId xmlns:a16="http://schemas.microsoft.com/office/drawing/2014/main" id="{4B7D3FC3-69E7-4243-B417-C3ABCE8F7C58}"/>
              </a:ext>
            </a:extLst>
          </p:cNvPr>
          <p:cNvSpPr/>
          <p:nvPr userDrawn="1"/>
        </p:nvSpPr>
        <p:spPr>
          <a:xfrm>
            <a:off x="6100237" y="392922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1"/>
          <p:cNvSpPr>
            <a:spLocks noGrp="1"/>
          </p:cNvSpPr>
          <p:nvPr>
            <p:ph type="body" sz="quarter" idx="36" hasCustomPrompt="1"/>
          </p:nvPr>
        </p:nvSpPr>
        <p:spPr>
          <a:xfrm>
            <a:off x="7896200" y="2666128"/>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409047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9584014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5669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20250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31"/>
          <p:cNvSpPr/>
          <p:nvPr userDrawn="1"/>
        </p:nvSpPr>
        <p:spPr>
          <a:xfrm flipH="1">
            <a:off x="4440189"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Placeholder 41"/>
          <p:cNvSpPr>
            <a:spLocks noGrp="1"/>
          </p:cNvSpPr>
          <p:nvPr>
            <p:ph type="body" sz="quarter" idx="12" hasCustomPrompt="1"/>
          </p:nvPr>
        </p:nvSpPr>
        <p:spPr>
          <a:xfrm>
            <a:off x="4798790" y="4365104"/>
            <a:ext cx="3025775" cy="800040"/>
          </a:xfrm>
        </p:spPr>
        <p:txBody>
          <a:bodyPr anchor="t">
            <a:normAutofit/>
          </a:bodyPr>
          <a:lstStyle>
            <a:lvl1pPr marL="0" indent="0">
              <a:lnSpc>
                <a:spcPct val="100000"/>
              </a:lnSpc>
              <a:spcBef>
                <a:spcPts val="0"/>
              </a:spcBef>
              <a:buFont typeface="Arial" charset="0"/>
              <a:buNone/>
              <a:defRPr sz="1600">
                <a:solidFill>
                  <a:schemeClr val="tx2"/>
                </a:solidFill>
              </a:defRPr>
            </a:lvl1pPr>
          </a:lstStyle>
          <a:p>
            <a:r>
              <a:rPr lang="en-US" dirty="0" smtClean="0"/>
              <a:t>Presented to</a:t>
            </a:r>
            <a:endParaRPr lang="en-US" dirty="0"/>
          </a:p>
        </p:txBody>
      </p:sp>
      <p:sp>
        <p:nvSpPr>
          <p:cNvPr id="23" name="Text Placeholder 41"/>
          <p:cNvSpPr>
            <a:spLocks noGrp="1"/>
          </p:cNvSpPr>
          <p:nvPr>
            <p:ph type="body" sz="quarter" idx="13" hasCustomPrompt="1"/>
          </p:nvPr>
        </p:nvSpPr>
        <p:spPr>
          <a:xfrm>
            <a:off x="8618741" y="4365104"/>
            <a:ext cx="3382759" cy="800040"/>
          </a:xfrm>
        </p:spPr>
        <p:txBody>
          <a:bodyPr anchor="t">
            <a:norm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smtClean="0"/>
              <a:t>Presenters</a:t>
            </a:r>
          </a:p>
        </p:txBody>
      </p:sp>
      <p:sp>
        <p:nvSpPr>
          <p:cNvPr id="25" name="Title 31"/>
          <p:cNvSpPr>
            <a:spLocks noGrp="1"/>
          </p:cNvSpPr>
          <p:nvPr>
            <p:ph type="title" hasCustomPrompt="1"/>
          </p:nvPr>
        </p:nvSpPr>
        <p:spPr>
          <a:xfrm>
            <a:off x="5018341" y="1844824"/>
            <a:ext cx="6550267" cy="1300117"/>
          </a:xfrm>
        </p:spPr>
        <p:txBody>
          <a:bodyPr anchor="t" anchorCtr="0">
            <a:normAutofit/>
          </a:bodyPr>
          <a:lstStyle>
            <a:lvl1pPr>
              <a:defRPr sz="4400">
                <a:solidFill>
                  <a:schemeClr val="tx2"/>
                </a:solidFill>
              </a:defRPr>
            </a:lvl1pPr>
          </a:lstStyle>
          <a:p>
            <a:r>
              <a:rPr lang="en-US" dirty="0" smtClean="0"/>
              <a:t>[PRESENTATION TITLE]</a:t>
            </a:r>
            <a:endParaRPr lang="en-US" dirty="0"/>
          </a:p>
        </p:txBody>
      </p:sp>
      <p:sp>
        <p:nvSpPr>
          <p:cNvPr id="26" name="Text Placeholder 46"/>
          <p:cNvSpPr>
            <a:spLocks noGrp="1"/>
          </p:cNvSpPr>
          <p:nvPr>
            <p:ph type="body" sz="quarter" idx="14" hasCustomPrompt="1"/>
          </p:nvPr>
        </p:nvSpPr>
        <p:spPr>
          <a:xfrm>
            <a:off x="5018342" y="1530892"/>
            <a:ext cx="6550266" cy="313932"/>
          </a:xfrm>
        </p:spPr>
        <p:txBody>
          <a:bodyPr wrap="square" anchor="ctr">
            <a:normAutofit/>
          </a:bodyPr>
          <a:lstStyle>
            <a:lvl1pPr marL="0" indent="0">
              <a:buNone/>
              <a:defRPr sz="1600" i="1" baseline="0">
                <a:solidFill>
                  <a:schemeClr val="tx2"/>
                </a:solidFill>
              </a:defRPr>
            </a:lvl1pPr>
          </a:lstStyle>
          <a:p>
            <a:r>
              <a:rPr lang="en-US" dirty="0" smtClean="0"/>
              <a:t>[SUBTITLE]</a:t>
            </a:r>
            <a:endParaRPr lang="en-US" dirty="0"/>
          </a:p>
        </p:txBody>
      </p:sp>
      <p:sp>
        <p:nvSpPr>
          <p:cNvPr id="27" name="Text Placeholder 3"/>
          <p:cNvSpPr>
            <a:spLocks noGrp="1"/>
          </p:cNvSpPr>
          <p:nvPr>
            <p:ph type="body" sz="quarter" idx="15" hasCustomPrompt="1"/>
          </p:nvPr>
        </p:nvSpPr>
        <p:spPr>
          <a:xfrm>
            <a:off x="5018341" y="1216960"/>
            <a:ext cx="6550267"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cxnSp>
        <p:nvCxnSpPr>
          <p:cNvPr id="12" name="Straight Connector 11"/>
          <p:cNvCxnSpPr/>
          <p:nvPr userDrawn="1"/>
        </p:nvCxnSpPr>
        <p:spPr>
          <a:xfrm>
            <a:off x="4223792" y="1124744"/>
            <a:ext cx="0" cy="2448272"/>
          </a:xfrm>
          <a:prstGeom prst="line">
            <a:avLst/>
          </a:prstGeom>
          <a:ln>
            <a:solidFill>
              <a:srgbClr val="2DAF8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20BEC6D-FEBC-4324-AD88-623B90D934E6}"/>
              </a:ext>
            </a:extLst>
          </p:cNvPr>
          <p:cNvPicPr>
            <a:picLocks noChangeAspect="1"/>
          </p:cNvPicPr>
          <p:nvPr userDrawn="1"/>
        </p:nvPicPr>
        <p:blipFill>
          <a:blip r:embed="rId2"/>
          <a:stretch>
            <a:fillRect/>
          </a:stretch>
        </p:blipFill>
        <p:spPr>
          <a:xfrm>
            <a:off x="1085216" y="958132"/>
            <a:ext cx="2426705" cy="295394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45941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69053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 E/No Header">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6738534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2 Col) E/No Header">
    <p:spTree>
      <p:nvGrpSpPr>
        <p:cNvPr id="1" name=""/>
        <p:cNvGrpSpPr/>
        <p:nvPr/>
      </p:nvGrpSpPr>
      <p:grpSpPr>
        <a:xfrm>
          <a:off x="0" y="0"/>
          <a:ext cx="0" cy="0"/>
          <a:chOff x="0" y="0"/>
          <a:chExt cx="0" cy="0"/>
        </a:xfrm>
      </p:grpSpPr>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8465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4286445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4316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Light)">
    <p:spTree>
      <p:nvGrpSpPr>
        <p:cNvPr id="1" name=""/>
        <p:cNvGrpSpPr/>
        <p:nvPr/>
      </p:nvGrpSpPr>
      <p:grpSpPr>
        <a:xfrm>
          <a:off x="0" y="0"/>
          <a:ext cx="0" cy="0"/>
          <a:chOff x="0" y="0"/>
          <a:chExt cx="0" cy="0"/>
        </a:xfrm>
      </p:grpSpPr>
      <p:sp>
        <p:nvSpPr>
          <p:cNvPr id="13" name="Chevron 12"/>
          <p:cNvSpPr/>
          <p:nvPr userDrawn="1"/>
        </p:nvSpPr>
        <p:spPr>
          <a:xfrm rot="10800000" flipH="1">
            <a:off x="4187046" y="4824007"/>
            <a:ext cx="245428" cy="720080"/>
          </a:xfrm>
          <a:prstGeom prst="chevron">
            <a:avLst>
              <a:gd name="adj" fmla="val 635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7666528" y="4812307"/>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3" name="Text Placeholder 21"/>
          <p:cNvSpPr>
            <a:spLocks noGrp="1"/>
          </p:cNvSpPr>
          <p:nvPr>
            <p:ph type="body" sz="quarter" idx="19" hasCustomPrompt="1"/>
          </p:nvPr>
        </p:nvSpPr>
        <p:spPr>
          <a:xfrm>
            <a:off x="5014913" y="2500095"/>
            <a:ext cx="5545583" cy="618631"/>
          </a:xfrm>
        </p:spPr>
        <p:txBody>
          <a:bodyPr anchor="t">
            <a:normAutofit/>
          </a:bodyPr>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pic>
        <p:nvPicPr>
          <p:cNvPr id="16" name="Picture 15">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2" name="Text Placeholder 41"/>
          <p:cNvSpPr>
            <a:spLocks noGrp="1"/>
          </p:cNvSpPr>
          <p:nvPr>
            <p:ph type="body" sz="quarter" idx="12" hasCustomPrompt="1"/>
          </p:nvPr>
        </p:nvSpPr>
        <p:spPr>
          <a:xfrm>
            <a:off x="4604644" y="493421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4" name="Text Placeholder 41"/>
          <p:cNvSpPr>
            <a:spLocks noGrp="1"/>
          </p:cNvSpPr>
          <p:nvPr>
            <p:ph type="body" sz="quarter" idx="20" hasCustomPrompt="1"/>
          </p:nvPr>
        </p:nvSpPr>
        <p:spPr>
          <a:xfrm>
            <a:off x="7824192" y="493421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icture/Light)">
    <p:spTree>
      <p:nvGrpSpPr>
        <p:cNvPr id="1" name=""/>
        <p:cNvGrpSpPr/>
        <p:nvPr/>
      </p:nvGrpSpPr>
      <p:grpSpPr>
        <a:xfrm>
          <a:off x="0" y="0"/>
          <a:ext cx="0" cy="0"/>
          <a:chOff x="0" y="0"/>
          <a:chExt cx="0" cy="0"/>
        </a:xfrm>
      </p:grpSpPr>
      <p:sp>
        <p:nvSpPr>
          <p:cNvPr id="28" name="Picture Placeholder 2"/>
          <p:cNvSpPr>
            <a:spLocks noGrp="1"/>
          </p:cNvSpPr>
          <p:nvPr>
            <p:ph type="pic" sz="quarter" idx="20"/>
          </p:nvPr>
        </p:nvSpPr>
        <p:spPr>
          <a:xfrm>
            <a:off x="5159374" y="4395788"/>
            <a:ext cx="1440000" cy="1292400"/>
          </a:xfrm>
        </p:spPr>
        <p:txBody>
          <a:bodyPr>
            <a:noAutofit/>
          </a:bodyPr>
          <a:lstStyle>
            <a:lvl1pPr marL="0" indent="0">
              <a:buFontTx/>
              <a:buNone/>
              <a:defRPr sz="1600">
                <a:solidFill>
                  <a:schemeClr val="tx2"/>
                </a:solidFill>
              </a:defRPr>
            </a:lvl1pPr>
          </a:lstStyle>
          <a:p>
            <a:r>
              <a:rPr lang="en-US" smtClean="0"/>
              <a:t>Click icon to add picture</a:t>
            </a:r>
            <a:endParaRPr lang="en-US"/>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7" name="Text Placeholder 21"/>
          <p:cNvSpPr>
            <a:spLocks noGrp="1"/>
          </p:cNvSpPr>
          <p:nvPr>
            <p:ph type="body" sz="quarter" idx="19" hasCustomPrompt="1"/>
          </p:nvPr>
        </p:nvSpPr>
        <p:spPr>
          <a:xfrm>
            <a:off x="5014913" y="2500095"/>
            <a:ext cx="5545583" cy="618631"/>
          </a:xfrm>
        </p:spPr>
        <p:txBody>
          <a:bodyPr anchor="t">
            <a:normAutofit/>
          </a:bodyPr>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cxnSp>
        <p:nvCxnSpPr>
          <p:cNvPr id="23" name="Straight Connector 22">
            <a:extLst>
              <a:ext uri="{FF2B5EF4-FFF2-40B4-BE49-F238E27FC236}">
                <a16:creationId xmlns:a16="http://schemas.microsoft.com/office/drawing/2014/main" id="{22539375-7CB7-4017-A8E7-37036A8B63B4}"/>
              </a:ext>
            </a:extLst>
          </p:cNvPr>
          <p:cNvCxnSpPr>
            <a:cxnSpLocks/>
          </p:cNvCxnSpPr>
          <p:nvPr userDrawn="1"/>
        </p:nvCxnSpPr>
        <p:spPr>
          <a:xfrm flipH="1">
            <a:off x="7032104" y="5319194"/>
            <a:ext cx="37444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41"/>
          <p:cNvSpPr>
            <a:spLocks noGrp="1"/>
          </p:cNvSpPr>
          <p:nvPr>
            <p:ph type="body" sz="quarter" idx="12" hasCustomPrompt="1"/>
          </p:nvPr>
        </p:nvSpPr>
        <p:spPr>
          <a:xfrm>
            <a:off x="7014300" y="4429718"/>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2" name="Text Placeholder 41"/>
          <p:cNvSpPr>
            <a:spLocks noGrp="1"/>
          </p:cNvSpPr>
          <p:nvPr>
            <p:ph type="body" sz="quarter" idx="21" hasCustomPrompt="1"/>
          </p:nvPr>
        </p:nvSpPr>
        <p:spPr>
          <a:xfrm>
            <a:off x="7014300" y="5673138"/>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19" name="Picture 18">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1" name="Rectangle 20"/>
          <p:cNvSpPr/>
          <p:nvPr userDrawn="1"/>
        </p:nvSpPr>
        <p:spPr>
          <a:xfrm>
            <a:off x="5160384" y="56906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3/Light)">
    <p:bg>
      <p:bgPr>
        <a:solidFill>
          <a:schemeClr val="bg1"/>
        </a:solidFill>
        <a:effectLst/>
      </p:bgPr>
    </p:bg>
    <p:spTree>
      <p:nvGrpSpPr>
        <p:cNvPr id="1" name=""/>
        <p:cNvGrpSpPr/>
        <p:nvPr/>
      </p:nvGrpSpPr>
      <p:grpSpPr>
        <a:xfrm>
          <a:off x="0" y="0"/>
          <a:ext cx="0" cy="0"/>
          <a:chOff x="0" y="0"/>
          <a:chExt cx="0" cy="0"/>
        </a:xfrm>
      </p:grpSpPr>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userDrawn="1"/>
        </p:nvCxnSpPr>
        <p:spPr>
          <a:xfrm>
            <a:off x="8216219" y="1844824"/>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41"/>
          <p:cNvSpPr>
            <a:spLocks noGrp="1"/>
          </p:cNvSpPr>
          <p:nvPr>
            <p:ph type="body" sz="quarter" idx="13" hasCustomPrompt="1"/>
          </p:nvPr>
        </p:nvSpPr>
        <p:spPr>
          <a:xfrm>
            <a:off x="5154335" y="194879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0" name="Text Placeholder 41"/>
          <p:cNvSpPr>
            <a:spLocks noGrp="1"/>
          </p:cNvSpPr>
          <p:nvPr>
            <p:ph type="body" sz="quarter" idx="20" hasCustomPrompt="1"/>
          </p:nvPr>
        </p:nvSpPr>
        <p:spPr>
          <a:xfrm>
            <a:off x="8373883" y="194879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2" name="Straight Connector 61"/>
          <p:cNvCxnSpPr>
            <a:cxnSpLocks/>
          </p:cNvCxnSpPr>
          <p:nvPr userDrawn="1"/>
        </p:nvCxnSpPr>
        <p:spPr>
          <a:xfrm flipH="1">
            <a:off x="5159376" y="283082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userDrawn="1"/>
        </p:nvCxnSpPr>
        <p:spPr>
          <a:xfrm>
            <a:off x="8216219" y="3118860"/>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 Placeholder 41"/>
          <p:cNvSpPr>
            <a:spLocks noGrp="1"/>
          </p:cNvSpPr>
          <p:nvPr>
            <p:ph type="body" sz="quarter" idx="21" hasCustomPrompt="1"/>
          </p:nvPr>
        </p:nvSpPr>
        <p:spPr>
          <a:xfrm>
            <a:off x="5154335" y="322283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5" name="Text Placeholder 41"/>
          <p:cNvSpPr>
            <a:spLocks noGrp="1"/>
          </p:cNvSpPr>
          <p:nvPr>
            <p:ph type="body" sz="quarter" idx="22" hasCustomPrompt="1"/>
          </p:nvPr>
        </p:nvSpPr>
        <p:spPr>
          <a:xfrm>
            <a:off x="8373883" y="322283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6" name="Straight Connector 65"/>
          <p:cNvCxnSpPr>
            <a:cxnSpLocks/>
          </p:cNvCxnSpPr>
          <p:nvPr userDrawn="1"/>
        </p:nvCxnSpPr>
        <p:spPr>
          <a:xfrm flipH="1">
            <a:off x="5159376" y="4104864"/>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userDrawn="1"/>
        </p:nvCxnSpPr>
        <p:spPr>
          <a:xfrm>
            <a:off x="8216219" y="4342996"/>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41"/>
          <p:cNvSpPr>
            <a:spLocks noGrp="1"/>
          </p:cNvSpPr>
          <p:nvPr>
            <p:ph type="body" sz="quarter" idx="23" hasCustomPrompt="1"/>
          </p:nvPr>
        </p:nvSpPr>
        <p:spPr>
          <a:xfrm>
            <a:off x="5154335" y="4446971"/>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9" name="Text Placeholder 41"/>
          <p:cNvSpPr>
            <a:spLocks noGrp="1"/>
          </p:cNvSpPr>
          <p:nvPr>
            <p:ph type="body" sz="quarter" idx="24" hasCustomPrompt="1"/>
          </p:nvPr>
        </p:nvSpPr>
        <p:spPr>
          <a:xfrm>
            <a:off x="8373883" y="4446971"/>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70" name="Straight Connector 69"/>
          <p:cNvCxnSpPr>
            <a:cxnSpLocks/>
          </p:cNvCxnSpPr>
          <p:nvPr userDrawn="1"/>
        </p:nvCxnSpPr>
        <p:spPr>
          <a:xfrm flipH="1">
            <a:off x="5159376" y="5329000"/>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baseline="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pic>
        <p:nvPicPr>
          <p:cNvPr id="22" name="Picture 21">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2F0415-E8E5-4100-9D28-692EBB2C635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chemeClr val="bg1"/>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chemeClr val="bg1"/>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5" name="Picture 14">
            <a:extLst>
              <a:ext uri="{FF2B5EF4-FFF2-40B4-BE49-F238E27FC236}">
                <a16:creationId xmlns:a16="http://schemas.microsoft.com/office/drawing/2014/main" id="{B66A93E2-FED8-404D-B45D-DD4BF3CF4D1C}"/>
              </a:ext>
            </a:extLst>
          </p:cNvPr>
          <p:cNvPicPr>
            <a:picLocks noChangeAspect="1"/>
          </p:cNvPicPr>
          <p:nvPr userDrawn="1"/>
        </p:nvPicPr>
        <p:blipFill>
          <a:blip r:embed="rId4"/>
          <a:stretch>
            <a:fillRect/>
          </a:stretch>
        </p:blipFill>
        <p:spPr>
          <a:xfrm>
            <a:off x="8968554" y="5907645"/>
            <a:ext cx="1960559" cy="813837"/>
          </a:xfrm>
          <a:prstGeom prst="rect">
            <a:avLst/>
          </a:prstGeom>
        </p:spPr>
      </p:pic>
    </p:spTree>
    <p:extLst>
      <p:ext uri="{BB962C8B-B14F-4D97-AF65-F5344CB8AC3E}">
        <p14:creationId xmlns:p14="http://schemas.microsoft.com/office/powerpoint/2010/main" val="51456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3/Picture/Light)">
    <p:bg>
      <p:bgPr>
        <a:solidFill>
          <a:schemeClr val="bg1"/>
        </a:solidFill>
        <a:effectLst/>
      </p:bgPr>
    </p:bg>
    <p:spTree>
      <p:nvGrpSpPr>
        <p:cNvPr id="1" name=""/>
        <p:cNvGrpSpPr/>
        <p:nvPr/>
      </p:nvGrpSpPr>
      <p:grpSpPr>
        <a:xfrm>
          <a:off x="0" y="0"/>
          <a:ext cx="0" cy="0"/>
          <a:chOff x="0" y="0"/>
          <a:chExt cx="0" cy="0"/>
        </a:xfrm>
      </p:grpSpPr>
      <p:sp>
        <p:nvSpPr>
          <p:cNvPr id="34" name="Picture Placeholder 2"/>
          <p:cNvSpPr>
            <a:spLocks noGrp="1"/>
          </p:cNvSpPr>
          <p:nvPr>
            <p:ph type="pic" sz="quarter" idx="20"/>
          </p:nvPr>
        </p:nvSpPr>
        <p:spPr>
          <a:xfrm>
            <a:off x="5159376" y="1385481"/>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23"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5159376" y="3141604"/>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28"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5159376" y="4926832"/>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a:xfrm flipH="1">
            <a:off x="5159376" y="293278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flipH="1">
            <a:off x="5159376" y="4707246"/>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sp>
        <p:nvSpPr>
          <p:cNvPr id="25" name="Text Placeholder 41"/>
          <p:cNvSpPr>
            <a:spLocks noGrp="1"/>
          </p:cNvSpPr>
          <p:nvPr>
            <p:ph type="body" sz="quarter" idx="25" hasCustomPrompt="1"/>
          </p:nvPr>
        </p:nvSpPr>
        <p:spPr>
          <a:xfrm>
            <a:off x="6953585" y="141473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7" name="Text Placeholder 41"/>
          <p:cNvSpPr>
            <a:spLocks noGrp="1"/>
          </p:cNvSpPr>
          <p:nvPr>
            <p:ph type="body" sz="quarter" idx="26" hasCustomPrompt="1"/>
          </p:nvPr>
        </p:nvSpPr>
        <p:spPr>
          <a:xfrm>
            <a:off x="6953586" y="2142810"/>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0" name="Text Placeholder 41"/>
          <p:cNvSpPr>
            <a:spLocks noGrp="1"/>
          </p:cNvSpPr>
          <p:nvPr>
            <p:ph type="body" sz="quarter" idx="27" hasCustomPrompt="1"/>
          </p:nvPr>
        </p:nvSpPr>
        <p:spPr>
          <a:xfrm>
            <a:off x="6953585" y="3187234"/>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1" name="Text Placeholder 41"/>
          <p:cNvSpPr>
            <a:spLocks noGrp="1"/>
          </p:cNvSpPr>
          <p:nvPr>
            <p:ph type="body" sz="quarter" idx="28" hasCustomPrompt="1"/>
          </p:nvPr>
        </p:nvSpPr>
        <p:spPr>
          <a:xfrm>
            <a:off x="6953586" y="391530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2" name="Text Placeholder 41"/>
          <p:cNvSpPr>
            <a:spLocks noGrp="1"/>
          </p:cNvSpPr>
          <p:nvPr>
            <p:ph type="body" sz="quarter" idx="29" hasCustomPrompt="1"/>
          </p:nvPr>
        </p:nvSpPr>
        <p:spPr>
          <a:xfrm>
            <a:off x="6953585" y="4961693"/>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3" name="Text Placeholder 41"/>
          <p:cNvSpPr>
            <a:spLocks noGrp="1"/>
          </p:cNvSpPr>
          <p:nvPr>
            <p:ph type="body" sz="quarter" idx="30" hasCustomPrompt="1"/>
          </p:nvPr>
        </p:nvSpPr>
        <p:spPr>
          <a:xfrm>
            <a:off x="6953586" y="5689764"/>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20" name="Picture 19">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
        <p:nvSpPr>
          <p:cNvPr id="39" name="Rectangle 38">
            <a:extLst>
              <a:ext uri="{FF2B5EF4-FFF2-40B4-BE49-F238E27FC236}">
                <a16:creationId xmlns:a16="http://schemas.microsoft.com/office/drawing/2014/main" id="{4B7D3FC3-69E7-4243-B417-C3ABCE8F7C58}"/>
              </a:ext>
            </a:extLst>
          </p:cNvPr>
          <p:cNvSpPr/>
          <p:nvPr userDrawn="1"/>
        </p:nvSpPr>
        <p:spPr>
          <a:xfrm>
            <a:off x="5160384" y="267779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81246-6274-453E-8EE1-C96AAAB56787}"/>
              </a:ext>
            </a:extLst>
          </p:cNvPr>
          <p:cNvSpPr/>
          <p:nvPr userDrawn="1"/>
        </p:nvSpPr>
        <p:spPr>
          <a:xfrm>
            <a:off x="5160384" y="443391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D78AEAA-A5DE-4FC6-B073-38C0F65BAA34}"/>
              </a:ext>
            </a:extLst>
          </p:cNvPr>
          <p:cNvSpPr/>
          <p:nvPr userDrawn="1"/>
        </p:nvSpPr>
        <p:spPr>
          <a:xfrm>
            <a:off x="5160384" y="621914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178857-D7D5-44BA-AE93-24F52AEBDD4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4"/>
              </a:buBlip>
              <a:defRPr sz="3600">
                <a:solidFill>
                  <a:schemeClr val="bg1"/>
                </a:solidFill>
              </a:defRPr>
            </a:lvl1pPr>
            <a:lvl2pPr marL="685800" indent="-228600">
              <a:buSzPct val="80000"/>
              <a:buFontTx/>
              <a:buBlip>
                <a:blip r:embed="rId4"/>
              </a:buBlip>
              <a:defRPr sz="2800">
                <a:solidFill>
                  <a:schemeClr val="bg1"/>
                </a:solidFill>
              </a:defRPr>
            </a:lvl2pPr>
            <a:lvl3pPr marL="1143000" indent="-228600">
              <a:buSzPct val="80000"/>
              <a:buFontTx/>
              <a:buBlip>
                <a:blip r:embed="rId4"/>
              </a:buBlip>
              <a:defRPr>
                <a:solidFill>
                  <a:schemeClr val="bg1"/>
                </a:solidFill>
              </a:defRPr>
            </a:lvl3pPr>
            <a:lvl4pPr marL="1600200" indent="-228600">
              <a:buSzPct val="80000"/>
              <a:buFontTx/>
              <a:buBlip>
                <a:blip r:embed="rId4"/>
              </a:buBlip>
              <a:defRPr>
                <a:solidFill>
                  <a:schemeClr val="bg1"/>
                </a:solidFill>
              </a:defRPr>
            </a:lvl4pPr>
            <a:lvl5pPr marL="2057400" indent="-228600">
              <a:buSzPct val="80000"/>
              <a:buFontTx/>
              <a:buBlip>
                <a:blip r:embed="rId4"/>
              </a:buBlip>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E82E2399-49A3-4309-87FC-15EC665474BD}"/>
              </a:ext>
            </a:extLst>
          </p:cNvPr>
          <p:cNvPicPr>
            <a:picLocks noChangeAspect="1"/>
          </p:cNvPicPr>
          <p:nvPr userDrawn="1"/>
        </p:nvPicPr>
        <p:blipFill>
          <a:blip r:embed="rId5"/>
          <a:stretch>
            <a:fillRect/>
          </a:stretch>
        </p:blipFill>
        <p:spPr>
          <a:xfrm>
            <a:off x="8968554" y="5907645"/>
            <a:ext cx="1960559" cy="8138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18299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cxnSp>
        <p:nvCxnSpPr>
          <p:cNvPr id="16" name="Straight Connector 15"/>
          <p:cNvCxnSpPr>
            <a:cxnSpLocks/>
          </p:cNvCxnSpPr>
          <p:nvPr userDrawn="1"/>
        </p:nvCxnSpPr>
        <p:spPr>
          <a:xfrm>
            <a:off x="4799856" y="4264803"/>
            <a:ext cx="0" cy="20915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2"/>
          <p:cNvSpPr>
            <a:spLocks noGrp="1"/>
          </p:cNvSpPr>
          <p:nvPr>
            <p:ph type="pic" sz="quarter" idx="37"/>
          </p:nvPr>
        </p:nvSpPr>
        <p:spPr>
          <a:xfrm>
            <a:off x="5250848" y="4361934"/>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8" name="Rectangle 17">
            <a:extLst>
              <a:ext uri="{FF2B5EF4-FFF2-40B4-BE49-F238E27FC236}">
                <a16:creationId xmlns:a16="http://schemas.microsoft.com/office/drawing/2014/main" id="{4B7D3FC3-69E7-4243-B417-C3ABCE8F7C58}"/>
              </a:ext>
            </a:extLst>
          </p:cNvPr>
          <p:cNvSpPr/>
          <p:nvPr userDrawn="1"/>
        </p:nvSpPr>
        <p:spPr>
          <a:xfrm>
            <a:off x="5251856" y="565424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1"/>
          <p:cNvSpPr>
            <a:spLocks noGrp="1"/>
          </p:cNvSpPr>
          <p:nvPr>
            <p:ph type="body" sz="quarter" idx="38" hasCustomPrompt="1"/>
          </p:nvPr>
        </p:nvSpPr>
        <p:spPr>
          <a:xfrm>
            <a:off x="5238441" y="5786394"/>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161889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349699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2"/>
              </a:buBlip>
              <a:defRPr sz="3600">
                <a:solidFill>
                  <a:srgbClr val="1D2529"/>
                </a:solidFill>
              </a:defRPr>
            </a:lvl1pPr>
            <a:lvl2pPr marL="685800" indent="-228600">
              <a:buSzPct val="80000"/>
              <a:buFontTx/>
              <a:buBlip>
                <a:blip r:embed="rId2"/>
              </a:buBlip>
              <a:defRPr sz="2800">
                <a:solidFill>
                  <a:srgbClr val="1D2529"/>
                </a:solidFill>
              </a:defRPr>
            </a:lvl2pPr>
            <a:lvl3pPr marL="1143000" indent="-228600">
              <a:buSzPct val="80000"/>
              <a:buFontTx/>
              <a:buBlip>
                <a:blip r:embed="rId2"/>
              </a:buBlip>
              <a:defRPr>
                <a:solidFill>
                  <a:srgbClr val="1D2529"/>
                </a:solidFill>
              </a:defRPr>
            </a:lvl3pPr>
            <a:lvl4pPr marL="1600200" indent="-228600">
              <a:buSzPct val="80000"/>
              <a:buFontTx/>
              <a:buBlip>
                <a:blip r:embed="rId2"/>
              </a:buBlip>
              <a:defRPr>
                <a:solidFill>
                  <a:srgbClr val="1D2529"/>
                </a:solidFill>
              </a:defRPr>
            </a:lvl4pPr>
            <a:lvl5pPr marL="2057400" indent="-228600">
              <a:buSzPct val="80000"/>
              <a:buFontTx/>
              <a:buBlip>
                <a:blip r:embed="rId2"/>
              </a:buBlip>
              <a:defRPr>
                <a:solidFill>
                  <a:srgbClr val="1D2529"/>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a:extLst>
              <a:ext uri="{FF2B5EF4-FFF2-40B4-BE49-F238E27FC236}">
                <a16:creationId xmlns:a16="http://schemas.microsoft.com/office/drawing/2014/main" id="{75989859-AA45-4BC6-9014-8A909266B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34295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userDrawn="1"/>
        </p:nvPicPr>
        <p:blipFill>
          <a:blip r:embed="rId4"/>
          <a:stretch>
            <a:fillRect/>
          </a:stretch>
        </p:blipFill>
        <p:spPr>
          <a:xfrm>
            <a:off x="8968554" y="5907645"/>
            <a:ext cx="1960559" cy="813837"/>
          </a:xfrm>
          <a:prstGeom prst="rect">
            <a:avLst/>
          </a:prstGeom>
        </p:spPr>
      </p:pic>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49072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7041"/>
            <a:ext cx="10515600" cy="7017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18446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8E22A6E6-357A-204A-8141-87424A8157F6}" type="slidenum">
              <a:rPr lang="en-US" smtClean="0"/>
              <a:t>‹#›</a:t>
            </a:fld>
            <a:endParaRPr lang="en-US"/>
          </a:p>
        </p:txBody>
      </p:sp>
    </p:spTree>
    <p:extLst>
      <p:ext uri="{BB962C8B-B14F-4D97-AF65-F5344CB8AC3E}">
        <p14:creationId xmlns:p14="http://schemas.microsoft.com/office/powerpoint/2010/main" val="13649355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11" r:id="rId5"/>
    <p:sldLayoutId id="2147483714" r:id="rId6"/>
    <p:sldLayoutId id="2147483715" r:id="rId7"/>
    <p:sldLayoutId id="2147483712" r:id="rId8"/>
    <p:sldLayoutId id="2147483678" r:id="rId9"/>
    <p:sldLayoutId id="2147483713" r:id="rId10"/>
    <p:sldLayoutId id="2147483716" r:id="rId11"/>
    <p:sldLayoutId id="2147483717" r:id="rId12"/>
    <p:sldLayoutId id="2147483693" r:id="rId13"/>
    <p:sldLayoutId id="2147483718" r:id="rId14"/>
    <p:sldLayoutId id="2147483694" r:id="rId15"/>
    <p:sldLayoutId id="2147483719" r:id="rId16"/>
    <p:sldLayoutId id="2147483695" r:id="rId17"/>
    <p:sldLayoutId id="2147483720" r:id="rId18"/>
    <p:sldLayoutId id="2147483696" r:id="rId19"/>
    <p:sldLayoutId id="2147483722" r:id="rId20"/>
    <p:sldLayoutId id="2147483698" r:id="rId21"/>
    <p:sldLayoutId id="2147483721" r:id="rId22"/>
    <p:sldLayoutId id="2147483724" r:id="rId23"/>
    <p:sldLayoutId id="2147483725" r:id="rId24"/>
    <p:sldLayoutId id="2147483723" r:id="rId25"/>
    <p:sldLayoutId id="2147483726" r:id="rId26"/>
    <p:sldLayoutId id="2147483701" r:id="rId27"/>
    <p:sldLayoutId id="2147483703" r:id="rId28"/>
    <p:sldLayoutId id="2147483705" r:id="rId29"/>
    <p:sldLayoutId id="2147483707"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SzPct val="80000"/>
        <a:buFontTx/>
        <a:buBlip>
          <a:blip r:embed="rId32"/>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32"/>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32"/>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32"/>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32"/>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fontScale="85000" lnSpcReduction="20000"/>
          </a:bodyPr>
          <a:lstStyle/>
          <a:p>
            <a:r>
              <a:rPr lang="en-US" dirty="0"/>
              <a:t>Presented to</a:t>
            </a:r>
          </a:p>
          <a:p>
            <a:r>
              <a:rPr lang="en-US" dirty="0"/>
              <a:t>Canada-India Business Council and the City </a:t>
            </a:r>
            <a:r>
              <a:rPr lang="en-US"/>
              <a:t>of </a:t>
            </a:r>
            <a:r>
              <a:rPr lang="en-US" smtClean="0"/>
              <a:t>Markham</a:t>
            </a:r>
          </a:p>
          <a:p>
            <a:r>
              <a:rPr lang="en-US" i="1" dirty="0" smtClean="0"/>
              <a:t>March </a:t>
            </a:r>
            <a:r>
              <a:rPr lang="en-US" i="1" dirty="0"/>
              <a:t>28, 2018</a:t>
            </a:r>
          </a:p>
        </p:txBody>
      </p:sp>
      <p:sp>
        <p:nvSpPr>
          <p:cNvPr id="3" name="Text Placeholder 2"/>
          <p:cNvSpPr>
            <a:spLocks noGrp="1"/>
          </p:cNvSpPr>
          <p:nvPr>
            <p:ph type="body" sz="quarter" idx="13"/>
          </p:nvPr>
        </p:nvSpPr>
        <p:spPr/>
        <p:txBody>
          <a:bodyPr>
            <a:normAutofit/>
          </a:bodyPr>
          <a:lstStyle/>
          <a:p>
            <a:r>
              <a:rPr lang="en-US" dirty="0"/>
              <a:t>Presenters</a:t>
            </a:r>
          </a:p>
          <a:p>
            <a:r>
              <a:rPr lang="en-US" dirty="0" smtClean="0"/>
              <a:t>Raj Sahni, Partner</a:t>
            </a:r>
            <a:endParaRPr lang="en-US" dirty="0"/>
          </a:p>
        </p:txBody>
      </p:sp>
      <p:sp>
        <p:nvSpPr>
          <p:cNvPr id="4" name="Title 3"/>
          <p:cNvSpPr>
            <a:spLocks noGrp="1"/>
          </p:cNvSpPr>
          <p:nvPr>
            <p:ph type="title"/>
          </p:nvPr>
        </p:nvSpPr>
        <p:spPr/>
        <p:txBody>
          <a:bodyPr>
            <a:normAutofit fontScale="90000"/>
          </a:bodyPr>
          <a:lstStyle/>
          <a:p>
            <a:r>
              <a:rPr lang="en-US" dirty="0" smtClean="0"/>
              <a:t>Doing Business in India: Some Key Issues</a:t>
            </a:r>
            <a:endParaRPr lang="en-US" dirty="0"/>
          </a:p>
        </p:txBody>
      </p:sp>
      <p:sp>
        <p:nvSpPr>
          <p:cNvPr id="6" name="Text Placeholder 5"/>
          <p:cNvSpPr>
            <a:spLocks noGrp="1"/>
          </p:cNvSpPr>
          <p:nvPr>
            <p:ph type="body" sz="quarter" idx="15"/>
          </p:nvPr>
        </p:nvSpPr>
        <p:spPr/>
        <p:txBody>
          <a:bodyPr>
            <a:normAutofit/>
          </a:bodyPr>
          <a:lstStyle/>
          <a:p>
            <a:r>
              <a:rPr lang="en-US" dirty="0"/>
              <a:t>Bennett </a:t>
            </a:r>
            <a:r>
              <a:rPr lang="en-US" dirty="0" smtClean="0"/>
              <a:t>Jones LLP</a:t>
            </a:r>
            <a:endParaRPr lang="en-US" dirty="0"/>
          </a:p>
        </p:txBody>
      </p:sp>
    </p:spTree>
    <p:extLst>
      <p:ext uri="{BB962C8B-B14F-4D97-AF65-F5344CB8AC3E}">
        <p14:creationId xmlns:p14="http://schemas.microsoft.com/office/powerpoint/2010/main" val="135136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3. Recent regulations and governance initiatives </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10</a:t>
            </a:fld>
            <a:endParaRPr lang="en-US" dirty="0"/>
          </a:p>
        </p:txBody>
      </p:sp>
      <p:sp>
        <p:nvSpPr>
          <p:cNvPr id="7" name="Content Placeholder 2"/>
          <p:cNvSpPr>
            <a:spLocks noGrp="1"/>
          </p:cNvSpPr>
          <p:nvPr>
            <p:ph sz="half" idx="1"/>
          </p:nvPr>
        </p:nvSpPr>
        <p:spPr>
          <a:xfrm>
            <a:off x="723013" y="1524000"/>
            <a:ext cx="10757333" cy="4425279"/>
          </a:xfrm>
        </p:spPr>
        <p:txBody>
          <a:bodyPr>
            <a:normAutofit lnSpcReduction="10000"/>
          </a:bodyPr>
          <a:lstStyle/>
          <a:p>
            <a:pPr marL="0" indent="0">
              <a:buNone/>
            </a:pPr>
            <a:r>
              <a:rPr lang="en-US" b="1" dirty="0" smtClean="0">
                <a:solidFill>
                  <a:schemeClr val="accent1">
                    <a:lumMod val="75000"/>
                  </a:schemeClr>
                </a:solidFill>
                <a:latin typeface="+mn-lt"/>
              </a:rPr>
              <a:t>Digitization</a:t>
            </a:r>
          </a:p>
          <a:p>
            <a:pPr marL="0" indent="0">
              <a:buNone/>
            </a:pPr>
            <a:endParaRPr lang="en-US" b="1" dirty="0" smtClean="0">
              <a:latin typeface="+mn-lt"/>
            </a:endParaRPr>
          </a:p>
          <a:p>
            <a:r>
              <a:rPr lang="en-US" dirty="0" smtClean="0">
                <a:latin typeface="+mn-lt"/>
              </a:rPr>
              <a:t>Demonetization </a:t>
            </a:r>
            <a:r>
              <a:rPr lang="en-US" dirty="0">
                <a:latin typeface="+mn-lt"/>
              </a:rPr>
              <a:t>driver to </a:t>
            </a:r>
            <a:r>
              <a:rPr lang="en-US" dirty="0" smtClean="0">
                <a:latin typeface="+mn-lt"/>
              </a:rPr>
              <a:t>digitization</a:t>
            </a:r>
            <a:br>
              <a:rPr lang="en-US" dirty="0" smtClean="0">
                <a:latin typeface="+mn-lt"/>
              </a:rPr>
            </a:br>
            <a:endParaRPr lang="en-US" dirty="0" smtClean="0">
              <a:latin typeface="+mn-lt"/>
            </a:endParaRPr>
          </a:p>
          <a:p>
            <a:r>
              <a:rPr lang="en-US" dirty="0" smtClean="0">
                <a:latin typeface="+mn-lt"/>
              </a:rPr>
              <a:t>Government </a:t>
            </a:r>
            <a:r>
              <a:rPr lang="en-US" dirty="0">
                <a:latin typeface="+mn-lt"/>
              </a:rPr>
              <a:t>introduced:</a:t>
            </a:r>
          </a:p>
          <a:p>
            <a:pPr lvl="1"/>
            <a:r>
              <a:rPr lang="en-US" dirty="0" smtClean="0">
                <a:latin typeface="+mn-lt"/>
              </a:rPr>
              <a:t>Jan </a:t>
            </a:r>
            <a:r>
              <a:rPr lang="en-US" dirty="0" err="1">
                <a:latin typeface="+mn-lt"/>
              </a:rPr>
              <a:t>Dhan</a:t>
            </a:r>
            <a:r>
              <a:rPr lang="en-US" dirty="0">
                <a:latin typeface="+mn-lt"/>
              </a:rPr>
              <a:t> </a:t>
            </a:r>
            <a:r>
              <a:rPr lang="en-US" dirty="0" err="1">
                <a:latin typeface="+mn-lt"/>
              </a:rPr>
              <a:t>Yojana</a:t>
            </a:r>
            <a:r>
              <a:rPr lang="en-US" dirty="0">
                <a:latin typeface="+mn-lt"/>
              </a:rPr>
              <a:t>: opening of bank </a:t>
            </a:r>
            <a:r>
              <a:rPr lang="en-US" dirty="0" smtClean="0">
                <a:latin typeface="+mn-lt"/>
              </a:rPr>
              <a:t>accounts</a:t>
            </a:r>
          </a:p>
          <a:p>
            <a:pPr lvl="1"/>
            <a:r>
              <a:rPr lang="en-US" dirty="0" smtClean="0">
                <a:latin typeface="+mn-lt"/>
              </a:rPr>
              <a:t>BHIM</a:t>
            </a:r>
            <a:r>
              <a:rPr lang="en-US" dirty="0">
                <a:latin typeface="+mn-lt"/>
              </a:rPr>
              <a:t>: UPI based cash payment </a:t>
            </a:r>
            <a:r>
              <a:rPr lang="en-US" dirty="0" smtClean="0">
                <a:latin typeface="+mn-lt"/>
              </a:rPr>
              <a:t>application</a:t>
            </a:r>
          </a:p>
          <a:p>
            <a:pPr lvl="1"/>
            <a:r>
              <a:rPr lang="en-US" dirty="0" smtClean="0">
                <a:latin typeface="+mn-lt"/>
              </a:rPr>
              <a:t>AADHAR</a:t>
            </a:r>
            <a:r>
              <a:rPr lang="en-US" dirty="0">
                <a:latin typeface="+mn-lt"/>
              </a:rPr>
              <a:t>: unique identification number to citizens to improve public distribution </a:t>
            </a:r>
            <a:r>
              <a:rPr lang="en-US" dirty="0" smtClean="0">
                <a:latin typeface="+mn-lt"/>
              </a:rPr>
              <a:t>system</a:t>
            </a:r>
            <a:br>
              <a:rPr lang="en-US" dirty="0" smtClean="0">
                <a:latin typeface="+mn-lt"/>
              </a:rPr>
            </a:br>
            <a:endParaRPr lang="en-US" dirty="0" smtClean="0">
              <a:latin typeface="+mn-lt"/>
            </a:endParaRPr>
          </a:p>
          <a:p>
            <a:r>
              <a:rPr lang="en-US" dirty="0" smtClean="0">
                <a:latin typeface="+mn-lt"/>
              </a:rPr>
              <a:t>Digital </a:t>
            </a:r>
            <a:r>
              <a:rPr lang="en-US" dirty="0">
                <a:latin typeface="+mn-lt"/>
              </a:rPr>
              <a:t>India Initiative: introduced by government for digital intrusion into rural </a:t>
            </a:r>
            <a:r>
              <a:rPr lang="en-US" dirty="0" smtClean="0">
                <a:latin typeface="+mn-lt"/>
              </a:rPr>
              <a:t>areas</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88997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3. Recent regulations and governance initiatives</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11</a:t>
            </a:fld>
            <a:endParaRPr lang="en-US" dirty="0"/>
          </a:p>
        </p:txBody>
      </p:sp>
      <p:sp>
        <p:nvSpPr>
          <p:cNvPr id="7" name="Content Placeholder 2"/>
          <p:cNvSpPr>
            <a:spLocks noGrp="1"/>
          </p:cNvSpPr>
          <p:nvPr>
            <p:ph sz="half" idx="1"/>
          </p:nvPr>
        </p:nvSpPr>
        <p:spPr>
          <a:xfrm>
            <a:off x="838200" y="1524000"/>
            <a:ext cx="10896600" cy="4572000"/>
          </a:xfrm>
        </p:spPr>
        <p:txBody>
          <a:bodyPr>
            <a:normAutofit fontScale="92500" lnSpcReduction="10000"/>
          </a:bodyPr>
          <a:lstStyle/>
          <a:p>
            <a:pPr marL="0" indent="0">
              <a:buNone/>
            </a:pPr>
            <a:r>
              <a:rPr lang="en-GB" b="1" i="1" dirty="0" smtClean="0">
                <a:solidFill>
                  <a:schemeClr val="accent1">
                    <a:lumMod val="75000"/>
                  </a:schemeClr>
                </a:solidFill>
                <a:latin typeface="+mn-lt"/>
              </a:rPr>
              <a:t>Insolvency </a:t>
            </a:r>
            <a:r>
              <a:rPr lang="en-GB" b="1" i="1" dirty="0">
                <a:solidFill>
                  <a:schemeClr val="accent1">
                    <a:lumMod val="75000"/>
                  </a:schemeClr>
                </a:solidFill>
                <a:latin typeface="+mn-lt"/>
              </a:rPr>
              <a:t>and Bankruptcy Code</a:t>
            </a:r>
            <a:r>
              <a:rPr lang="en-GB" b="1" dirty="0">
                <a:solidFill>
                  <a:schemeClr val="accent1">
                    <a:lumMod val="75000"/>
                  </a:schemeClr>
                </a:solidFill>
                <a:latin typeface="+mn-lt"/>
              </a:rPr>
              <a:t>, 2016 </a:t>
            </a:r>
            <a:endParaRPr lang="en-GB" b="1" dirty="0" smtClean="0">
              <a:solidFill>
                <a:schemeClr val="accent1">
                  <a:lumMod val="75000"/>
                </a:schemeClr>
              </a:solidFill>
              <a:latin typeface="+mn-lt"/>
            </a:endParaRPr>
          </a:p>
          <a:p>
            <a:pPr marL="0" indent="0">
              <a:buNone/>
            </a:pPr>
            <a:endParaRPr lang="en-GB" b="1" dirty="0" smtClean="0">
              <a:latin typeface="+mn-lt"/>
            </a:endParaRPr>
          </a:p>
          <a:p>
            <a:r>
              <a:rPr lang="en-GB" dirty="0" smtClean="0">
                <a:latin typeface="+mn-lt"/>
              </a:rPr>
              <a:t>Recently </a:t>
            </a:r>
            <a:r>
              <a:rPr lang="en-GB" dirty="0">
                <a:latin typeface="+mn-lt"/>
              </a:rPr>
              <a:t>enacted to</a:t>
            </a:r>
            <a:r>
              <a:rPr lang="en-GB" dirty="0" smtClean="0">
                <a:latin typeface="+mn-lt"/>
              </a:rPr>
              <a:t>:</a:t>
            </a:r>
          </a:p>
          <a:p>
            <a:pPr lvl="1"/>
            <a:r>
              <a:rPr lang="en-GB" dirty="0" smtClean="0">
                <a:latin typeface="+mn-lt"/>
              </a:rPr>
              <a:t>consolidate </a:t>
            </a:r>
            <a:r>
              <a:rPr lang="en-GB" dirty="0">
                <a:latin typeface="+mn-lt"/>
              </a:rPr>
              <a:t>and amend the laws relating to reorganization and insolvency resolution of corporate persons, partnership firms and individuals</a:t>
            </a:r>
            <a:r>
              <a:rPr lang="en-GB" dirty="0" smtClean="0">
                <a:latin typeface="+mn-lt"/>
              </a:rPr>
              <a:t>;</a:t>
            </a:r>
          </a:p>
          <a:p>
            <a:pPr lvl="1"/>
            <a:r>
              <a:rPr lang="en-GB" dirty="0" smtClean="0">
                <a:latin typeface="+mn-lt"/>
              </a:rPr>
              <a:t>align </a:t>
            </a:r>
            <a:r>
              <a:rPr lang="en-GB" dirty="0">
                <a:latin typeface="+mn-lt"/>
              </a:rPr>
              <a:t>Indian law with the best practices being followed </a:t>
            </a:r>
            <a:r>
              <a:rPr lang="en-GB" dirty="0" smtClean="0">
                <a:latin typeface="+mn-lt"/>
              </a:rPr>
              <a:t>internationally</a:t>
            </a:r>
          </a:p>
          <a:p>
            <a:r>
              <a:rPr lang="en-GB" dirty="0" smtClean="0">
                <a:latin typeface="+mn-lt"/>
              </a:rPr>
              <a:t>Time </a:t>
            </a:r>
            <a:r>
              <a:rPr lang="en-GB" dirty="0">
                <a:latin typeface="+mn-lt"/>
              </a:rPr>
              <a:t>bound </a:t>
            </a:r>
            <a:r>
              <a:rPr lang="en-GB" dirty="0" smtClean="0">
                <a:latin typeface="+mn-lt"/>
              </a:rPr>
              <a:t>process</a:t>
            </a:r>
          </a:p>
          <a:p>
            <a:r>
              <a:rPr lang="en-US" dirty="0" smtClean="0">
                <a:latin typeface="+mn-lt"/>
              </a:rPr>
              <a:t>Importance </a:t>
            </a:r>
            <a:r>
              <a:rPr lang="en-US" dirty="0">
                <a:latin typeface="+mn-lt"/>
              </a:rPr>
              <a:t>on identification of financial failure and maximizing the asset value of insolvent firms </a:t>
            </a:r>
            <a:r>
              <a:rPr lang="en-US" dirty="0" smtClean="0">
                <a:latin typeface="+mn-lt"/>
              </a:rPr>
              <a:t>emphasized</a:t>
            </a:r>
          </a:p>
          <a:p>
            <a:pPr algn="just"/>
            <a:r>
              <a:rPr lang="en-GB" dirty="0" smtClean="0">
                <a:latin typeface="+mn-lt"/>
              </a:rPr>
              <a:t>All </a:t>
            </a:r>
            <a:r>
              <a:rPr lang="en-GB" dirty="0">
                <a:latin typeface="+mn-lt"/>
              </a:rPr>
              <a:t>creditors considered</a:t>
            </a:r>
          </a:p>
          <a:p>
            <a:pPr algn="just"/>
            <a:r>
              <a:rPr lang="en-US" dirty="0">
                <a:latin typeface="+mn-lt"/>
              </a:rPr>
              <a:t>Qualified insolvency professionals to act as intermediaries to oversee the process and take control over the management of the company</a:t>
            </a:r>
          </a:p>
          <a:p>
            <a:endParaRPr lang="en-GB" dirty="0"/>
          </a:p>
          <a:p>
            <a:pPr lvl="1"/>
            <a:endParaRPr lang="en-GB" dirty="0"/>
          </a:p>
          <a:p>
            <a:pPr lvl="1"/>
            <a:endParaRPr lang="en-GB" dirty="0"/>
          </a:p>
          <a:p>
            <a:endParaRPr lang="en-GB" dirty="0"/>
          </a:p>
          <a:p>
            <a:endParaRPr lang="en-GB" b="1" dirty="0"/>
          </a:p>
          <a:p>
            <a:endParaRPr lang="en-US" dirty="0"/>
          </a:p>
        </p:txBody>
      </p:sp>
    </p:spTree>
    <p:extLst>
      <p:ext uri="{BB962C8B-B14F-4D97-AF65-F5344CB8AC3E}">
        <p14:creationId xmlns:p14="http://schemas.microsoft.com/office/powerpoint/2010/main" val="282581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3. Recent regulations and governance initiatives</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12</a:t>
            </a:fld>
            <a:endParaRPr lang="en-US" dirty="0"/>
          </a:p>
        </p:txBody>
      </p:sp>
      <p:sp>
        <p:nvSpPr>
          <p:cNvPr id="7" name="Content Placeholder 2"/>
          <p:cNvSpPr>
            <a:spLocks noGrp="1"/>
          </p:cNvSpPr>
          <p:nvPr>
            <p:ph sz="half" idx="1"/>
          </p:nvPr>
        </p:nvSpPr>
        <p:spPr>
          <a:xfrm>
            <a:off x="914400" y="1835334"/>
            <a:ext cx="10565946" cy="4033167"/>
          </a:xfrm>
        </p:spPr>
        <p:txBody>
          <a:bodyPr>
            <a:normAutofit/>
          </a:bodyPr>
          <a:lstStyle/>
          <a:p>
            <a:pPr marL="0" indent="0">
              <a:buNone/>
            </a:pPr>
            <a:r>
              <a:rPr lang="en-US" b="1" dirty="0">
                <a:solidFill>
                  <a:schemeClr val="accent1">
                    <a:lumMod val="75000"/>
                  </a:schemeClr>
                </a:solidFill>
                <a:latin typeface="+mn-lt"/>
              </a:rPr>
              <a:t>Proposed Amendments to </a:t>
            </a:r>
            <a:r>
              <a:rPr lang="en-US" b="1" i="1" dirty="0">
                <a:solidFill>
                  <a:schemeClr val="accent1">
                    <a:lumMod val="75000"/>
                  </a:schemeClr>
                </a:solidFill>
                <a:latin typeface="+mn-lt"/>
              </a:rPr>
              <a:t>Prevention of</a:t>
            </a:r>
            <a:r>
              <a:rPr lang="en-US" b="1" dirty="0">
                <a:solidFill>
                  <a:schemeClr val="accent1">
                    <a:lumMod val="75000"/>
                  </a:schemeClr>
                </a:solidFill>
                <a:latin typeface="+mn-lt"/>
              </a:rPr>
              <a:t> </a:t>
            </a:r>
            <a:r>
              <a:rPr lang="en-US" b="1" i="1" dirty="0">
                <a:solidFill>
                  <a:schemeClr val="accent1">
                    <a:lumMod val="75000"/>
                  </a:schemeClr>
                </a:solidFill>
                <a:latin typeface="+mn-lt"/>
              </a:rPr>
              <a:t>Corruption Act</a:t>
            </a:r>
            <a:r>
              <a:rPr lang="en-US" b="1" dirty="0">
                <a:solidFill>
                  <a:schemeClr val="accent1">
                    <a:lumMod val="75000"/>
                  </a:schemeClr>
                </a:solidFill>
                <a:latin typeface="+mn-lt"/>
              </a:rPr>
              <a:t>, </a:t>
            </a:r>
            <a:r>
              <a:rPr lang="en-US" b="1" dirty="0" smtClean="0">
                <a:solidFill>
                  <a:schemeClr val="accent1">
                    <a:lumMod val="75000"/>
                  </a:schemeClr>
                </a:solidFill>
                <a:latin typeface="+mn-lt"/>
              </a:rPr>
              <a:t>1988</a:t>
            </a:r>
            <a:r>
              <a:rPr lang="en-US" b="1" dirty="0" smtClean="0">
                <a:latin typeface="+mn-lt"/>
              </a:rPr>
              <a:t/>
            </a:r>
            <a:br>
              <a:rPr lang="en-US" b="1" dirty="0" smtClean="0">
                <a:latin typeface="+mn-lt"/>
              </a:rPr>
            </a:br>
            <a:r>
              <a:rPr lang="en-US" b="1" dirty="0" smtClean="0">
                <a:latin typeface="+mn-lt"/>
              </a:rPr>
              <a:t> </a:t>
            </a:r>
          </a:p>
          <a:p>
            <a:r>
              <a:rPr lang="en-US" dirty="0" smtClean="0">
                <a:latin typeface="+mn-lt"/>
              </a:rPr>
              <a:t>Giving </a:t>
            </a:r>
            <a:r>
              <a:rPr lang="en-US" dirty="0">
                <a:latin typeface="+mn-lt"/>
              </a:rPr>
              <a:t>of </a:t>
            </a:r>
            <a:r>
              <a:rPr lang="en-US" dirty="0" smtClean="0">
                <a:latin typeface="+mn-lt"/>
              </a:rPr>
              <a:t>bribes </a:t>
            </a:r>
            <a:r>
              <a:rPr lang="en-US" dirty="0">
                <a:latin typeface="+mn-lt"/>
              </a:rPr>
              <a:t>to public </a:t>
            </a:r>
            <a:r>
              <a:rPr lang="en-US" dirty="0" smtClean="0">
                <a:latin typeface="+mn-lt"/>
              </a:rPr>
              <a:t>servants – to be a direct offence; </a:t>
            </a:r>
          </a:p>
          <a:p>
            <a:r>
              <a:rPr lang="en-US" dirty="0">
                <a:latin typeface="+mn-lt"/>
              </a:rPr>
              <a:t>Criminal Misconduct – to include:</a:t>
            </a:r>
          </a:p>
          <a:p>
            <a:pPr marL="457200" lvl="1" indent="0">
              <a:buNone/>
            </a:pPr>
            <a:r>
              <a:rPr lang="en-US" dirty="0" smtClean="0">
                <a:latin typeface="+mn-lt"/>
              </a:rPr>
              <a:t>(</a:t>
            </a:r>
            <a:r>
              <a:rPr lang="en-US" dirty="0" err="1" smtClean="0">
                <a:latin typeface="+mn-lt"/>
              </a:rPr>
              <a:t>i</a:t>
            </a:r>
            <a:r>
              <a:rPr lang="en-US" dirty="0" smtClean="0">
                <a:latin typeface="+mn-lt"/>
              </a:rPr>
              <a:t>) fraudulent  </a:t>
            </a:r>
            <a:r>
              <a:rPr lang="en-US" dirty="0">
                <a:latin typeface="+mn-lt"/>
              </a:rPr>
              <a:t>misappropriation of property</a:t>
            </a:r>
            <a:r>
              <a:rPr lang="en-US" dirty="0" smtClean="0">
                <a:latin typeface="+mn-lt"/>
              </a:rPr>
              <a:t>;</a:t>
            </a:r>
          </a:p>
          <a:p>
            <a:pPr marL="457200" lvl="1" indent="0">
              <a:buNone/>
            </a:pPr>
            <a:r>
              <a:rPr lang="en-US" dirty="0" smtClean="0">
                <a:latin typeface="+mn-lt"/>
              </a:rPr>
              <a:t>(ii) </a:t>
            </a:r>
            <a:r>
              <a:rPr lang="en-US" dirty="0">
                <a:latin typeface="+mn-lt"/>
              </a:rPr>
              <a:t>illicit </a:t>
            </a:r>
            <a:r>
              <a:rPr lang="en-US" dirty="0" smtClean="0">
                <a:latin typeface="+mn-lt"/>
              </a:rPr>
              <a:t>enrichment</a:t>
            </a:r>
          </a:p>
          <a:p>
            <a:r>
              <a:rPr lang="en-US" dirty="0" smtClean="0">
                <a:latin typeface="+mn-lt"/>
              </a:rPr>
              <a:t>To </a:t>
            </a:r>
            <a:r>
              <a:rPr lang="en-US" dirty="0">
                <a:latin typeface="+mn-lt"/>
              </a:rPr>
              <a:t>include powers and procedures for the attachment and forfeiture of property of accused public servants; </a:t>
            </a:r>
            <a:r>
              <a:rPr lang="en-US" dirty="0" smtClean="0">
                <a:latin typeface="+mn-lt"/>
              </a:rPr>
              <a:t>and</a:t>
            </a:r>
            <a:endParaRPr lang="en-US" dirty="0">
              <a:latin typeface="+mn-lt"/>
            </a:endParaRPr>
          </a:p>
          <a:p>
            <a:r>
              <a:rPr lang="en-US" dirty="0">
                <a:latin typeface="+mn-lt"/>
              </a:rPr>
              <a:t>Trial to be completed within 2 years. Extension to be recorded.</a:t>
            </a:r>
          </a:p>
          <a:p>
            <a:endParaRPr lang="en-US" dirty="0">
              <a:latin typeface="+mn-lt"/>
            </a:endParaRPr>
          </a:p>
        </p:txBody>
      </p:sp>
    </p:spTree>
    <p:extLst>
      <p:ext uri="{BB962C8B-B14F-4D97-AF65-F5344CB8AC3E}">
        <p14:creationId xmlns:p14="http://schemas.microsoft.com/office/powerpoint/2010/main" val="234924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4. Tax Issues</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13</a:t>
            </a:fld>
            <a:endParaRPr lang="en-US" dirty="0"/>
          </a:p>
        </p:txBody>
      </p:sp>
      <p:sp>
        <p:nvSpPr>
          <p:cNvPr id="9" name="Content Placeholder 2"/>
          <p:cNvSpPr>
            <a:spLocks noGrp="1"/>
          </p:cNvSpPr>
          <p:nvPr>
            <p:ph sz="half" idx="1"/>
          </p:nvPr>
        </p:nvSpPr>
        <p:spPr>
          <a:xfrm>
            <a:off x="914400" y="1524000"/>
            <a:ext cx="10565945" cy="4648200"/>
          </a:xfrm>
        </p:spPr>
        <p:txBody>
          <a:bodyPr>
            <a:normAutofit fontScale="92500" lnSpcReduction="10000"/>
          </a:bodyPr>
          <a:lstStyle/>
          <a:p>
            <a:pPr marL="0" indent="0">
              <a:buNone/>
            </a:pPr>
            <a:r>
              <a:rPr lang="en-US" dirty="0" smtClean="0">
                <a:solidFill>
                  <a:schemeClr val="accent1">
                    <a:lumMod val="75000"/>
                  </a:schemeClr>
                </a:solidFill>
                <a:latin typeface="+mn-lt"/>
              </a:rPr>
              <a:t>(</a:t>
            </a:r>
            <a:r>
              <a:rPr lang="en-US" dirty="0" err="1" smtClean="0">
                <a:solidFill>
                  <a:schemeClr val="accent1">
                    <a:lumMod val="75000"/>
                  </a:schemeClr>
                </a:solidFill>
                <a:latin typeface="+mn-lt"/>
              </a:rPr>
              <a:t>i</a:t>
            </a:r>
            <a:r>
              <a:rPr lang="en-US" dirty="0" smtClean="0">
                <a:solidFill>
                  <a:schemeClr val="accent1">
                    <a:lumMod val="75000"/>
                  </a:schemeClr>
                </a:solidFill>
                <a:latin typeface="+mn-lt"/>
              </a:rPr>
              <a:t>)  Income Tax and Withholding may apply in India</a:t>
            </a:r>
            <a:br>
              <a:rPr lang="en-US" dirty="0" smtClean="0">
                <a:solidFill>
                  <a:schemeClr val="accent1">
                    <a:lumMod val="75000"/>
                  </a:schemeClr>
                </a:solidFill>
                <a:latin typeface="+mn-lt"/>
              </a:rPr>
            </a:br>
            <a:endParaRPr lang="en-US" dirty="0" smtClean="0">
              <a:solidFill>
                <a:schemeClr val="accent1">
                  <a:lumMod val="75000"/>
                </a:schemeClr>
              </a:solidFill>
              <a:latin typeface="+mn-lt"/>
            </a:endParaRPr>
          </a:p>
          <a:p>
            <a:r>
              <a:rPr lang="en-US" dirty="0" smtClean="0">
                <a:latin typeface="+mn-lt"/>
              </a:rPr>
              <a:t>Generally</a:t>
            </a:r>
            <a:r>
              <a:rPr lang="en-US" dirty="0">
                <a:latin typeface="+mn-lt"/>
              </a:rPr>
              <a:t>, income which arises or is deemed to arise in India is taxable in India. </a:t>
            </a:r>
            <a:r>
              <a:rPr lang="en-US" dirty="0" smtClean="0">
                <a:latin typeface="+mn-lt"/>
              </a:rPr>
              <a:t>Specifically, </a:t>
            </a:r>
            <a:r>
              <a:rPr lang="en-US" dirty="0">
                <a:latin typeface="+mn-lt"/>
              </a:rPr>
              <a:t>gains from transfer of capital asset is taxable in India if the capital asset is situated in India.</a:t>
            </a:r>
          </a:p>
          <a:p>
            <a:r>
              <a:rPr lang="en-US" dirty="0">
                <a:latin typeface="+mn-lt"/>
              </a:rPr>
              <a:t>Indian authorities have applied this rule to tax offshore transactions which have the effect of </a:t>
            </a:r>
            <a:r>
              <a:rPr lang="en-US" dirty="0" smtClean="0">
                <a:latin typeface="+mn-lt"/>
              </a:rPr>
              <a:t>a transfer </a:t>
            </a:r>
            <a:r>
              <a:rPr lang="en-US" dirty="0">
                <a:latin typeface="+mn-lt"/>
              </a:rPr>
              <a:t>of capital assets in India. </a:t>
            </a:r>
            <a:endParaRPr lang="en-US" dirty="0" smtClean="0">
              <a:latin typeface="+mn-lt"/>
            </a:endParaRPr>
          </a:p>
          <a:p>
            <a:r>
              <a:rPr lang="en-US" dirty="0">
                <a:latin typeface="+mn-lt"/>
              </a:rPr>
              <a:t>Indian income tax authorities have taken an aggressive position on offshore transactions involving the indirect transfer of capital assets situated in India.</a:t>
            </a:r>
          </a:p>
          <a:p>
            <a:r>
              <a:rPr lang="en-US" dirty="0">
                <a:latin typeface="+mn-lt"/>
              </a:rPr>
              <a:t>India and Mauritius signed a Protocol in June 2016 to amend their 33 year old tax treaty. India to tax capital gains on transfer of Indian shares acquired on or after 1 April 2017. For a two year transition period </a:t>
            </a:r>
            <a:r>
              <a:rPr lang="en-US" dirty="0" smtClean="0">
                <a:latin typeface="+mn-lt"/>
              </a:rPr>
              <a:t>up to </a:t>
            </a:r>
            <a:r>
              <a:rPr lang="en-US" dirty="0">
                <a:latin typeface="+mn-lt"/>
              </a:rPr>
              <a:t>31 March 2019, the tax rates </a:t>
            </a:r>
            <a:r>
              <a:rPr lang="en-US" dirty="0" smtClean="0">
                <a:latin typeface="+mn-lt"/>
              </a:rPr>
              <a:t>will </a:t>
            </a:r>
            <a:r>
              <a:rPr lang="en-US" dirty="0">
                <a:latin typeface="+mn-lt"/>
              </a:rPr>
              <a:t>be 50% of the prevailing domestic tax rates. After 31 March 2019, tax will be charged at full domestic tax rates. </a:t>
            </a:r>
          </a:p>
        </p:txBody>
      </p:sp>
    </p:spTree>
    <p:extLst>
      <p:ext uri="{BB962C8B-B14F-4D97-AF65-F5344CB8AC3E}">
        <p14:creationId xmlns:p14="http://schemas.microsoft.com/office/powerpoint/2010/main" val="237216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4. Tax Issues</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14</a:t>
            </a:fld>
            <a:endParaRPr lang="en-US" dirty="0"/>
          </a:p>
        </p:txBody>
      </p:sp>
      <p:sp>
        <p:nvSpPr>
          <p:cNvPr id="8" name="Content Placeholder 2"/>
          <p:cNvSpPr>
            <a:spLocks noGrp="1"/>
          </p:cNvSpPr>
          <p:nvPr>
            <p:ph sz="half" idx="1"/>
          </p:nvPr>
        </p:nvSpPr>
        <p:spPr>
          <a:xfrm>
            <a:off x="838200" y="1524000"/>
            <a:ext cx="10744200" cy="4832351"/>
          </a:xfrm>
        </p:spPr>
        <p:txBody>
          <a:bodyPr>
            <a:normAutofit lnSpcReduction="10000"/>
          </a:bodyPr>
          <a:lstStyle/>
          <a:p>
            <a:pPr marL="0" indent="0">
              <a:buNone/>
            </a:pPr>
            <a:r>
              <a:rPr lang="en-US" dirty="0" smtClean="0">
                <a:solidFill>
                  <a:schemeClr val="accent1">
                    <a:lumMod val="75000"/>
                  </a:schemeClr>
                </a:solidFill>
                <a:latin typeface="+mn-lt"/>
              </a:rPr>
              <a:t>(ii) Landmark Cases</a:t>
            </a:r>
          </a:p>
          <a:p>
            <a:endParaRPr lang="en-US" sz="1700" dirty="0" smtClean="0">
              <a:latin typeface="+mn-lt"/>
            </a:endParaRPr>
          </a:p>
          <a:p>
            <a:r>
              <a:rPr lang="en-US" sz="1700" dirty="0" smtClean="0">
                <a:latin typeface="+mn-lt"/>
              </a:rPr>
              <a:t>Vodafone </a:t>
            </a:r>
            <a:r>
              <a:rPr lang="en-US" sz="1700" dirty="0">
                <a:latin typeface="+mn-lt"/>
              </a:rPr>
              <a:t>case</a:t>
            </a:r>
          </a:p>
          <a:p>
            <a:pPr lvl="1" algn="just"/>
            <a:r>
              <a:rPr lang="en-US" sz="1700" dirty="0">
                <a:latin typeface="+mn-lt"/>
              </a:rPr>
              <a:t>Vodafone purchased an interest in an Indian telecommunications company </a:t>
            </a:r>
            <a:r>
              <a:rPr lang="en-US" sz="1700" dirty="0" smtClean="0">
                <a:latin typeface="+mn-lt"/>
              </a:rPr>
              <a:t>through the purchase </a:t>
            </a:r>
            <a:r>
              <a:rPr lang="en-US" sz="1700" dirty="0">
                <a:latin typeface="+mn-lt"/>
              </a:rPr>
              <a:t>of </a:t>
            </a:r>
            <a:r>
              <a:rPr lang="en-US" sz="1700" dirty="0" smtClean="0">
                <a:latin typeface="+mn-lt"/>
              </a:rPr>
              <a:t>an interest </a:t>
            </a:r>
            <a:r>
              <a:rPr lang="en-US" sz="1700" dirty="0">
                <a:latin typeface="+mn-lt"/>
              </a:rPr>
              <a:t>in </a:t>
            </a:r>
            <a:r>
              <a:rPr lang="en-US" sz="1700" dirty="0" smtClean="0">
                <a:latin typeface="+mn-lt"/>
              </a:rPr>
              <a:t>its Cayman </a:t>
            </a:r>
            <a:r>
              <a:rPr lang="en-US" sz="1700" dirty="0">
                <a:latin typeface="+mn-lt"/>
              </a:rPr>
              <a:t>Island holding company. </a:t>
            </a:r>
          </a:p>
          <a:p>
            <a:pPr lvl="1" algn="just"/>
            <a:r>
              <a:rPr lang="en-US" sz="1700" dirty="0">
                <a:latin typeface="+mn-lt"/>
              </a:rPr>
              <a:t>Vodafone did not withhold any tax at the time of remitting the purchase consideration as it treated the transaction as an offshore transaction that did not directly involve capital assets situated in India. </a:t>
            </a:r>
          </a:p>
          <a:p>
            <a:pPr lvl="1" algn="just"/>
            <a:r>
              <a:rPr lang="en-US" sz="1700" dirty="0">
                <a:latin typeface="+mn-lt"/>
              </a:rPr>
              <a:t>The Bombay high Court found that the subject of the transaction was not the shares of a Cayman Island company but rather a capital asset in India. </a:t>
            </a:r>
            <a:endParaRPr lang="en-US" sz="1700" dirty="0" smtClean="0">
              <a:latin typeface="+mn-lt"/>
            </a:endParaRPr>
          </a:p>
          <a:p>
            <a:pPr lvl="1" algn="just"/>
            <a:r>
              <a:rPr lang="en-US" sz="1700" dirty="0">
                <a:latin typeface="+mn-lt"/>
              </a:rPr>
              <a:t>Supreme court held that such transaction is not liable to capital gains tax in India since the transferred assets were shares of the Cayman Island entity, and there was no deeming provision in the law to hold that </a:t>
            </a:r>
            <a:r>
              <a:rPr lang="en-US" sz="1700" dirty="0" smtClean="0">
                <a:latin typeface="+mn-lt"/>
              </a:rPr>
              <a:t>an </a:t>
            </a:r>
            <a:br>
              <a:rPr lang="en-US" sz="1700" dirty="0" smtClean="0">
                <a:latin typeface="+mn-lt"/>
              </a:rPr>
            </a:br>
            <a:r>
              <a:rPr lang="en-US" sz="1700" dirty="0" smtClean="0">
                <a:latin typeface="+mn-lt"/>
              </a:rPr>
              <a:t>“indirect transfer” </a:t>
            </a:r>
            <a:r>
              <a:rPr lang="en-US" sz="1700" dirty="0">
                <a:latin typeface="+mn-lt"/>
              </a:rPr>
              <a:t>of an asset in India is </a:t>
            </a:r>
            <a:r>
              <a:rPr lang="en-US" sz="1700" dirty="0" smtClean="0">
                <a:latin typeface="+mn-lt"/>
              </a:rPr>
              <a:t>liable </a:t>
            </a:r>
            <a:r>
              <a:rPr lang="en-US" sz="1700" dirty="0">
                <a:latin typeface="+mn-lt"/>
              </a:rPr>
              <a:t>to capital gains tax. </a:t>
            </a:r>
          </a:p>
          <a:p>
            <a:pPr lvl="1" algn="just"/>
            <a:r>
              <a:rPr lang="en-US" sz="1700" dirty="0">
                <a:latin typeface="+mn-lt"/>
              </a:rPr>
              <a:t>However, the India Government subsequently amended the relevant provisions with retrospective effect to negate the ruling of the Supreme Court.  </a:t>
            </a:r>
            <a:endParaRPr lang="en-US" sz="1700" dirty="0" smtClean="0">
              <a:latin typeface="+mn-lt"/>
            </a:endParaRPr>
          </a:p>
          <a:p>
            <a:pPr lvl="1" algn="just"/>
            <a:r>
              <a:rPr lang="en-US" sz="1700" dirty="0" smtClean="0">
                <a:latin typeface="+mn-lt"/>
              </a:rPr>
              <a:t>The </a:t>
            </a:r>
            <a:r>
              <a:rPr lang="en-US" sz="1700" dirty="0">
                <a:latin typeface="+mn-lt"/>
              </a:rPr>
              <a:t>amendment provides that any  shares or interest in a company resident outside India will be considered an asset located in India if it derives value substantially from assets in India.</a:t>
            </a:r>
          </a:p>
          <a:p>
            <a:pPr lvl="1" algn="just"/>
            <a:r>
              <a:rPr lang="en-US" sz="1700" dirty="0">
                <a:latin typeface="+mn-lt"/>
              </a:rPr>
              <a:t>Vodafone’s plea to invoke arbitration proceedings to challenge </a:t>
            </a:r>
            <a:r>
              <a:rPr lang="en-US" sz="1700" dirty="0" smtClean="0">
                <a:latin typeface="+mn-lt"/>
              </a:rPr>
              <a:t>the Indian </a:t>
            </a:r>
            <a:r>
              <a:rPr lang="en-US" sz="1700" dirty="0">
                <a:latin typeface="+mn-lt"/>
              </a:rPr>
              <a:t>government’s decision </a:t>
            </a:r>
            <a:r>
              <a:rPr lang="en-US" sz="1700" dirty="0" smtClean="0">
                <a:latin typeface="+mn-lt"/>
              </a:rPr>
              <a:t>to use retrospective </a:t>
            </a:r>
            <a:r>
              <a:rPr lang="en-US" sz="1700" dirty="0">
                <a:latin typeface="+mn-lt"/>
              </a:rPr>
              <a:t>legislation to claim tax is still being heard by the courts. </a:t>
            </a:r>
          </a:p>
          <a:p>
            <a:pPr lvl="1" algn="just"/>
            <a:endParaRPr lang="en-US" sz="1350" dirty="0">
              <a:latin typeface="+mn-lt"/>
            </a:endParaRPr>
          </a:p>
          <a:p>
            <a:endParaRPr lang="en-US" dirty="0"/>
          </a:p>
        </p:txBody>
      </p:sp>
    </p:spTree>
    <p:extLst>
      <p:ext uri="{BB962C8B-B14F-4D97-AF65-F5344CB8AC3E}">
        <p14:creationId xmlns:p14="http://schemas.microsoft.com/office/powerpoint/2010/main" val="104838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4. Tax Issues</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15</a:t>
            </a:fld>
            <a:endParaRPr lang="en-US" dirty="0"/>
          </a:p>
        </p:txBody>
      </p:sp>
      <p:sp>
        <p:nvSpPr>
          <p:cNvPr id="8" name="Content Placeholder 2"/>
          <p:cNvSpPr>
            <a:spLocks noGrp="1"/>
          </p:cNvSpPr>
          <p:nvPr>
            <p:ph sz="half" idx="1"/>
          </p:nvPr>
        </p:nvSpPr>
        <p:spPr>
          <a:xfrm>
            <a:off x="838200" y="1524000"/>
            <a:ext cx="10642146" cy="4603751"/>
          </a:xfrm>
        </p:spPr>
        <p:txBody>
          <a:bodyPr>
            <a:normAutofit/>
          </a:bodyPr>
          <a:lstStyle/>
          <a:p>
            <a:pPr marL="0" indent="0">
              <a:buNone/>
            </a:pPr>
            <a:r>
              <a:rPr lang="en-US" dirty="0" smtClean="0">
                <a:solidFill>
                  <a:schemeClr val="accent1">
                    <a:lumMod val="75000"/>
                  </a:schemeClr>
                </a:solidFill>
                <a:latin typeface="+mn-lt"/>
              </a:rPr>
              <a:t>(ii) Landmark cases (cont’d)</a:t>
            </a:r>
          </a:p>
          <a:p>
            <a:pPr marL="0" indent="0">
              <a:buNone/>
            </a:pPr>
            <a:endParaRPr lang="en-US" sz="2000" dirty="0" smtClean="0">
              <a:latin typeface="+mn-lt"/>
            </a:endParaRPr>
          </a:p>
          <a:p>
            <a:r>
              <a:rPr lang="en-US" sz="2000" dirty="0">
                <a:latin typeface="+mn-lt"/>
              </a:rPr>
              <a:t>Fosters Australia Limited </a:t>
            </a:r>
            <a:endParaRPr lang="en-US" sz="2000" dirty="0" smtClean="0">
              <a:latin typeface="+mn-lt"/>
            </a:endParaRPr>
          </a:p>
          <a:p>
            <a:pPr lvl="1" algn="just"/>
            <a:r>
              <a:rPr lang="en-US" sz="2000" dirty="0">
                <a:latin typeface="+mn-lt"/>
              </a:rPr>
              <a:t>Fosters transferred its proprietary and intellectual property rights in India to SAB Miller UK. </a:t>
            </a:r>
          </a:p>
          <a:p>
            <a:pPr lvl="1"/>
            <a:r>
              <a:rPr lang="en-US" sz="2000" dirty="0">
                <a:latin typeface="+mn-lt"/>
              </a:rPr>
              <a:t>After approaching the authority of advanced rulings (AAR) for a determination of their tax liability in India, the AAR held that any income arising to Fosters from the transfer of its right title, and interest in India is taxable in India.  However, the Delhi HC dismissed the ruling of the AAR in 2016 and held that income arising from the transfer of intellectual property is not taxable in India if the ownership of the IPR is outside India.</a:t>
            </a:r>
          </a:p>
          <a:p>
            <a:pPr lvl="1"/>
            <a:r>
              <a:rPr lang="en-US" sz="2000" dirty="0">
                <a:latin typeface="+mn-lt"/>
              </a:rPr>
              <a:t>Tax authorities appear to be broadening the “tax net” and treatment by Courts is uncertain</a:t>
            </a:r>
            <a:br>
              <a:rPr lang="en-US" sz="2000" dirty="0">
                <a:latin typeface="+mn-lt"/>
              </a:rPr>
            </a:br>
            <a:endParaRPr lang="en-US" sz="2000" dirty="0">
              <a:latin typeface="+mn-lt"/>
            </a:endParaRPr>
          </a:p>
          <a:p>
            <a:endParaRPr lang="en-US" dirty="0"/>
          </a:p>
          <a:p>
            <a:endParaRPr lang="en-US" dirty="0"/>
          </a:p>
        </p:txBody>
      </p:sp>
    </p:spTree>
    <p:extLst>
      <p:ext uri="{BB962C8B-B14F-4D97-AF65-F5344CB8AC3E}">
        <p14:creationId xmlns:p14="http://schemas.microsoft.com/office/powerpoint/2010/main" val="165842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4. Tax Issues</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16</a:t>
            </a:fld>
            <a:endParaRPr lang="en-US" dirty="0"/>
          </a:p>
        </p:txBody>
      </p:sp>
      <p:sp>
        <p:nvSpPr>
          <p:cNvPr id="8" name="Content Placeholder 2"/>
          <p:cNvSpPr>
            <a:spLocks noGrp="1"/>
          </p:cNvSpPr>
          <p:nvPr>
            <p:ph sz="half" idx="1"/>
          </p:nvPr>
        </p:nvSpPr>
        <p:spPr>
          <a:xfrm>
            <a:off x="723013" y="1744303"/>
            <a:ext cx="10917603" cy="4580297"/>
          </a:xfrm>
        </p:spPr>
        <p:txBody>
          <a:bodyPr>
            <a:normAutofit/>
          </a:bodyPr>
          <a:lstStyle/>
          <a:p>
            <a:pPr marL="0" indent="0">
              <a:buNone/>
            </a:pPr>
            <a:r>
              <a:rPr lang="en-US" dirty="0" smtClean="0">
                <a:solidFill>
                  <a:schemeClr val="accent1">
                    <a:lumMod val="75000"/>
                  </a:schemeClr>
                </a:solidFill>
                <a:latin typeface="+mn-lt"/>
              </a:rPr>
              <a:t>(iii) Anti-avoidance rules</a:t>
            </a:r>
          </a:p>
          <a:p>
            <a:pPr marL="0" indent="0">
              <a:buNone/>
            </a:pPr>
            <a:endParaRPr lang="en-US" dirty="0" smtClean="0">
              <a:latin typeface="+mn-lt"/>
            </a:endParaRPr>
          </a:p>
          <a:p>
            <a:pPr algn="just"/>
            <a:r>
              <a:rPr lang="en-US" dirty="0">
                <a:latin typeface="+mn-lt"/>
              </a:rPr>
              <a:t>General Anti-Avoidance Rules (</a:t>
            </a:r>
            <a:r>
              <a:rPr lang="en-US" b="1" dirty="0">
                <a:latin typeface="+mn-lt"/>
              </a:rPr>
              <a:t>GAAR</a:t>
            </a:r>
            <a:r>
              <a:rPr lang="en-US" dirty="0">
                <a:latin typeface="+mn-lt"/>
              </a:rPr>
              <a:t>) </a:t>
            </a:r>
            <a:r>
              <a:rPr lang="en-US" dirty="0" smtClean="0">
                <a:latin typeface="+mn-lt"/>
              </a:rPr>
              <a:t>have come </a:t>
            </a:r>
            <a:r>
              <a:rPr lang="en-US" dirty="0">
                <a:latin typeface="+mn-lt"/>
              </a:rPr>
              <a:t>into force with effect from 1 April 2017</a:t>
            </a:r>
          </a:p>
          <a:p>
            <a:pPr algn="just"/>
            <a:r>
              <a:rPr lang="en-US" dirty="0">
                <a:latin typeface="+mn-lt"/>
              </a:rPr>
              <a:t>Returns filed during FY 2017-18 may be scrutinized by income tax authorities</a:t>
            </a:r>
          </a:p>
          <a:p>
            <a:pPr algn="just"/>
            <a:r>
              <a:rPr lang="en-US" dirty="0">
                <a:latin typeface="+mn-lt"/>
              </a:rPr>
              <a:t>Under the GAAR, Indian income tax </a:t>
            </a:r>
            <a:r>
              <a:rPr lang="en-US" dirty="0" smtClean="0">
                <a:latin typeface="+mn-lt"/>
              </a:rPr>
              <a:t>authorities have </a:t>
            </a:r>
            <a:r>
              <a:rPr lang="en-US" dirty="0">
                <a:latin typeface="+mn-lt"/>
              </a:rPr>
              <a:t>the power to assess various transactions and structures to determine whether they have been entered into for the purpose of avoiding tax</a:t>
            </a:r>
          </a:p>
          <a:p>
            <a:pPr algn="just"/>
            <a:r>
              <a:rPr lang="en-US" dirty="0">
                <a:latin typeface="+mn-lt"/>
              </a:rPr>
              <a:t>If a structure is found to be for the purpose of avoiding tax, income tax authorities may enforce tax liability on such transactions on a </a:t>
            </a:r>
            <a:r>
              <a:rPr lang="en-US" dirty="0" smtClean="0">
                <a:latin typeface="+mn-lt"/>
              </a:rPr>
              <a:t>“substance </a:t>
            </a:r>
            <a:r>
              <a:rPr lang="en-US" dirty="0">
                <a:latin typeface="+mn-lt"/>
              </a:rPr>
              <a:t>over </a:t>
            </a:r>
            <a:r>
              <a:rPr lang="en-US" dirty="0" smtClean="0">
                <a:latin typeface="+mn-lt"/>
              </a:rPr>
              <a:t>form” </a:t>
            </a:r>
            <a:r>
              <a:rPr lang="en-US" dirty="0">
                <a:latin typeface="+mn-lt"/>
              </a:rPr>
              <a:t>treatment of the transaction</a:t>
            </a:r>
            <a:endParaRPr lang="en-US" strike="sngStrike" dirty="0">
              <a:latin typeface="+mn-lt"/>
            </a:endParaRPr>
          </a:p>
          <a:p>
            <a:endParaRPr lang="en-US" dirty="0"/>
          </a:p>
        </p:txBody>
      </p:sp>
    </p:spTree>
    <p:extLst>
      <p:ext uri="{BB962C8B-B14F-4D97-AF65-F5344CB8AC3E}">
        <p14:creationId xmlns:p14="http://schemas.microsoft.com/office/powerpoint/2010/main" val="288830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4. Tax Issues</a:t>
            </a:r>
            <a:endParaRPr lang="en-US" cap="small" dirty="0"/>
          </a:p>
        </p:txBody>
      </p:sp>
      <p:sp>
        <p:nvSpPr>
          <p:cNvPr id="4" name="Content Placeholder 3"/>
          <p:cNvSpPr>
            <a:spLocks noGrp="1"/>
          </p:cNvSpPr>
          <p:nvPr>
            <p:ph sz="half" idx="2"/>
          </p:nvPr>
        </p:nvSpPr>
        <p:spPr>
          <a:xfrm>
            <a:off x="838200" y="1916112"/>
            <a:ext cx="10874424" cy="4033167"/>
          </a:xfrm>
        </p:spPr>
        <p:txBody>
          <a:bodyPr>
            <a:normAutofit/>
          </a:bodyPr>
          <a:lstStyle/>
          <a:p>
            <a:pPr marL="0" indent="0">
              <a:buNone/>
            </a:pPr>
            <a:r>
              <a:rPr lang="en-US" dirty="0">
                <a:solidFill>
                  <a:schemeClr val="accent1">
                    <a:lumMod val="75000"/>
                  </a:schemeClr>
                </a:solidFill>
              </a:rPr>
              <a:t>(iv)  Double Taxation – Canada-India Tax </a:t>
            </a:r>
            <a:r>
              <a:rPr lang="en-US" dirty="0" smtClean="0">
                <a:solidFill>
                  <a:schemeClr val="accent1">
                    <a:lumMod val="75000"/>
                  </a:schemeClr>
                </a:solidFill>
              </a:rPr>
              <a:t>Treaty</a:t>
            </a:r>
          </a:p>
          <a:p>
            <a:endParaRPr lang="en-US" dirty="0"/>
          </a:p>
          <a:p>
            <a:pPr algn="just"/>
            <a:r>
              <a:rPr lang="en-US" dirty="0"/>
              <a:t>Canada and India have a tax treaty, which may help reduce the risks related to double taxation</a:t>
            </a:r>
          </a:p>
          <a:p>
            <a:pPr algn="just"/>
            <a:r>
              <a:rPr lang="en-US" dirty="0"/>
              <a:t>The agreement allocates jurisdiction between India and Canada </a:t>
            </a:r>
          </a:p>
          <a:p>
            <a:pPr algn="just"/>
            <a:r>
              <a:rPr lang="en-US" dirty="0"/>
              <a:t>Double taxation in such cases may be  avoided because the taxpayer's residence country agrees to give credit or deduction for tax paid in the source country</a:t>
            </a:r>
          </a:p>
          <a:p>
            <a:endParaRPr lang="en-US"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17</a:t>
            </a:fld>
            <a:endParaRPr lang="en-US" dirty="0"/>
          </a:p>
        </p:txBody>
      </p:sp>
    </p:spTree>
    <p:extLst>
      <p:ext uri="{BB962C8B-B14F-4D97-AF65-F5344CB8AC3E}">
        <p14:creationId xmlns:p14="http://schemas.microsoft.com/office/powerpoint/2010/main" val="362484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5.  Capital Controls and Currency</a:t>
            </a:r>
            <a:endParaRPr lang="en-US" cap="small" dirty="0"/>
          </a:p>
        </p:txBody>
      </p:sp>
      <p:sp>
        <p:nvSpPr>
          <p:cNvPr id="4" name="Content Placeholder 3"/>
          <p:cNvSpPr>
            <a:spLocks noGrp="1"/>
          </p:cNvSpPr>
          <p:nvPr>
            <p:ph sz="half" idx="2"/>
          </p:nvPr>
        </p:nvSpPr>
        <p:spPr>
          <a:xfrm>
            <a:off x="723013" y="1916112"/>
            <a:ext cx="10989611" cy="4033167"/>
          </a:xfrm>
        </p:spPr>
        <p:txBody>
          <a:bodyPr>
            <a:normAutofit/>
          </a:bodyPr>
          <a:lstStyle/>
          <a:p>
            <a:pPr marL="514350" indent="-514350">
              <a:buAutoNum type="romanLcParenBoth"/>
            </a:pPr>
            <a:r>
              <a:rPr lang="en-US" dirty="0" smtClean="0">
                <a:solidFill>
                  <a:schemeClr val="accent1">
                    <a:lumMod val="75000"/>
                  </a:schemeClr>
                </a:solidFill>
                <a:latin typeface="+mn-lt"/>
              </a:rPr>
              <a:t>Indian </a:t>
            </a:r>
            <a:r>
              <a:rPr lang="en-US" dirty="0">
                <a:solidFill>
                  <a:schemeClr val="accent1">
                    <a:lumMod val="75000"/>
                  </a:schemeClr>
                </a:solidFill>
                <a:latin typeface="+mn-lt"/>
              </a:rPr>
              <a:t>Rupee – Exchange </a:t>
            </a:r>
            <a:r>
              <a:rPr lang="en-US" dirty="0" smtClean="0">
                <a:solidFill>
                  <a:schemeClr val="accent1">
                    <a:lumMod val="75000"/>
                  </a:schemeClr>
                </a:solidFill>
                <a:latin typeface="+mn-lt"/>
              </a:rPr>
              <a:t>Rate</a:t>
            </a:r>
          </a:p>
          <a:p>
            <a:pPr marL="514350" indent="-514350">
              <a:buAutoNum type="romanLcParenBoth"/>
            </a:pPr>
            <a:endParaRPr lang="en-US" dirty="0" smtClean="0"/>
          </a:p>
          <a:p>
            <a:pPr algn="just"/>
            <a:r>
              <a:rPr lang="en-US" dirty="0">
                <a:latin typeface="+mn-lt"/>
              </a:rPr>
              <a:t>Officially the rupee has a market-determined exchange rate</a:t>
            </a:r>
          </a:p>
          <a:p>
            <a:pPr algn="just"/>
            <a:r>
              <a:rPr lang="en-US" dirty="0">
                <a:latin typeface="+mn-lt"/>
              </a:rPr>
              <a:t>However, the RBI trades actively in the currency market to impact the effective exchange rates – this is sometimes called a </a:t>
            </a:r>
            <a:r>
              <a:rPr lang="en-US" dirty="0" smtClean="0">
                <a:latin typeface="+mn-lt"/>
              </a:rPr>
              <a:t>“dirty” </a:t>
            </a:r>
            <a:r>
              <a:rPr lang="en-US" dirty="0">
                <a:latin typeface="+mn-lt"/>
              </a:rPr>
              <a:t>or managed float</a:t>
            </a:r>
          </a:p>
          <a:p>
            <a:pPr algn="just"/>
            <a:r>
              <a:rPr lang="en-US" dirty="0">
                <a:latin typeface="+mn-lt"/>
              </a:rPr>
              <a:t>Hedging instruments may not be available at an economic cost and repatriation of funds to investor's home currency could entail added risks and costs </a:t>
            </a:r>
          </a:p>
          <a:p>
            <a:endParaRPr lang="en-US" dirty="0"/>
          </a:p>
          <a:p>
            <a:endParaRPr lang="en-US"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18</a:t>
            </a:fld>
            <a:endParaRPr lang="en-US" dirty="0"/>
          </a:p>
        </p:txBody>
      </p:sp>
    </p:spTree>
    <p:extLst>
      <p:ext uri="{BB962C8B-B14F-4D97-AF65-F5344CB8AC3E}">
        <p14:creationId xmlns:p14="http://schemas.microsoft.com/office/powerpoint/2010/main" val="3770051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5. Capital Controls and Currency</a:t>
            </a:r>
            <a:endParaRPr lang="en-US" cap="small" dirty="0"/>
          </a:p>
        </p:txBody>
      </p:sp>
      <p:sp>
        <p:nvSpPr>
          <p:cNvPr id="4" name="Content Placeholder 3"/>
          <p:cNvSpPr>
            <a:spLocks noGrp="1"/>
          </p:cNvSpPr>
          <p:nvPr>
            <p:ph sz="half" idx="2"/>
          </p:nvPr>
        </p:nvSpPr>
        <p:spPr>
          <a:xfrm>
            <a:off x="723013" y="1916112"/>
            <a:ext cx="10989611" cy="4033167"/>
          </a:xfrm>
        </p:spPr>
        <p:txBody>
          <a:bodyPr>
            <a:normAutofit fontScale="92500" lnSpcReduction="10000"/>
          </a:bodyPr>
          <a:lstStyle/>
          <a:p>
            <a:pPr marL="0" indent="0">
              <a:buNone/>
            </a:pPr>
            <a:r>
              <a:rPr lang="en-US" dirty="0">
                <a:solidFill>
                  <a:schemeClr val="accent1">
                    <a:lumMod val="75000"/>
                  </a:schemeClr>
                </a:solidFill>
                <a:latin typeface="+mn-lt"/>
              </a:rPr>
              <a:t>(ii) Convertibility of the Indian </a:t>
            </a:r>
            <a:r>
              <a:rPr lang="en-US" dirty="0" smtClean="0">
                <a:solidFill>
                  <a:schemeClr val="accent1">
                    <a:lumMod val="75000"/>
                  </a:schemeClr>
                </a:solidFill>
                <a:latin typeface="+mn-lt"/>
              </a:rPr>
              <a:t>Rupee</a:t>
            </a:r>
          </a:p>
          <a:p>
            <a:endParaRPr lang="en-US" dirty="0">
              <a:latin typeface="+mn-lt"/>
            </a:endParaRPr>
          </a:p>
          <a:p>
            <a:pPr algn="just"/>
            <a:r>
              <a:rPr lang="en-US" dirty="0">
                <a:latin typeface="+mn-lt"/>
              </a:rPr>
              <a:t>The rupee is fully convertible on the current account</a:t>
            </a:r>
          </a:p>
          <a:p>
            <a:pPr lvl="1" algn="just"/>
            <a:r>
              <a:rPr lang="en-US" dirty="0">
                <a:latin typeface="+mn-lt"/>
              </a:rPr>
              <a:t>The rupee can be changed freely into foreign currency for purposes like trade-related expenditures</a:t>
            </a:r>
          </a:p>
          <a:p>
            <a:pPr algn="just"/>
            <a:r>
              <a:rPr lang="en-US" dirty="0">
                <a:latin typeface="+mn-lt"/>
              </a:rPr>
              <a:t>The rupee is partially convertible on the capital account</a:t>
            </a:r>
          </a:p>
          <a:p>
            <a:pPr lvl="1" algn="just"/>
            <a:r>
              <a:rPr lang="en-US" dirty="0">
                <a:latin typeface="+mn-lt"/>
              </a:rPr>
              <a:t>The rupee cannot be converted freely for activities such as the acquisition of overseas assets </a:t>
            </a:r>
          </a:p>
          <a:p>
            <a:pPr algn="just"/>
            <a:r>
              <a:rPr lang="en-US" dirty="0">
                <a:latin typeface="+mn-lt"/>
              </a:rPr>
              <a:t>Rationale</a:t>
            </a:r>
          </a:p>
          <a:p>
            <a:pPr lvl="1" algn="just"/>
            <a:r>
              <a:rPr lang="en-US" dirty="0">
                <a:latin typeface="+mn-lt"/>
              </a:rPr>
              <a:t>lawmakers seek to shield the economy from sudden outflows of foreign capital in times of crisis that have the potential to destabilize the economy </a:t>
            </a:r>
          </a:p>
          <a:p>
            <a:endParaRPr lang="en-US"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19</a:t>
            </a:fld>
            <a:endParaRPr lang="en-US" dirty="0"/>
          </a:p>
        </p:txBody>
      </p:sp>
    </p:spTree>
    <p:extLst>
      <p:ext uri="{BB962C8B-B14F-4D97-AF65-F5344CB8AC3E}">
        <p14:creationId xmlns:p14="http://schemas.microsoft.com/office/powerpoint/2010/main" val="180918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Outline – Some Key Issues to Consider</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2</a:t>
            </a:fld>
            <a:endParaRPr lang="en-US" dirty="0"/>
          </a:p>
        </p:txBody>
      </p:sp>
      <p:sp>
        <p:nvSpPr>
          <p:cNvPr id="6" name="Rectangle 52"/>
          <p:cNvSpPr txBox="1">
            <a:spLocks noChangeArrowheads="1"/>
          </p:cNvSpPr>
          <p:nvPr/>
        </p:nvSpPr>
        <p:spPr>
          <a:xfrm>
            <a:off x="1143000" y="2057400"/>
            <a:ext cx="9677400" cy="3276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80000"/>
              <a:buFontTx/>
              <a:buBlip>
                <a:blip r:embed="rId2"/>
              </a:buBlip>
              <a:defRPr sz="24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2"/>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2"/>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2"/>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2"/>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57250" lvl="1" indent="-457200">
              <a:buFont typeface="+mj-lt"/>
              <a:buAutoNum type="arabicParenR"/>
            </a:pPr>
            <a:r>
              <a:rPr lang="en-US" dirty="0" smtClean="0">
                <a:latin typeface="+mn-lt"/>
              </a:rPr>
              <a:t>Restrictions on foreign direct investment in India</a:t>
            </a:r>
          </a:p>
          <a:p>
            <a:pPr marL="857250" lvl="1" indent="-457200">
              <a:buFont typeface="+mj-lt"/>
              <a:buAutoNum type="arabicParenR"/>
            </a:pPr>
            <a:r>
              <a:rPr lang="en-US" dirty="0" smtClean="0">
                <a:latin typeface="+mn-lt"/>
              </a:rPr>
              <a:t>Political and Country risk </a:t>
            </a:r>
          </a:p>
          <a:p>
            <a:pPr marL="857250" lvl="1" indent="-457200">
              <a:buFont typeface="+mj-lt"/>
              <a:buAutoNum type="arabicParenR"/>
            </a:pPr>
            <a:r>
              <a:rPr lang="en-US" dirty="0" smtClean="0">
                <a:latin typeface="+mn-lt"/>
              </a:rPr>
              <a:t>Recent regulations and governance initiatives</a:t>
            </a:r>
          </a:p>
          <a:p>
            <a:pPr marL="857250" lvl="1" indent="-457200">
              <a:buFont typeface="+mj-lt"/>
              <a:buAutoNum type="arabicParenR"/>
            </a:pPr>
            <a:r>
              <a:rPr lang="en-US" dirty="0" smtClean="0">
                <a:latin typeface="+mn-lt"/>
              </a:rPr>
              <a:t>Tax issues</a:t>
            </a:r>
          </a:p>
          <a:p>
            <a:pPr marL="857250" lvl="1" indent="-457200">
              <a:buFont typeface="+mj-lt"/>
              <a:buAutoNum type="arabicParenR"/>
            </a:pPr>
            <a:r>
              <a:rPr lang="en-US" dirty="0" smtClean="0">
                <a:latin typeface="+mn-lt"/>
              </a:rPr>
              <a:t>Capital controls and currency</a:t>
            </a:r>
          </a:p>
          <a:p>
            <a:pPr marL="857250" lvl="1" indent="-457200">
              <a:buFont typeface="+mj-lt"/>
              <a:buAutoNum type="arabicParenR"/>
            </a:pPr>
            <a:r>
              <a:rPr lang="en-US" dirty="0" smtClean="0">
                <a:latin typeface="+mn-lt"/>
              </a:rPr>
              <a:t>Canadian Anti-Corruption Legislation</a:t>
            </a:r>
          </a:p>
          <a:p>
            <a:pPr marL="457200" indent="-457200">
              <a:buFontTx/>
              <a:buNone/>
            </a:pPr>
            <a:endParaRPr lang="en-US" sz="2000" dirty="0">
              <a:latin typeface="+mn-lt"/>
            </a:endParaRPr>
          </a:p>
        </p:txBody>
      </p:sp>
    </p:spTree>
    <p:extLst>
      <p:ext uri="{BB962C8B-B14F-4D97-AF65-F5344CB8AC3E}">
        <p14:creationId xmlns:p14="http://schemas.microsoft.com/office/powerpoint/2010/main" val="3929381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cap="small" dirty="0" smtClean="0"/>
              <a:t>Capital Controls and Currency</a:t>
            </a:r>
            <a:endParaRPr lang="en-US" cap="small" dirty="0"/>
          </a:p>
        </p:txBody>
      </p:sp>
      <p:sp>
        <p:nvSpPr>
          <p:cNvPr id="4" name="Content Placeholder 3"/>
          <p:cNvSpPr>
            <a:spLocks noGrp="1"/>
          </p:cNvSpPr>
          <p:nvPr>
            <p:ph sz="half" idx="2"/>
          </p:nvPr>
        </p:nvSpPr>
        <p:spPr>
          <a:xfrm>
            <a:off x="723013" y="1524000"/>
            <a:ext cx="10798224" cy="4648200"/>
          </a:xfrm>
        </p:spPr>
        <p:txBody>
          <a:bodyPr>
            <a:normAutofit fontScale="92500"/>
          </a:bodyPr>
          <a:lstStyle/>
          <a:p>
            <a:pPr marL="0" indent="0">
              <a:buNone/>
            </a:pPr>
            <a:r>
              <a:rPr lang="en-US" dirty="0">
                <a:solidFill>
                  <a:schemeClr val="accent1">
                    <a:lumMod val="75000"/>
                  </a:schemeClr>
                </a:solidFill>
                <a:latin typeface="+mn-lt"/>
              </a:rPr>
              <a:t>(iii) Convertibility of the Indian Rupee – Proposed Policy </a:t>
            </a:r>
            <a:r>
              <a:rPr lang="en-US" dirty="0" smtClean="0">
                <a:solidFill>
                  <a:schemeClr val="accent1">
                    <a:lumMod val="75000"/>
                  </a:schemeClr>
                </a:solidFill>
                <a:latin typeface="+mn-lt"/>
              </a:rPr>
              <a:t>Change</a:t>
            </a:r>
          </a:p>
          <a:p>
            <a:pPr marL="0" indent="0">
              <a:buNone/>
            </a:pPr>
            <a:endParaRPr lang="en-US" dirty="0" smtClean="0">
              <a:latin typeface="+mn-lt"/>
            </a:endParaRPr>
          </a:p>
          <a:p>
            <a:pPr algn="just"/>
            <a:r>
              <a:rPr lang="en-US" dirty="0">
                <a:latin typeface="+mn-lt"/>
              </a:rPr>
              <a:t>Since India moved to open its economy in 1991, the government has legislated an increase in openness of India's capital account</a:t>
            </a:r>
          </a:p>
          <a:p>
            <a:pPr algn="just"/>
            <a:r>
              <a:rPr lang="en-US" dirty="0">
                <a:latin typeface="+mn-lt"/>
              </a:rPr>
              <a:t>There was a proposal to fully open the capital account by 2011 with certain restrictions </a:t>
            </a:r>
          </a:p>
          <a:p>
            <a:pPr algn="just"/>
            <a:r>
              <a:rPr lang="en-US" dirty="0">
                <a:latin typeface="+mn-lt"/>
              </a:rPr>
              <a:t>The credit crisis is blamed for slowing down this proposal and full capital account convertibility still has not occurred </a:t>
            </a:r>
          </a:p>
          <a:p>
            <a:pPr algn="just"/>
            <a:r>
              <a:rPr lang="en-US" dirty="0">
                <a:latin typeface="+mn-lt"/>
              </a:rPr>
              <a:t>The RBI appointed a committee to set a road map for </a:t>
            </a:r>
            <a:r>
              <a:rPr lang="en-US" dirty="0" smtClean="0">
                <a:latin typeface="+mn-lt"/>
              </a:rPr>
              <a:t>“fuller </a:t>
            </a:r>
            <a:r>
              <a:rPr lang="en-US" dirty="0">
                <a:latin typeface="+mn-lt"/>
              </a:rPr>
              <a:t>capital account </a:t>
            </a:r>
            <a:r>
              <a:rPr lang="en-US" dirty="0" smtClean="0">
                <a:latin typeface="+mn-lt"/>
              </a:rPr>
              <a:t>convertibility”.</a:t>
            </a:r>
            <a:endParaRPr lang="en-US" dirty="0">
              <a:latin typeface="+mn-lt"/>
            </a:endParaRPr>
          </a:p>
          <a:p>
            <a:pPr algn="just"/>
            <a:r>
              <a:rPr lang="en-US" dirty="0">
                <a:latin typeface="+mn-lt"/>
              </a:rPr>
              <a:t>The committee recommended the implementation of </a:t>
            </a:r>
            <a:r>
              <a:rPr lang="en-US" dirty="0" smtClean="0">
                <a:latin typeface="+mn-lt"/>
              </a:rPr>
              <a:t>“fuller </a:t>
            </a:r>
            <a:r>
              <a:rPr lang="en-US" dirty="0">
                <a:latin typeface="+mn-lt"/>
              </a:rPr>
              <a:t>capital account </a:t>
            </a:r>
            <a:r>
              <a:rPr lang="en-US" dirty="0" smtClean="0">
                <a:latin typeface="+mn-lt"/>
              </a:rPr>
              <a:t>convertibility” </a:t>
            </a:r>
            <a:r>
              <a:rPr lang="en-US" dirty="0">
                <a:latin typeface="+mn-lt"/>
              </a:rPr>
              <a:t>after putting in place certain </a:t>
            </a:r>
            <a:r>
              <a:rPr lang="en-US" dirty="0" smtClean="0">
                <a:latin typeface="+mn-lt"/>
              </a:rPr>
              <a:t>safeguards</a:t>
            </a:r>
            <a:endParaRPr lang="en-US" dirty="0">
              <a:latin typeface="+mn-lt"/>
            </a:endParaRPr>
          </a:p>
          <a:p>
            <a:pPr algn="just"/>
            <a:r>
              <a:rPr lang="en-US" dirty="0">
                <a:latin typeface="+mn-lt"/>
              </a:rPr>
              <a:t>However, due to external factors such as </a:t>
            </a:r>
            <a:r>
              <a:rPr lang="en-US" dirty="0" smtClean="0">
                <a:latin typeface="+mn-lt"/>
              </a:rPr>
              <a:t>the global </a:t>
            </a:r>
            <a:r>
              <a:rPr lang="en-US" dirty="0">
                <a:latin typeface="+mn-lt"/>
              </a:rPr>
              <a:t>financial crisis and economic downturn, it has not been implemented </a:t>
            </a:r>
            <a:r>
              <a:rPr lang="en-US" dirty="0" smtClean="0">
                <a:latin typeface="+mn-lt"/>
              </a:rPr>
              <a:t>yet</a:t>
            </a:r>
            <a:endParaRPr lang="en-US" dirty="0">
              <a:latin typeface="+mn-lt"/>
            </a:endParaRPr>
          </a:p>
          <a:p>
            <a:endParaRPr lang="en-US" dirty="0"/>
          </a:p>
          <a:p>
            <a:endParaRPr lang="en-US"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20</a:t>
            </a:fld>
            <a:endParaRPr lang="en-US" dirty="0"/>
          </a:p>
        </p:txBody>
      </p:sp>
    </p:spTree>
    <p:extLst>
      <p:ext uri="{BB962C8B-B14F-4D97-AF65-F5344CB8AC3E}">
        <p14:creationId xmlns:p14="http://schemas.microsoft.com/office/powerpoint/2010/main" val="195540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t>6. Canadian Anti-Corruption Legislation</a:t>
            </a:r>
          </a:p>
        </p:txBody>
      </p:sp>
      <p:sp>
        <p:nvSpPr>
          <p:cNvPr id="3" name="Content Placeholder 2"/>
          <p:cNvSpPr>
            <a:spLocks noGrp="1"/>
          </p:cNvSpPr>
          <p:nvPr>
            <p:ph sz="half" idx="1"/>
          </p:nvPr>
        </p:nvSpPr>
        <p:spPr>
          <a:xfrm>
            <a:off x="475488" y="1524000"/>
            <a:ext cx="10421112" cy="4425279"/>
          </a:xfrm>
        </p:spPr>
        <p:txBody>
          <a:bodyPr>
            <a:normAutofit fontScale="92500" lnSpcReduction="10000"/>
          </a:bodyPr>
          <a:lstStyle/>
          <a:p>
            <a:pPr marL="514350" indent="-514350">
              <a:buAutoNum type="romanLcParenBoth"/>
            </a:pPr>
            <a:r>
              <a:rPr lang="en-US" dirty="0" smtClean="0">
                <a:solidFill>
                  <a:schemeClr val="accent1">
                    <a:lumMod val="75000"/>
                  </a:schemeClr>
                </a:solidFill>
                <a:latin typeface="+mn-lt"/>
              </a:rPr>
              <a:t>Criminal </a:t>
            </a:r>
            <a:r>
              <a:rPr lang="en-US" dirty="0">
                <a:solidFill>
                  <a:schemeClr val="accent1">
                    <a:lumMod val="75000"/>
                  </a:schemeClr>
                </a:solidFill>
                <a:latin typeface="+mn-lt"/>
              </a:rPr>
              <a:t>Sanctions Related to Corruption </a:t>
            </a:r>
            <a:endParaRPr lang="en-US" dirty="0" smtClean="0">
              <a:solidFill>
                <a:schemeClr val="accent1">
                  <a:lumMod val="75000"/>
                </a:schemeClr>
              </a:solidFill>
              <a:latin typeface="+mn-lt"/>
            </a:endParaRPr>
          </a:p>
          <a:p>
            <a:pPr marL="514350" indent="-514350">
              <a:buAutoNum type="romanLcParenBoth"/>
            </a:pPr>
            <a:endParaRPr lang="en-US" dirty="0" smtClean="0">
              <a:latin typeface="+mn-lt"/>
            </a:endParaRPr>
          </a:p>
          <a:p>
            <a:pPr algn="just"/>
            <a:r>
              <a:rPr lang="en-US" dirty="0">
                <a:latin typeface="+mn-lt"/>
              </a:rPr>
              <a:t>The </a:t>
            </a:r>
            <a:r>
              <a:rPr lang="en-US" i="1" dirty="0">
                <a:latin typeface="+mn-lt"/>
              </a:rPr>
              <a:t>Corruption of Foreign Public Officials Act </a:t>
            </a:r>
            <a:r>
              <a:rPr lang="en-US" dirty="0">
                <a:latin typeface="+mn-lt"/>
              </a:rPr>
              <a:t>(CFPOA) penalizes corrupt practices (e.g. bribery) with fines and possible </a:t>
            </a:r>
            <a:r>
              <a:rPr lang="en-US" dirty="0" smtClean="0">
                <a:latin typeface="+mn-lt"/>
              </a:rPr>
              <a:t>imprisonment</a:t>
            </a:r>
            <a:endParaRPr lang="en-US" dirty="0">
              <a:latin typeface="+mn-lt"/>
            </a:endParaRPr>
          </a:p>
          <a:p>
            <a:pPr algn="just"/>
            <a:r>
              <a:rPr lang="en-US" dirty="0">
                <a:latin typeface="+mn-lt"/>
              </a:rPr>
              <a:t>The CFPOA implements Canada's obligations relating to several international conventions, including the OECD Anti-Bribery Convention and the UN Convention Against </a:t>
            </a:r>
            <a:r>
              <a:rPr lang="en-US" dirty="0" smtClean="0">
                <a:latin typeface="+mn-lt"/>
              </a:rPr>
              <a:t>Corruption</a:t>
            </a:r>
            <a:endParaRPr lang="en-US" dirty="0">
              <a:latin typeface="+mn-lt"/>
            </a:endParaRPr>
          </a:p>
          <a:p>
            <a:pPr algn="just"/>
            <a:r>
              <a:rPr lang="en-US" dirty="0">
                <a:latin typeface="+mn-lt"/>
              </a:rPr>
              <a:t>In June 2013, the CFPOA was amended to strengthen Canada's enforcement efforts. Key changes include: the introduction of nationality jurisdiction, a new "books and records" offence, and eliminating </a:t>
            </a:r>
            <a:r>
              <a:rPr lang="en-US" dirty="0" smtClean="0">
                <a:latin typeface="+mn-lt"/>
              </a:rPr>
              <a:t>"</a:t>
            </a:r>
            <a:r>
              <a:rPr lang="en-US" dirty="0">
                <a:latin typeface="+mn-lt"/>
              </a:rPr>
              <a:t>facilitation payments" </a:t>
            </a:r>
            <a:endParaRPr lang="en-US" dirty="0" smtClean="0">
              <a:latin typeface="+mn-lt"/>
            </a:endParaRPr>
          </a:p>
          <a:p>
            <a:r>
              <a:rPr lang="en-US" dirty="0" smtClean="0">
                <a:latin typeface="+mn-lt"/>
              </a:rPr>
              <a:t>The exemption for facilitation payments was finally repealed on October 31, 2017.  The repeal was delayed by more than four years to give companies time to adapt compliance policies and practices</a:t>
            </a:r>
            <a:endParaRPr lang="en-US"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21</a:t>
            </a:fld>
            <a:endParaRPr lang="en-US" dirty="0"/>
          </a:p>
        </p:txBody>
      </p:sp>
    </p:spTree>
    <p:extLst>
      <p:ext uri="{BB962C8B-B14F-4D97-AF65-F5344CB8AC3E}">
        <p14:creationId xmlns:p14="http://schemas.microsoft.com/office/powerpoint/2010/main" val="139325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small" dirty="0"/>
              <a:t>6.  Canadian Anti-Corruption Legislation</a:t>
            </a:r>
            <a:endParaRPr lang="en-US" cap="small" dirty="0"/>
          </a:p>
        </p:txBody>
      </p:sp>
      <p:sp>
        <p:nvSpPr>
          <p:cNvPr id="3" name="Content Placeholder 2"/>
          <p:cNvSpPr>
            <a:spLocks noGrp="1"/>
          </p:cNvSpPr>
          <p:nvPr>
            <p:ph sz="half" idx="1"/>
          </p:nvPr>
        </p:nvSpPr>
        <p:spPr>
          <a:xfrm>
            <a:off x="475488" y="1600200"/>
            <a:ext cx="11004858" cy="4349079"/>
          </a:xfrm>
        </p:spPr>
        <p:txBody>
          <a:bodyPr>
            <a:normAutofit/>
          </a:bodyPr>
          <a:lstStyle/>
          <a:p>
            <a:pPr marL="514350" indent="-514350">
              <a:buAutoNum type="romanLcParenBoth" startAt="2"/>
            </a:pPr>
            <a:r>
              <a:rPr lang="en-US" dirty="0" smtClean="0">
                <a:solidFill>
                  <a:schemeClr val="accent1">
                    <a:lumMod val="75000"/>
                  </a:schemeClr>
                </a:solidFill>
                <a:latin typeface="+mn-lt"/>
              </a:rPr>
              <a:t>CFPOA – Bribery</a:t>
            </a:r>
          </a:p>
          <a:p>
            <a:pPr marL="514350" indent="-514350">
              <a:buAutoNum type="romanLcParenBoth" startAt="2"/>
            </a:pPr>
            <a:endParaRPr lang="en-US" dirty="0" smtClean="0">
              <a:latin typeface="+mn-lt"/>
            </a:endParaRPr>
          </a:p>
          <a:p>
            <a:pPr algn="just"/>
            <a:r>
              <a:rPr lang="en-US" sz="1900" dirty="0">
                <a:latin typeface="+mn-lt"/>
              </a:rPr>
              <a:t>It is an offence to: </a:t>
            </a:r>
          </a:p>
          <a:p>
            <a:pPr lvl="1" algn="just"/>
            <a:r>
              <a:rPr lang="en-US" sz="1800" dirty="0">
                <a:latin typeface="+mn-lt"/>
              </a:rPr>
              <a:t>Give, offer, or agree to offer</a:t>
            </a:r>
          </a:p>
          <a:p>
            <a:pPr lvl="1" algn="just"/>
            <a:r>
              <a:rPr lang="en-US" sz="1800" dirty="0">
                <a:latin typeface="+mn-lt"/>
              </a:rPr>
              <a:t>Directly or indirectly</a:t>
            </a:r>
          </a:p>
          <a:p>
            <a:pPr lvl="1" algn="just"/>
            <a:r>
              <a:rPr lang="en-US" sz="1800" dirty="0">
                <a:latin typeface="+mn-lt"/>
              </a:rPr>
              <a:t>A loan, reward, advantage or benefit of any kind </a:t>
            </a:r>
          </a:p>
          <a:p>
            <a:pPr lvl="1" algn="just"/>
            <a:r>
              <a:rPr lang="en-US" sz="1800" dirty="0">
                <a:latin typeface="+mn-lt"/>
              </a:rPr>
              <a:t>To a foreign public official (FPO) or to any person for the benefit of a foreign public official</a:t>
            </a:r>
          </a:p>
          <a:p>
            <a:pPr lvl="1" algn="just"/>
            <a:r>
              <a:rPr lang="en-US" sz="1800" dirty="0">
                <a:latin typeface="+mn-lt"/>
              </a:rPr>
              <a:t>In order to obtain or retain an advantage in the course of business</a:t>
            </a:r>
          </a:p>
          <a:p>
            <a:pPr lvl="1" algn="just"/>
            <a:endParaRPr lang="en-US" sz="1600" dirty="0">
              <a:latin typeface="+mn-lt"/>
            </a:endParaRPr>
          </a:p>
          <a:p>
            <a:pPr algn="just">
              <a:spcAft>
                <a:spcPts val="1200"/>
              </a:spcAft>
            </a:pPr>
            <a:r>
              <a:rPr lang="en-US" sz="1900" dirty="0">
                <a:latin typeface="+mn-lt"/>
              </a:rPr>
              <a:t>In consideration for an act or omission by the official in relation to the performance of his or her duties; or </a:t>
            </a:r>
          </a:p>
          <a:p>
            <a:pPr algn="just"/>
            <a:r>
              <a:rPr lang="en-US" sz="1900" dirty="0">
                <a:latin typeface="+mn-lt"/>
              </a:rPr>
              <a:t>To induce the official to use his or her position to influence any acts or decisions of that foreign state or </a:t>
            </a:r>
            <a:r>
              <a:rPr lang="en-US" sz="1900" dirty="0" smtClean="0">
                <a:latin typeface="+mn-lt"/>
              </a:rPr>
              <a:t>public international </a:t>
            </a:r>
            <a:r>
              <a:rPr lang="en-US" sz="1900" dirty="0">
                <a:latin typeface="+mn-lt"/>
              </a:rPr>
              <a:t>organization.</a:t>
            </a:r>
            <a:endParaRPr lang="en-US" dirty="0">
              <a:latin typeface="+mn-lt"/>
            </a:endParaRPr>
          </a:p>
        </p:txBody>
      </p:sp>
      <p:sp>
        <p:nvSpPr>
          <p:cNvPr id="5" name="Slide Number Placeholder 4"/>
          <p:cNvSpPr>
            <a:spLocks noGrp="1"/>
          </p:cNvSpPr>
          <p:nvPr>
            <p:ph type="sldNum" sz="quarter" idx="18"/>
          </p:nvPr>
        </p:nvSpPr>
        <p:spPr/>
        <p:txBody>
          <a:bodyPr/>
          <a:lstStyle/>
          <a:p>
            <a:fld id="{8E22A6E6-357A-204A-8141-87424A8157F6}" type="slidenum">
              <a:rPr lang="en-US" smtClean="0"/>
              <a:pPr/>
              <a:t>22</a:t>
            </a:fld>
            <a:endParaRPr lang="en-US" dirty="0"/>
          </a:p>
        </p:txBody>
      </p:sp>
    </p:spTree>
    <p:extLst>
      <p:ext uri="{BB962C8B-B14F-4D97-AF65-F5344CB8AC3E}">
        <p14:creationId xmlns:p14="http://schemas.microsoft.com/office/powerpoint/2010/main" val="8165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6.  Canadian Anti-Corruption Legislation</a:t>
            </a:r>
            <a:endParaRPr lang="en-US" dirty="0"/>
          </a:p>
        </p:txBody>
      </p:sp>
      <p:sp>
        <p:nvSpPr>
          <p:cNvPr id="3" name="Content Placeholder 2"/>
          <p:cNvSpPr>
            <a:spLocks noGrp="1"/>
          </p:cNvSpPr>
          <p:nvPr>
            <p:ph sz="half" idx="1"/>
          </p:nvPr>
        </p:nvSpPr>
        <p:spPr>
          <a:xfrm>
            <a:off x="475488" y="1600200"/>
            <a:ext cx="11004858" cy="4349079"/>
          </a:xfrm>
        </p:spPr>
        <p:txBody>
          <a:bodyPr>
            <a:normAutofit/>
          </a:bodyPr>
          <a:lstStyle/>
          <a:p>
            <a:pPr marL="0" indent="0">
              <a:buNone/>
            </a:pPr>
            <a:r>
              <a:rPr lang="en-US" dirty="0">
                <a:solidFill>
                  <a:schemeClr val="accent1">
                    <a:lumMod val="75000"/>
                  </a:schemeClr>
                </a:solidFill>
                <a:latin typeface="+mn-lt"/>
              </a:rPr>
              <a:t>(ii) CFPOA - Bribery (Cont’d</a:t>
            </a:r>
            <a:r>
              <a:rPr lang="en-US" dirty="0" smtClean="0">
                <a:solidFill>
                  <a:schemeClr val="accent1">
                    <a:lumMod val="75000"/>
                  </a:schemeClr>
                </a:solidFill>
                <a:latin typeface="+mn-lt"/>
              </a:rPr>
              <a:t>)</a:t>
            </a:r>
          </a:p>
          <a:p>
            <a:pPr marL="0" indent="0">
              <a:buNone/>
            </a:pPr>
            <a:endParaRPr lang="en-US" dirty="0" smtClean="0">
              <a:latin typeface="+mn-lt"/>
            </a:endParaRPr>
          </a:p>
          <a:p>
            <a:pPr algn="just"/>
            <a:r>
              <a:rPr lang="en-US" dirty="0">
                <a:latin typeface="+mn-lt"/>
              </a:rPr>
              <a:t>The essence of the bribery offence is payment of value to a FPO as part of a </a:t>
            </a:r>
            <a:r>
              <a:rPr lang="en-US" i="1" dirty="0">
                <a:latin typeface="+mn-lt"/>
              </a:rPr>
              <a:t>quid pro quo</a:t>
            </a:r>
            <a:r>
              <a:rPr lang="en-US" dirty="0">
                <a:latin typeface="+mn-lt"/>
              </a:rPr>
              <a:t> arrangement that confers a business advantage on the company</a:t>
            </a:r>
          </a:p>
          <a:p>
            <a:pPr algn="just"/>
            <a:endParaRPr lang="en-US" dirty="0">
              <a:latin typeface="+mn-lt"/>
            </a:endParaRPr>
          </a:p>
          <a:p>
            <a:pPr algn="just"/>
            <a:r>
              <a:rPr lang="en-US" dirty="0">
                <a:latin typeface="+mn-lt"/>
              </a:rPr>
              <a:t>If a payment – however large or small – is in exchange for a business advantage it can trigger liability under the CFPOA</a:t>
            </a:r>
          </a:p>
          <a:p>
            <a:pPr algn="just"/>
            <a:endParaRPr lang="en-US" dirty="0">
              <a:latin typeface="+mn-lt"/>
            </a:endParaRPr>
          </a:p>
          <a:p>
            <a:pPr algn="just"/>
            <a:r>
              <a:rPr lang="en-US" dirty="0">
                <a:latin typeface="+mn-lt"/>
              </a:rPr>
              <a:t>It is not necessary that there be an actual payment.  An offer or promise to pay is sufficient to commit the offence</a:t>
            </a:r>
          </a:p>
          <a:p>
            <a:endParaRPr lang="en-US" dirty="0">
              <a:latin typeface="+mn-lt"/>
            </a:endParaRPr>
          </a:p>
        </p:txBody>
      </p:sp>
      <p:sp>
        <p:nvSpPr>
          <p:cNvPr id="5" name="Slide Number Placeholder 4"/>
          <p:cNvSpPr>
            <a:spLocks noGrp="1"/>
          </p:cNvSpPr>
          <p:nvPr>
            <p:ph type="sldNum" sz="quarter" idx="18"/>
          </p:nvPr>
        </p:nvSpPr>
        <p:spPr/>
        <p:txBody>
          <a:bodyPr/>
          <a:lstStyle/>
          <a:p>
            <a:fld id="{8E22A6E6-357A-204A-8141-87424A8157F6}" type="slidenum">
              <a:rPr lang="en-US" smtClean="0"/>
              <a:pPr/>
              <a:t>23</a:t>
            </a:fld>
            <a:endParaRPr lang="en-US" dirty="0"/>
          </a:p>
        </p:txBody>
      </p:sp>
    </p:spTree>
    <p:extLst>
      <p:ext uri="{BB962C8B-B14F-4D97-AF65-F5344CB8AC3E}">
        <p14:creationId xmlns:p14="http://schemas.microsoft.com/office/powerpoint/2010/main" val="231988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cap="small" dirty="0" smtClean="0"/>
              <a:t>Canadian Anti-Corruption Legislation</a:t>
            </a:r>
            <a:endParaRPr lang="en-US" cap="small" dirty="0"/>
          </a:p>
        </p:txBody>
      </p:sp>
      <p:sp>
        <p:nvSpPr>
          <p:cNvPr id="3" name="Content Placeholder 2"/>
          <p:cNvSpPr>
            <a:spLocks noGrp="1"/>
          </p:cNvSpPr>
          <p:nvPr>
            <p:ph sz="half" idx="1"/>
          </p:nvPr>
        </p:nvSpPr>
        <p:spPr>
          <a:xfrm>
            <a:off x="723013" y="1524000"/>
            <a:ext cx="10949408" cy="4572000"/>
          </a:xfrm>
        </p:spPr>
        <p:txBody>
          <a:bodyPr>
            <a:normAutofit/>
          </a:bodyPr>
          <a:lstStyle/>
          <a:p>
            <a:pPr marL="0" indent="0">
              <a:buNone/>
            </a:pPr>
            <a:r>
              <a:rPr lang="en-US" dirty="0" smtClean="0">
                <a:solidFill>
                  <a:schemeClr val="accent1">
                    <a:lumMod val="75000"/>
                  </a:schemeClr>
                </a:solidFill>
                <a:latin typeface="+mn-lt"/>
              </a:rPr>
              <a:t>(ii) CFPOA – Bribery (Cont’d)</a:t>
            </a:r>
          </a:p>
          <a:p>
            <a:pPr marL="0" indent="0">
              <a:buNone/>
            </a:pPr>
            <a:endParaRPr lang="en-US" dirty="0" smtClean="0">
              <a:latin typeface="+mn-lt"/>
            </a:endParaRPr>
          </a:p>
          <a:p>
            <a:pPr algn="just"/>
            <a:r>
              <a:rPr lang="en-US" sz="2000" dirty="0">
                <a:latin typeface="+mn-lt"/>
              </a:rPr>
              <a:t>The bribery offence can be committed by:</a:t>
            </a:r>
          </a:p>
          <a:p>
            <a:pPr lvl="1" algn="just"/>
            <a:r>
              <a:rPr lang="en-US" sz="1600" u="sng" dirty="0">
                <a:latin typeface="+mn-lt"/>
              </a:rPr>
              <a:t>Direct payments</a:t>
            </a:r>
            <a:r>
              <a:rPr lang="en-US" sz="1600" dirty="0">
                <a:latin typeface="+mn-lt"/>
              </a:rPr>
              <a:t> to a FPO or to another person for the benefit of an FPO;</a:t>
            </a:r>
          </a:p>
          <a:p>
            <a:pPr lvl="1" algn="just"/>
            <a:r>
              <a:rPr lang="en-US" sz="1600" u="sng" dirty="0">
                <a:latin typeface="+mn-lt"/>
              </a:rPr>
              <a:t>Indirect payments</a:t>
            </a:r>
            <a:r>
              <a:rPr lang="en-US" sz="1600" dirty="0">
                <a:latin typeface="+mn-lt"/>
              </a:rPr>
              <a:t> through a third party (e.g., an agent or representative); or</a:t>
            </a:r>
          </a:p>
          <a:p>
            <a:pPr lvl="1" algn="just"/>
            <a:r>
              <a:rPr lang="en-US" sz="1600" u="sng" dirty="0">
                <a:latin typeface="+mn-lt"/>
              </a:rPr>
              <a:t>Willful blindness</a:t>
            </a:r>
            <a:r>
              <a:rPr lang="en-US" sz="1600" dirty="0">
                <a:latin typeface="+mn-lt"/>
              </a:rPr>
              <a:t> to the possibility that a third party may have made a payment for the benefit of the company.</a:t>
            </a:r>
          </a:p>
          <a:p>
            <a:pPr algn="just"/>
            <a:endParaRPr lang="en-US" sz="2000" dirty="0" smtClean="0">
              <a:latin typeface="+mn-lt"/>
            </a:endParaRPr>
          </a:p>
          <a:p>
            <a:pPr algn="just"/>
            <a:r>
              <a:rPr lang="en-US" sz="2000" dirty="0" smtClean="0">
                <a:latin typeface="+mn-lt"/>
              </a:rPr>
              <a:t>A </a:t>
            </a:r>
            <a:r>
              <a:rPr lang="en-US" sz="2000" dirty="0">
                <a:latin typeface="+mn-lt"/>
              </a:rPr>
              <a:t>bribe can include: gifts or hospitality, travel and accommodation, use of goods or services, etc.</a:t>
            </a:r>
          </a:p>
          <a:p>
            <a:pPr algn="just"/>
            <a:endParaRPr lang="en-US" sz="2000" dirty="0">
              <a:latin typeface="+mn-lt"/>
            </a:endParaRPr>
          </a:p>
          <a:p>
            <a:pPr algn="just"/>
            <a:r>
              <a:rPr lang="en-US" sz="2000" dirty="0">
                <a:latin typeface="+mn-lt"/>
              </a:rPr>
              <a:t>Bribery is punishable by imprisonment for up to 14 years for individuals and a fine in the discretion of the court for companies (there is no maximum)</a:t>
            </a:r>
          </a:p>
          <a:p>
            <a:endParaRPr lang="en-US" dirty="0">
              <a:latin typeface="+mn-lt"/>
            </a:endParaRPr>
          </a:p>
        </p:txBody>
      </p:sp>
      <p:sp>
        <p:nvSpPr>
          <p:cNvPr id="5" name="Slide Number Placeholder 4"/>
          <p:cNvSpPr>
            <a:spLocks noGrp="1"/>
          </p:cNvSpPr>
          <p:nvPr>
            <p:ph type="sldNum" sz="quarter" idx="18"/>
          </p:nvPr>
        </p:nvSpPr>
        <p:spPr/>
        <p:txBody>
          <a:bodyPr/>
          <a:lstStyle/>
          <a:p>
            <a:fld id="{8E22A6E6-357A-204A-8141-87424A8157F6}" type="slidenum">
              <a:rPr lang="en-US" smtClean="0"/>
              <a:pPr/>
              <a:t>24</a:t>
            </a:fld>
            <a:endParaRPr lang="en-US" dirty="0"/>
          </a:p>
        </p:txBody>
      </p:sp>
    </p:spTree>
    <p:extLst>
      <p:ext uri="{BB962C8B-B14F-4D97-AF65-F5344CB8AC3E}">
        <p14:creationId xmlns:p14="http://schemas.microsoft.com/office/powerpoint/2010/main" val="362395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6.  Canadian Anti-Corruption Legislation</a:t>
            </a:r>
            <a:endParaRPr lang="en-US" dirty="0"/>
          </a:p>
        </p:txBody>
      </p:sp>
      <p:sp>
        <p:nvSpPr>
          <p:cNvPr id="3" name="Content Placeholder 2"/>
          <p:cNvSpPr>
            <a:spLocks noGrp="1"/>
          </p:cNvSpPr>
          <p:nvPr>
            <p:ph sz="half" idx="1"/>
          </p:nvPr>
        </p:nvSpPr>
        <p:spPr>
          <a:xfrm>
            <a:off x="838200" y="1600200"/>
            <a:ext cx="10642146" cy="4349079"/>
          </a:xfrm>
        </p:spPr>
        <p:txBody>
          <a:bodyPr/>
          <a:lstStyle/>
          <a:p>
            <a:pPr marL="0" lvl="0" indent="0" algn="just">
              <a:buNone/>
            </a:pPr>
            <a:r>
              <a:rPr lang="en-US" sz="2000" dirty="0" smtClean="0">
                <a:solidFill>
                  <a:schemeClr val="accent1">
                    <a:lumMod val="75000"/>
                  </a:schemeClr>
                </a:solidFill>
              </a:rPr>
              <a:t>(iii) CFPOA Bribery – Exceptions and </a:t>
            </a:r>
            <a:r>
              <a:rPr lang="en-US" sz="2000" dirty="0" err="1" smtClean="0">
                <a:solidFill>
                  <a:schemeClr val="accent1">
                    <a:lumMod val="75000"/>
                  </a:schemeClr>
                </a:solidFill>
              </a:rPr>
              <a:t>Defences</a:t>
            </a:r>
            <a:endParaRPr lang="en-US" sz="2000" dirty="0" smtClean="0">
              <a:solidFill>
                <a:schemeClr val="accent1">
                  <a:lumMod val="75000"/>
                </a:schemeClr>
              </a:solidFill>
            </a:endParaRPr>
          </a:p>
          <a:p>
            <a:pPr marL="0" lvl="0" indent="0" algn="just">
              <a:buNone/>
            </a:pPr>
            <a:endParaRPr lang="en-US" sz="2000" dirty="0" smtClean="0"/>
          </a:p>
          <a:p>
            <a:pPr lvl="0" algn="just"/>
            <a:r>
              <a:rPr lang="en-US" sz="2000" dirty="0" smtClean="0"/>
              <a:t>There </a:t>
            </a:r>
            <a:r>
              <a:rPr lang="en-US" sz="2000" dirty="0"/>
              <a:t>are exceptions to the CFPOA bribery offence for:</a:t>
            </a:r>
          </a:p>
          <a:p>
            <a:pPr lvl="1" algn="just"/>
            <a:endParaRPr lang="en-US" sz="1600" dirty="0"/>
          </a:p>
          <a:p>
            <a:pPr lvl="1" algn="just"/>
            <a:r>
              <a:rPr lang="en-US" sz="1600" dirty="0" smtClean="0"/>
              <a:t>Payments </a:t>
            </a:r>
            <a:r>
              <a:rPr lang="en-US" sz="1600" dirty="0"/>
              <a:t>that are lawful under local law</a:t>
            </a:r>
          </a:p>
          <a:p>
            <a:pPr lvl="1" algn="just"/>
            <a:r>
              <a:rPr lang="en-US" sz="1600" dirty="0"/>
              <a:t>Reasonable </a:t>
            </a:r>
            <a:r>
              <a:rPr lang="en-US" sz="1600" dirty="0" smtClean="0"/>
              <a:t>expenses for promotion</a:t>
            </a:r>
            <a:r>
              <a:rPr lang="en-US" sz="1600" dirty="0"/>
              <a:t>, demonstration, or explanation of products and services</a:t>
            </a:r>
          </a:p>
          <a:p>
            <a:pPr lvl="1" algn="just"/>
            <a:r>
              <a:rPr lang="en-US" sz="1600" dirty="0"/>
              <a:t>Reasonable expenses for the execution or performance of contract</a:t>
            </a:r>
            <a:endParaRPr lang="en-US"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25</a:t>
            </a:fld>
            <a:endParaRPr lang="en-US" dirty="0"/>
          </a:p>
        </p:txBody>
      </p:sp>
    </p:spTree>
    <p:extLst>
      <p:ext uri="{BB962C8B-B14F-4D97-AF65-F5344CB8AC3E}">
        <p14:creationId xmlns:p14="http://schemas.microsoft.com/office/powerpoint/2010/main" val="103095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8E22A6E6-357A-204A-8141-87424A8157F6}" type="slidenum">
              <a:rPr lang="en-US" smtClean="0"/>
              <a:pPr/>
              <a:t>26</a:t>
            </a:fld>
            <a:endParaRPr lang="en-US" dirty="0"/>
          </a:p>
        </p:txBody>
      </p:sp>
      <p:sp>
        <p:nvSpPr>
          <p:cNvPr id="3" name="Text Placeholder 2"/>
          <p:cNvSpPr>
            <a:spLocks noGrp="1"/>
          </p:cNvSpPr>
          <p:nvPr>
            <p:ph type="body" sz="quarter" idx="19"/>
          </p:nvPr>
        </p:nvSpPr>
        <p:spPr>
          <a:xfrm>
            <a:off x="5014913" y="2500095"/>
            <a:ext cx="5545583" cy="618631"/>
          </a:xfrm>
        </p:spPr>
        <p:txBody>
          <a:bodyPr/>
          <a:lstStyle/>
          <a:p>
            <a:r>
              <a:rPr lang="en-US" dirty="0"/>
              <a:t>Thank you</a:t>
            </a:r>
          </a:p>
        </p:txBody>
      </p:sp>
      <p:sp>
        <p:nvSpPr>
          <p:cNvPr id="4" name="Text Placeholder 3"/>
          <p:cNvSpPr>
            <a:spLocks noGrp="1"/>
          </p:cNvSpPr>
          <p:nvPr>
            <p:ph type="body" sz="quarter" idx="12"/>
          </p:nvPr>
        </p:nvSpPr>
        <p:spPr/>
        <p:txBody>
          <a:bodyPr/>
          <a:lstStyle/>
          <a:p>
            <a:r>
              <a:rPr lang="en-CA" dirty="0" smtClean="0">
                <a:solidFill>
                  <a:srgbClr val="2DAF88"/>
                </a:solidFill>
                <a:latin typeface="Verdana" panose="020B0604030504040204" pitchFamily="34" charset="0"/>
                <a:ea typeface="Verdana" panose="020B0604030504040204" pitchFamily="34" charset="0"/>
                <a:cs typeface="Verdana" panose="020B0604030504040204" pitchFamily="34" charset="0"/>
              </a:rPr>
              <a:t>Raj Sahni</a:t>
            </a:r>
            <a:endParaRPr lang="en-CA" dirty="0">
              <a:solidFill>
                <a:srgbClr val="2DAF88"/>
              </a:solidFill>
              <a:latin typeface="Verdana" panose="020B0604030504040204" pitchFamily="34" charset="0"/>
              <a:ea typeface="Verdana" panose="020B0604030504040204" pitchFamily="34" charset="0"/>
              <a:cs typeface="Verdana" panose="020B0604030504040204" pitchFamily="34" charset="0"/>
            </a:endParaRPr>
          </a:p>
          <a:p>
            <a:r>
              <a:rPr lang="en-CA" smtClean="0">
                <a:latin typeface="Verdana" panose="020B0604030504040204" pitchFamily="34" charset="0"/>
                <a:ea typeface="Verdana" panose="020B0604030504040204" pitchFamily="34" charset="0"/>
                <a:cs typeface="Verdana" panose="020B0604030504040204" pitchFamily="34" charset="0"/>
              </a:rPr>
              <a:t>Partner</a:t>
            </a:r>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20"/>
          </p:nvPr>
        </p:nvSpPr>
        <p:spPr/>
        <p:txBody>
          <a:bodyPr>
            <a:normAutofit fontScale="77500" lnSpcReduction="20000"/>
          </a:bodyPr>
          <a:lstStyle/>
          <a:p>
            <a:r>
              <a:rPr lang="en-CA" dirty="0" smtClean="0">
                <a:latin typeface="Verdana" panose="020B0604030504040204" pitchFamily="34" charset="0"/>
                <a:ea typeface="Verdana" panose="020B0604030504040204" pitchFamily="34" charset="0"/>
                <a:cs typeface="Verdana" panose="020B0604030504040204" pitchFamily="34" charset="0"/>
              </a:rPr>
              <a:t>Dir:  +1 416 777 4804</a:t>
            </a:r>
            <a:endParaRPr lang="en-CA" dirty="0">
              <a:latin typeface="Verdana" panose="020B0604030504040204" pitchFamily="34" charset="0"/>
              <a:ea typeface="Verdana" panose="020B0604030504040204" pitchFamily="34" charset="0"/>
              <a:cs typeface="Verdana" panose="020B0604030504040204" pitchFamily="34" charset="0"/>
            </a:endParaRPr>
          </a:p>
          <a:p>
            <a:r>
              <a:rPr lang="en-CA" dirty="0" smtClean="0">
                <a:latin typeface="Verdana" panose="020B0604030504040204" pitchFamily="34" charset="0"/>
                <a:ea typeface="Verdana" panose="020B0604030504040204" pitchFamily="34" charset="0"/>
                <a:cs typeface="Verdana" panose="020B0604030504040204" pitchFamily="34" charset="0"/>
              </a:rPr>
              <a:t>Email:  sahnir@bennettjones.com</a:t>
            </a:r>
            <a:endParaRPr lang="en-CA"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839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75" y="170174"/>
            <a:ext cx="11110226" cy="978729"/>
          </a:xfrm>
        </p:spPr>
        <p:txBody>
          <a:bodyPr>
            <a:normAutofit/>
          </a:bodyPr>
          <a:lstStyle/>
          <a:p>
            <a:r>
              <a:rPr lang="en-US" cap="small" dirty="0">
                <a:latin typeface="Verdana" panose="020B0604030504040204" pitchFamily="34" charset="0"/>
                <a:ea typeface="Verdana" panose="020B0604030504040204" pitchFamily="34" charset="0"/>
                <a:cs typeface="Verdana" panose="020B0604030504040204" pitchFamily="34" charset="0"/>
              </a:rPr>
              <a:t>1. Restrictions on Foreign Direct Investment in </a:t>
            </a:r>
            <a:r>
              <a:rPr lang="en-US" cap="small" dirty="0" smtClean="0">
                <a:latin typeface="Verdana" panose="020B0604030504040204" pitchFamily="34" charset="0"/>
                <a:ea typeface="Verdana" panose="020B0604030504040204" pitchFamily="34" charset="0"/>
                <a:cs typeface="Verdana" panose="020B0604030504040204" pitchFamily="34" charset="0"/>
              </a:rPr>
              <a:t>India</a:t>
            </a:r>
            <a:endParaRPr lang="en-US" cap="small"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8"/>
          </p:nvPr>
        </p:nvSpPr>
        <p:spPr/>
        <p:txBody>
          <a:bodyPr/>
          <a:lstStyle/>
          <a:p>
            <a:fld id="{8E22A6E6-357A-204A-8141-87424A8157F6}" type="slidenum">
              <a:rPr lang="en-US" smtClean="0"/>
              <a:pPr/>
              <a:t>3</a:t>
            </a:fld>
            <a:endParaRPr lang="en-US" dirty="0"/>
          </a:p>
        </p:txBody>
      </p:sp>
      <p:sp>
        <p:nvSpPr>
          <p:cNvPr id="7" name="Content Placeholder 3"/>
          <p:cNvSpPr>
            <a:spLocks noGrp="1"/>
          </p:cNvSpPr>
          <p:nvPr>
            <p:ph sz="half" idx="2"/>
          </p:nvPr>
        </p:nvSpPr>
        <p:spPr>
          <a:xfrm>
            <a:off x="624574" y="1447800"/>
            <a:ext cx="10954209" cy="4678907"/>
          </a:xfrm>
        </p:spPr>
        <p:txBody>
          <a:bodyPr>
            <a:normAutofit fontScale="92500" lnSpcReduction="20000"/>
          </a:bodyPr>
          <a:lstStyle/>
          <a:p>
            <a:r>
              <a:rPr lang="en-US" dirty="0" smtClean="0">
                <a:latin typeface="+mn-lt"/>
              </a:rPr>
              <a:t>Private </a:t>
            </a:r>
            <a:r>
              <a:rPr lang="en-US" dirty="0">
                <a:latin typeface="+mn-lt"/>
              </a:rPr>
              <a:t>investment in certain sectors is either restricted or completely prohibited. As a result, foreign investment in such sectors is also limited, for example</a:t>
            </a:r>
            <a:r>
              <a:rPr lang="en-US" dirty="0" smtClean="0">
                <a:latin typeface="+mn-lt"/>
              </a:rPr>
              <a:t>:</a:t>
            </a:r>
            <a:br>
              <a:rPr lang="en-US" dirty="0" smtClean="0">
                <a:latin typeface="+mn-lt"/>
              </a:rPr>
            </a:br>
            <a:endParaRPr lang="en-US" dirty="0" smtClean="0">
              <a:latin typeface="+mn-lt"/>
            </a:endParaRPr>
          </a:p>
          <a:p>
            <a:pPr lvl="1"/>
            <a:r>
              <a:rPr lang="en-US" dirty="0" smtClean="0">
                <a:latin typeface="+mn-lt"/>
              </a:rPr>
              <a:t>Aviation</a:t>
            </a:r>
          </a:p>
          <a:p>
            <a:pPr lvl="1"/>
            <a:r>
              <a:rPr lang="en-US" dirty="0" smtClean="0">
                <a:latin typeface="+mn-lt"/>
              </a:rPr>
              <a:t>Banking and Finance</a:t>
            </a:r>
          </a:p>
          <a:p>
            <a:pPr lvl="1"/>
            <a:r>
              <a:rPr lang="en-US" dirty="0" smtClean="0">
                <a:latin typeface="+mn-lt"/>
              </a:rPr>
              <a:t>Rail</a:t>
            </a:r>
          </a:p>
          <a:p>
            <a:pPr lvl="1"/>
            <a:r>
              <a:rPr lang="en-US" dirty="0" err="1" smtClean="0">
                <a:latin typeface="+mn-lt"/>
              </a:rPr>
              <a:t>Defence</a:t>
            </a:r>
            <a:endParaRPr lang="en-US" dirty="0" smtClean="0">
              <a:latin typeface="+mn-lt"/>
            </a:endParaRPr>
          </a:p>
          <a:p>
            <a:pPr lvl="1"/>
            <a:r>
              <a:rPr lang="en-US" dirty="0" smtClean="0">
                <a:latin typeface="+mn-lt"/>
              </a:rPr>
              <a:t>Media</a:t>
            </a:r>
          </a:p>
          <a:p>
            <a:pPr lvl="1"/>
            <a:r>
              <a:rPr lang="en-US" dirty="0" smtClean="0">
                <a:latin typeface="+mn-lt"/>
              </a:rPr>
              <a:t>Mining</a:t>
            </a:r>
          </a:p>
          <a:p>
            <a:pPr lvl="1"/>
            <a:r>
              <a:rPr lang="en-US" dirty="0" smtClean="0">
                <a:latin typeface="+mn-lt"/>
              </a:rPr>
              <a:t>Telecom</a:t>
            </a:r>
          </a:p>
          <a:p>
            <a:pPr lvl="1"/>
            <a:r>
              <a:rPr lang="en-US" dirty="0" smtClean="0">
                <a:latin typeface="+mn-lt"/>
              </a:rPr>
              <a:t>Insurance</a:t>
            </a:r>
          </a:p>
          <a:p>
            <a:pPr lvl="1"/>
            <a:r>
              <a:rPr lang="en-US" dirty="0" smtClean="0">
                <a:latin typeface="+mn-lt"/>
              </a:rPr>
              <a:t>Commodity Exchanges</a:t>
            </a:r>
            <a:br>
              <a:rPr lang="en-US" dirty="0" smtClean="0">
                <a:latin typeface="+mn-lt"/>
              </a:rPr>
            </a:br>
            <a:endParaRPr lang="en-US" dirty="0" smtClean="0">
              <a:latin typeface="+mn-lt"/>
            </a:endParaRPr>
          </a:p>
          <a:p>
            <a:pPr marL="457200" lvl="1" indent="0">
              <a:buNone/>
            </a:pPr>
            <a:r>
              <a:rPr lang="en-US" dirty="0" smtClean="0">
                <a:latin typeface="+mn-lt"/>
              </a:rPr>
              <a:t>The </a:t>
            </a:r>
            <a:r>
              <a:rPr lang="en-US" dirty="0">
                <a:latin typeface="+mn-lt"/>
              </a:rPr>
              <a:t>Indian government </a:t>
            </a:r>
            <a:r>
              <a:rPr lang="en-US" dirty="0" smtClean="0">
                <a:latin typeface="+mn-lt"/>
              </a:rPr>
              <a:t>has, however, </a:t>
            </a:r>
            <a:r>
              <a:rPr lang="en-US" dirty="0">
                <a:latin typeface="+mn-lt"/>
              </a:rPr>
              <a:t>been initiating a number of measures periodically to liberalize various sectors and boost investor confidence (</a:t>
            </a:r>
            <a:r>
              <a:rPr lang="en-US" dirty="0" err="1">
                <a:latin typeface="+mn-lt"/>
              </a:rPr>
              <a:t>eg</a:t>
            </a:r>
            <a:r>
              <a:rPr lang="en-US" dirty="0">
                <a:latin typeface="+mn-lt"/>
              </a:rPr>
              <a:t>. single brand retail trading, civil aviation, etc.).</a:t>
            </a:r>
            <a:endParaRPr lang="en-US" dirty="0" smtClean="0">
              <a:latin typeface="+mn-lt"/>
            </a:endParaRPr>
          </a:p>
          <a:p>
            <a:pPr lvl="1"/>
            <a:endParaRPr lang="en-US" dirty="0"/>
          </a:p>
        </p:txBody>
      </p:sp>
    </p:spTree>
    <p:extLst>
      <p:ext uri="{BB962C8B-B14F-4D97-AF65-F5344CB8AC3E}">
        <p14:creationId xmlns:p14="http://schemas.microsoft.com/office/powerpoint/2010/main" val="380354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170174"/>
            <a:ext cx="11107216" cy="978729"/>
          </a:xfrm>
        </p:spPr>
        <p:txBody>
          <a:bodyPr>
            <a:normAutofit/>
          </a:bodyPr>
          <a:lstStyle/>
          <a:p>
            <a:r>
              <a:rPr lang="en-US" cap="small" dirty="0"/>
              <a:t>1. Restrictions on Foreign Direct Investment in </a:t>
            </a:r>
            <a:r>
              <a:rPr lang="en-US" cap="small" dirty="0" smtClean="0"/>
              <a:t>India </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4</a:t>
            </a:fld>
            <a:endParaRPr lang="en-US" dirty="0"/>
          </a:p>
        </p:txBody>
      </p:sp>
      <p:sp>
        <p:nvSpPr>
          <p:cNvPr id="6" name="Rectangle 5"/>
          <p:cNvSpPr/>
          <p:nvPr/>
        </p:nvSpPr>
        <p:spPr>
          <a:xfrm>
            <a:off x="723013" y="1290935"/>
            <a:ext cx="4883516" cy="461665"/>
          </a:xfrm>
          <a:prstGeom prst="rect">
            <a:avLst/>
          </a:prstGeom>
        </p:spPr>
        <p:txBody>
          <a:bodyPr wrap="none">
            <a:spAutoFit/>
          </a:bodyPr>
          <a:lstStyle/>
          <a:p>
            <a:r>
              <a:rPr lang="en-US" sz="2400" dirty="0">
                <a:solidFill>
                  <a:schemeClr val="accent1">
                    <a:lumMod val="75000"/>
                  </a:schemeClr>
                </a:solidFill>
              </a:rPr>
              <a:t>(</a:t>
            </a:r>
            <a:r>
              <a:rPr lang="en-US" sz="2400" dirty="0" err="1">
                <a:solidFill>
                  <a:schemeClr val="accent1">
                    <a:lumMod val="75000"/>
                  </a:schemeClr>
                </a:solidFill>
              </a:rPr>
              <a:t>i</a:t>
            </a:r>
            <a:r>
              <a:rPr lang="en-US" sz="2400" dirty="0">
                <a:solidFill>
                  <a:schemeClr val="accent1">
                    <a:lumMod val="75000"/>
                  </a:schemeClr>
                </a:solidFill>
              </a:rPr>
              <a:t>) Foreign Direct Investment – Routes</a:t>
            </a:r>
          </a:p>
        </p:txBody>
      </p:sp>
      <p:sp>
        <p:nvSpPr>
          <p:cNvPr id="8" name="Content Placeholder 2"/>
          <p:cNvSpPr>
            <a:spLocks noGrp="1"/>
          </p:cNvSpPr>
          <p:nvPr>
            <p:ph sz="half" idx="1"/>
          </p:nvPr>
        </p:nvSpPr>
        <p:spPr>
          <a:xfrm>
            <a:off x="914400" y="2057400"/>
            <a:ext cx="10726216" cy="4033167"/>
          </a:xfrm>
        </p:spPr>
        <p:txBody>
          <a:bodyPr>
            <a:normAutofit lnSpcReduction="10000"/>
          </a:bodyPr>
          <a:lstStyle/>
          <a:p>
            <a:r>
              <a:rPr lang="en-US" u="sng" dirty="0" smtClean="0">
                <a:latin typeface="+mn-lt"/>
              </a:rPr>
              <a:t>Automatic</a:t>
            </a:r>
            <a:r>
              <a:rPr lang="en-US" dirty="0" smtClean="0">
                <a:latin typeface="+mn-lt"/>
              </a:rPr>
              <a:t>:  </a:t>
            </a:r>
            <a:r>
              <a:rPr lang="en-US" dirty="0">
                <a:latin typeface="+mn-lt"/>
              </a:rPr>
              <a:t>FDI under the automatic route includes sectors where investment to the extent of 100% or to the extent of a specified lower percentage is allowed without the approval of the central government (</a:t>
            </a:r>
            <a:r>
              <a:rPr lang="en-US" dirty="0" err="1">
                <a:latin typeface="+mn-lt"/>
              </a:rPr>
              <a:t>eg</a:t>
            </a:r>
            <a:r>
              <a:rPr lang="en-US" dirty="0">
                <a:latin typeface="+mn-lt"/>
              </a:rPr>
              <a:t>. manufacturing sector: 100</a:t>
            </a:r>
            <a:r>
              <a:rPr lang="en-US" dirty="0" smtClean="0">
                <a:latin typeface="+mn-lt"/>
              </a:rPr>
              <a:t>%)</a:t>
            </a:r>
            <a:br>
              <a:rPr lang="en-US" dirty="0" smtClean="0">
                <a:latin typeface="+mn-lt"/>
              </a:rPr>
            </a:br>
            <a:endParaRPr lang="en-US" dirty="0" smtClean="0">
              <a:latin typeface="+mn-lt"/>
            </a:endParaRPr>
          </a:p>
          <a:p>
            <a:r>
              <a:rPr lang="en-US" u="sng" dirty="0" smtClean="0">
                <a:latin typeface="+mn-lt"/>
              </a:rPr>
              <a:t>Approval Route</a:t>
            </a:r>
            <a:r>
              <a:rPr lang="en-US" dirty="0" smtClean="0">
                <a:latin typeface="+mn-lt"/>
              </a:rPr>
              <a:t>: </a:t>
            </a:r>
            <a:r>
              <a:rPr lang="en-US" dirty="0">
                <a:latin typeface="+mn-lt"/>
              </a:rPr>
              <a:t>FDI under the approval route includes sectors in which any investment would require approval of the central government or would require prior approval of the central government for making an investment above a specified percentage (</a:t>
            </a:r>
            <a:r>
              <a:rPr lang="en-US" dirty="0" err="1">
                <a:latin typeface="+mn-lt"/>
              </a:rPr>
              <a:t>eg</a:t>
            </a:r>
            <a:r>
              <a:rPr lang="en-US" dirty="0">
                <a:latin typeface="+mn-lt"/>
              </a:rPr>
              <a:t>. private security agencies- automatic route up to 49%, approval route beyond 49% and </a:t>
            </a:r>
            <a:r>
              <a:rPr lang="en-US" dirty="0" smtClean="0">
                <a:latin typeface="+mn-lt"/>
              </a:rPr>
              <a:t>up to </a:t>
            </a:r>
            <a:r>
              <a:rPr lang="en-US" dirty="0">
                <a:latin typeface="+mn-lt"/>
              </a:rPr>
              <a:t>74%) </a:t>
            </a:r>
            <a:r>
              <a:rPr lang="en-US" dirty="0" smtClean="0">
                <a:latin typeface="+mn-lt"/>
              </a:rPr>
              <a:t/>
            </a:r>
            <a:br>
              <a:rPr lang="en-US" dirty="0" smtClean="0">
                <a:latin typeface="+mn-lt"/>
              </a:rPr>
            </a:br>
            <a:endParaRPr lang="en-US" dirty="0" smtClean="0">
              <a:latin typeface="+mn-lt"/>
            </a:endParaRPr>
          </a:p>
          <a:p>
            <a:r>
              <a:rPr lang="en-US" u="sng" dirty="0" smtClean="0">
                <a:latin typeface="+mn-lt"/>
              </a:rPr>
              <a:t>Prohibited Sectors</a:t>
            </a:r>
            <a:r>
              <a:rPr lang="en-US" dirty="0" smtClean="0">
                <a:latin typeface="+mn-lt"/>
              </a:rPr>
              <a:t>:  </a:t>
            </a:r>
            <a:r>
              <a:rPr lang="en-US" dirty="0">
                <a:latin typeface="+mn-lt"/>
              </a:rPr>
              <a:t>FDI in prohibited sectors is either completely prohibited or is prohibited above a certain (relatively low) percentage (</a:t>
            </a:r>
            <a:r>
              <a:rPr lang="en-US" dirty="0" err="1">
                <a:latin typeface="+mn-lt"/>
              </a:rPr>
              <a:t>eg</a:t>
            </a:r>
            <a:r>
              <a:rPr lang="en-US" dirty="0">
                <a:latin typeface="+mn-lt"/>
              </a:rPr>
              <a:t>. lottery, chit fund sectors</a:t>
            </a:r>
            <a:r>
              <a:rPr lang="en-US" dirty="0" smtClean="0">
                <a:latin typeface="+mn-lt"/>
              </a:rPr>
              <a:t>)  </a:t>
            </a:r>
            <a:endParaRPr lang="en-US" dirty="0">
              <a:latin typeface="+mn-lt"/>
            </a:endParaRPr>
          </a:p>
          <a:p>
            <a:pPr marL="0" indent="0" algn="just">
              <a:buNone/>
            </a:pPr>
            <a:endParaRPr lang="en-US" dirty="0"/>
          </a:p>
        </p:txBody>
      </p:sp>
    </p:spTree>
    <p:extLst>
      <p:ext uri="{BB962C8B-B14F-4D97-AF65-F5344CB8AC3E}">
        <p14:creationId xmlns:p14="http://schemas.microsoft.com/office/powerpoint/2010/main" val="323637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170174"/>
            <a:ext cx="11107216" cy="978729"/>
          </a:xfrm>
        </p:spPr>
        <p:txBody>
          <a:bodyPr>
            <a:normAutofit/>
          </a:bodyPr>
          <a:lstStyle/>
          <a:p>
            <a:r>
              <a:rPr lang="en-US" cap="small" dirty="0"/>
              <a:t>1. Restrictions on Foreign Direct Investment in </a:t>
            </a:r>
            <a:r>
              <a:rPr lang="en-US" cap="small" dirty="0" smtClean="0"/>
              <a:t>India</a:t>
            </a:r>
            <a:endParaRPr lang="en-US"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5</a:t>
            </a:fld>
            <a:endParaRPr lang="en-US" dirty="0"/>
          </a:p>
        </p:txBody>
      </p:sp>
      <p:sp>
        <p:nvSpPr>
          <p:cNvPr id="7" name="Rectangle 6"/>
          <p:cNvSpPr/>
          <p:nvPr/>
        </p:nvSpPr>
        <p:spPr>
          <a:xfrm>
            <a:off x="648178" y="1383986"/>
            <a:ext cx="5108065" cy="400110"/>
          </a:xfrm>
          <a:prstGeom prst="rect">
            <a:avLst/>
          </a:prstGeom>
        </p:spPr>
        <p:txBody>
          <a:bodyPr wrap="none">
            <a:spAutoFit/>
          </a:bodyPr>
          <a:lstStyle/>
          <a:p>
            <a:r>
              <a:rPr lang="en-US" sz="2000" dirty="0">
                <a:solidFill>
                  <a:schemeClr val="accent1">
                    <a:lumMod val="75000"/>
                  </a:schemeClr>
                </a:solidFill>
              </a:rPr>
              <a:t>(</a:t>
            </a:r>
            <a:r>
              <a:rPr lang="en-US" sz="2000" dirty="0" smtClean="0">
                <a:solidFill>
                  <a:schemeClr val="accent1">
                    <a:lumMod val="75000"/>
                  </a:schemeClr>
                </a:solidFill>
              </a:rPr>
              <a:t>ii) Sanctions for Failure to comply with FI Rules</a:t>
            </a:r>
            <a:endParaRPr lang="en-US" sz="2000" dirty="0">
              <a:solidFill>
                <a:schemeClr val="accent1">
                  <a:lumMod val="75000"/>
                </a:schemeClr>
              </a:solidFill>
            </a:endParaRPr>
          </a:p>
        </p:txBody>
      </p:sp>
      <p:sp>
        <p:nvSpPr>
          <p:cNvPr id="8" name="Content Placeholder 2"/>
          <p:cNvSpPr>
            <a:spLocks noGrp="1"/>
          </p:cNvSpPr>
          <p:nvPr>
            <p:ph sz="half" idx="1"/>
          </p:nvPr>
        </p:nvSpPr>
        <p:spPr>
          <a:xfrm>
            <a:off x="990600" y="2050832"/>
            <a:ext cx="10650016" cy="4033167"/>
          </a:xfrm>
        </p:spPr>
        <p:txBody>
          <a:bodyPr>
            <a:normAutofit fontScale="85000" lnSpcReduction="10000"/>
          </a:bodyPr>
          <a:lstStyle/>
          <a:p>
            <a:r>
              <a:rPr lang="en-US" dirty="0" smtClean="0">
                <a:latin typeface="+mn-lt"/>
              </a:rPr>
              <a:t>Sanctions </a:t>
            </a:r>
            <a:r>
              <a:rPr lang="en-US" dirty="0">
                <a:latin typeface="+mn-lt"/>
              </a:rPr>
              <a:t>for the violation of FI rules are under the </a:t>
            </a:r>
            <a:r>
              <a:rPr lang="en-US" i="1" dirty="0">
                <a:latin typeface="+mn-lt"/>
              </a:rPr>
              <a:t>Foreign Exchange Management Act</a:t>
            </a:r>
            <a:r>
              <a:rPr lang="en-US" dirty="0">
                <a:latin typeface="+mn-lt"/>
              </a:rPr>
              <a:t>, 1999. </a:t>
            </a:r>
            <a:endParaRPr lang="en-US" dirty="0" smtClean="0">
              <a:latin typeface="+mn-lt"/>
            </a:endParaRPr>
          </a:p>
          <a:p>
            <a:r>
              <a:rPr lang="en-US" dirty="0" smtClean="0">
                <a:latin typeface="+mn-lt"/>
              </a:rPr>
              <a:t>Penalties </a:t>
            </a:r>
            <a:r>
              <a:rPr lang="en-US" dirty="0">
                <a:latin typeface="+mn-lt"/>
              </a:rPr>
              <a:t>for a breach of FI rules include: </a:t>
            </a:r>
            <a:endParaRPr lang="en-US" dirty="0" smtClean="0">
              <a:latin typeface="+mn-lt"/>
            </a:endParaRPr>
          </a:p>
          <a:p>
            <a:pPr lvl="1"/>
            <a:endParaRPr lang="en-US" dirty="0" smtClean="0">
              <a:latin typeface="+mn-lt"/>
            </a:endParaRPr>
          </a:p>
          <a:p>
            <a:pPr lvl="1"/>
            <a:r>
              <a:rPr lang="en-US" dirty="0" smtClean="0">
                <a:latin typeface="+mn-lt"/>
              </a:rPr>
              <a:t>A fine of up to three times the sum involved in the violation;</a:t>
            </a:r>
          </a:p>
          <a:p>
            <a:pPr lvl="1"/>
            <a:r>
              <a:rPr lang="en-US" dirty="0" smtClean="0">
                <a:latin typeface="+mn-lt"/>
              </a:rPr>
              <a:t>Where </a:t>
            </a:r>
            <a:r>
              <a:rPr lang="en-US" dirty="0">
                <a:latin typeface="+mn-lt"/>
              </a:rPr>
              <a:t>the sum involved in the violation is unquantifiable, up to INR 200,000; </a:t>
            </a:r>
            <a:endParaRPr lang="en-US" dirty="0" smtClean="0">
              <a:latin typeface="+mn-lt"/>
            </a:endParaRPr>
          </a:p>
          <a:p>
            <a:pPr lvl="1"/>
            <a:r>
              <a:rPr lang="en-US" dirty="0" smtClean="0">
                <a:latin typeface="+mn-lt"/>
              </a:rPr>
              <a:t>Confiscation </a:t>
            </a:r>
            <a:r>
              <a:rPr lang="en-US" dirty="0">
                <a:latin typeface="+mn-lt"/>
              </a:rPr>
              <a:t>of currency, security or any other money or property in respect of the contravention</a:t>
            </a:r>
            <a:r>
              <a:rPr lang="en-US" dirty="0" smtClean="0">
                <a:latin typeface="+mn-lt"/>
              </a:rPr>
              <a:t>; and</a:t>
            </a:r>
          </a:p>
          <a:p>
            <a:pPr lvl="1"/>
            <a:r>
              <a:rPr lang="en-US" dirty="0" smtClean="0">
                <a:latin typeface="+mn-lt"/>
              </a:rPr>
              <a:t>Where </a:t>
            </a:r>
            <a:r>
              <a:rPr lang="en-US" dirty="0">
                <a:latin typeface="+mn-lt"/>
              </a:rPr>
              <a:t>the transgressor is a corporation, every person who, at the time the violation was in charge of and was responsible to the company for the conduct of the business of the company as well as the company, shall be deemed to be guilty of the contravention and may be </a:t>
            </a:r>
            <a:r>
              <a:rPr lang="en-US" dirty="0" smtClean="0">
                <a:latin typeface="+mn-lt"/>
              </a:rPr>
              <a:t>liable,</a:t>
            </a:r>
            <a:br>
              <a:rPr lang="en-US" dirty="0" smtClean="0">
                <a:latin typeface="+mn-lt"/>
              </a:rPr>
            </a:br>
            <a:endParaRPr lang="en-US" dirty="0">
              <a:latin typeface="+mn-lt"/>
            </a:endParaRPr>
          </a:p>
          <a:p>
            <a:pPr lvl="2"/>
            <a:r>
              <a:rPr lang="en-US" sz="2400" dirty="0" smtClean="0">
                <a:latin typeface="+mn-lt"/>
              </a:rPr>
              <a:t>Due </a:t>
            </a:r>
            <a:r>
              <a:rPr lang="en-US" sz="2400" dirty="0">
                <a:latin typeface="+mn-lt"/>
              </a:rPr>
              <a:t>diligence </a:t>
            </a:r>
            <a:r>
              <a:rPr lang="en-US" sz="2400" dirty="0" err="1">
                <a:latin typeface="+mn-lt"/>
              </a:rPr>
              <a:t>defence</a:t>
            </a:r>
            <a:r>
              <a:rPr lang="en-US" sz="2400" dirty="0">
                <a:latin typeface="+mn-lt"/>
              </a:rPr>
              <a:t>:  An individual will not be liable if he or she proves that the contravention took place without his knowledge or that he exercised due diligence to prevent such contravention</a:t>
            </a:r>
            <a:endParaRPr lang="en-US" sz="2400" dirty="0" smtClean="0">
              <a:latin typeface="+mn-lt"/>
            </a:endParaRPr>
          </a:p>
          <a:p>
            <a:pPr lvl="1"/>
            <a:endParaRPr lang="en-US" dirty="0"/>
          </a:p>
          <a:p>
            <a:endParaRPr lang="en-US" dirty="0"/>
          </a:p>
        </p:txBody>
      </p:sp>
    </p:spTree>
    <p:extLst>
      <p:ext uri="{BB962C8B-B14F-4D97-AF65-F5344CB8AC3E}">
        <p14:creationId xmlns:p14="http://schemas.microsoft.com/office/powerpoint/2010/main" val="994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2. Political and Country Risk</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6</a:t>
            </a:fld>
            <a:endParaRPr lang="en-US" dirty="0"/>
          </a:p>
        </p:txBody>
      </p:sp>
      <p:sp>
        <p:nvSpPr>
          <p:cNvPr id="7" name="Content Placeholder 2"/>
          <p:cNvSpPr>
            <a:spLocks noGrp="1"/>
          </p:cNvSpPr>
          <p:nvPr>
            <p:ph sz="half" idx="1"/>
          </p:nvPr>
        </p:nvSpPr>
        <p:spPr>
          <a:xfrm>
            <a:off x="838200" y="1752601"/>
            <a:ext cx="10515600" cy="3581400"/>
          </a:xfrm>
        </p:spPr>
        <p:txBody>
          <a:bodyPr>
            <a:normAutofit/>
          </a:bodyPr>
          <a:lstStyle/>
          <a:p>
            <a:r>
              <a:rPr lang="en-US" dirty="0" smtClean="0">
                <a:latin typeface="+mn-lt"/>
              </a:rPr>
              <a:t>India </a:t>
            </a:r>
            <a:r>
              <a:rPr lang="en-US" dirty="0">
                <a:latin typeface="+mn-lt"/>
              </a:rPr>
              <a:t>is the world’s largest democracy with divergent policies and </a:t>
            </a:r>
            <a:r>
              <a:rPr lang="en-US" dirty="0" smtClean="0">
                <a:latin typeface="+mn-lt"/>
              </a:rPr>
              <a:t>interests, Ideological, </a:t>
            </a:r>
            <a:r>
              <a:rPr lang="en-US" dirty="0">
                <a:latin typeface="+mn-lt"/>
              </a:rPr>
              <a:t>political, </a:t>
            </a:r>
            <a:r>
              <a:rPr lang="en-US" dirty="0" smtClean="0">
                <a:latin typeface="+mn-lt"/>
              </a:rPr>
              <a:t>socio-economic, </a:t>
            </a:r>
            <a:r>
              <a:rPr lang="en-US" dirty="0">
                <a:latin typeface="+mn-lt"/>
              </a:rPr>
              <a:t>and </a:t>
            </a:r>
            <a:r>
              <a:rPr lang="en-US" dirty="0" smtClean="0">
                <a:latin typeface="+mn-lt"/>
              </a:rPr>
              <a:t>religious differences exist </a:t>
            </a:r>
            <a:r>
              <a:rPr lang="en-US" dirty="0">
                <a:latin typeface="+mn-lt"/>
              </a:rPr>
              <a:t>within the population</a:t>
            </a:r>
            <a:r>
              <a:rPr lang="en-US" dirty="0" smtClean="0">
                <a:latin typeface="+mn-lt"/>
              </a:rPr>
              <a:t>.</a:t>
            </a:r>
          </a:p>
          <a:p>
            <a:r>
              <a:rPr lang="en-US" dirty="0" smtClean="0">
                <a:latin typeface="+mn-lt"/>
              </a:rPr>
              <a:t>While </a:t>
            </a:r>
            <a:r>
              <a:rPr lang="en-US" dirty="0">
                <a:latin typeface="+mn-lt"/>
              </a:rPr>
              <a:t>India has a democratic and relatively stable political environment, it is in a turbulent political zone geographically, bordering Pakistan and in close proximity to Afghanistan. Political tensions also exist with </a:t>
            </a:r>
            <a:r>
              <a:rPr lang="en-US" dirty="0" err="1">
                <a:latin typeface="+mn-lt"/>
              </a:rPr>
              <a:t>neighbouring</a:t>
            </a:r>
            <a:r>
              <a:rPr lang="en-US" dirty="0">
                <a:latin typeface="+mn-lt"/>
              </a:rPr>
              <a:t> China</a:t>
            </a:r>
            <a:r>
              <a:rPr lang="en-US" dirty="0" smtClean="0">
                <a:latin typeface="+mn-lt"/>
              </a:rPr>
              <a:t>.</a:t>
            </a:r>
          </a:p>
          <a:p>
            <a:r>
              <a:rPr lang="en-US" dirty="0" smtClean="0">
                <a:latin typeface="+mn-lt"/>
              </a:rPr>
              <a:t>While corruption</a:t>
            </a:r>
            <a:r>
              <a:rPr lang="en-US" dirty="0">
                <a:latin typeface="+mn-lt"/>
              </a:rPr>
              <a:t>, </a:t>
            </a:r>
            <a:r>
              <a:rPr lang="en-US" dirty="0" smtClean="0">
                <a:latin typeface="+mn-lt"/>
              </a:rPr>
              <a:t>bribery, </a:t>
            </a:r>
            <a:r>
              <a:rPr lang="en-US" dirty="0">
                <a:latin typeface="+mn-lt"/>
              </a:rPr>
              <a:t>and red tape are prevalent within the </a:t>
            </a:r>
            <a:r>
              <a:rPr lang="en-US" dirty="0" smtClean="0">
                <a:latin typeface="+mn-lt"/>
              </a:rPr>
              <a:t>bureaucracy, certain </a:t>
            </a:r>
            <a:r>
              <a:rPr lang="en-US" dirty="0">
                <a:latin typeface="+mn-lt"/>
              </a:rPr>
              <a:t>states are traditionally considered more investor friendly</a:t>
            </a:r>
            <a:r>
              <a:rPr lang="en-US" dirty="0" smtClean="0">
                <a:latin typeface="+mn-lt"/>
              </a:rPr>
              <a:t>.</a:t>
            </a:r>
            <a:endParaRPr lang="en-US" dirty="0">
              <a:latin typeface="+mn-lt"/>
            </a:endParaRPr>
          </a:p>
        </p:txBody>
      </p:sp>
    </p:spTree>
    <p:extLst>
      <p:ext uri="{BB962C8B-B14F-4D97-AF65-F5344CB8AC3E}">
        <p14:creationId xmlns:p14="http://schemas.microsoft.com/office/powerpoint/2010/main" val="331810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2. Political and Country Risk</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7</a:t>
            </a:fld>
            <a:endParaRPr lang="en-US" dirty="0"/>
          </a:p>
        </p:txBody>
      </p:sp>
      <p:sp>
        <p:nvSpPr>
          <p:cNvPr id="6" name="Content Placeholder 2"/>
          <p:cNvSpPr>
            <a:spLocks noGrp="1"/>
          </p:cNvSpPr>
          <p:nvPr>
            <p:ph sz="half" idx="1"/>
          </p:nvPr>
        </p:nvSpPr>
        <p:spPr>
          <a:xfrm>
            <a:off x="914400" y="1916112"/>
            <a:ext cx="10565946" cy="4033167"/>
          </a:xfrm>
        </p:spPr>
        <p:txBody>
          <a:bodyPr>
            <a:normAutofit/>
          </a:bodyPr>
          <a:lstStyle/>
          <a:p>
            <a:r>
              <a:rPr lang="en-US" dirty="0" smtClean="0">
                <a:latin typeface="+mn-lt"/>
              </a:rPr>
              <a:t>Infrastructure Issues:</a:t>
            </a:r>
          </a:p>
          <a:p>
            <a:pPr lvl="1"/>
            <a:r>
              <a:rPr lang="en-US" dirty="0" smtClean="0">
                <a:latin typeface="+mn-lt"/>
              </a:rPr>
              <a:t>Lack </a:t>
            </a:r>
            <a:r>
              <a:rPr lang="en-US" dirty="0">
                <a:latin typeface="+mn-lt"/>
              </a:rPr>
              <a:t>of comprehensive infrastructure, e.g. roads, underdeveloped ports; </a:t>
            </a:r>
            <a:endParaRPr lang="en-US" dirty="0" smtClean="0">
              <a:latin typeface="+mn-lt"/>
            </a:endParaRPr>
          </a:p>
          <a:p>
            <a:pPr lvl="1"/>
            <a:r>
              <a:rPr lang="en-US" dirty="0" smtClean="0">
                <a:latin typeface="+mn-lt"/>
              </a:rPr>
              <a:t>Transportation </a:t>
            </a:r>
            <a:r>
              <a:rPr lang="en-US" dirty="0">
                <a:latin typeface="+mn-lt"/>
              </a:rPr>
              <a:t>logistics for input of supplies and output of goods</a:t>
            </a:r>
            <a:br>
              <a:rPr lang="en-US" dirty="0">
                <a:latin typeface="+mn-lt"/>
              </a:rPr>
            </a:br>
            <a:r>
              <a:rPr lang="en-US" dirty="0">
                <a:latin typeface="+mn-lt"/>
              </a:rPr>
              <a:t> may be challenging</a:t>
            </a:r>
            <a:r>
              <a:rPr lang="en-US" dirty="0" smtClean="0">
                <a:latin typeface="+mn-lt"/>
              </a:rPr>
              <a:t>; and</a:t>
            </a:r>
          </a:p>
          <a:p>
            <a:pPr lvl="1"/>
            <a:r>
              <a:rPr lang="en-US" dirty="0" smtClean="0">
                <a:latin typeface="+mn-lt"/>
              </a:rPr>
              <a:t>Weak </a:t>
            </a:r>
            <a:r>
              <a:rPr lang="en-US" dirty="0">
                <a:latin typeface="+mn-lt"/>
              </a:rPr>
              <a:t>banking systems with rising number of non-performing assets (NPAs) and siphoning off have caused strain on public sector </a:t>
            </a:r>
            <a:r>
              <a:rPr lang="en-US" dirty="0" smtClean="0">
                <a:latin typeface="+mn-lt"/>
              </a:rPr>
              <a:t>banks</a:t>
            </a:r>
            <a:r>
              <a:rPr lang="en-US" dirty="0">
                <a:latin typeface="+mn-lt"/>
              </a:rPr>
              <a:t>.</a:t>
            </a:r>
            <a:endParaRPr lang="en-US" dirty="0" smtClean="0">
              <a:latin typeface="+mn-lt"/>
            </a:endParaRPr>
          </a:p>
          <a:p>
            <a:pPr lvl="1"/>
            <a:r>
              <a:rPr lang="en-US" dirty="0" smtClean="0">
                <a:latin typeface="+mn-lt"/>
              </a:rPr>
              <a:t>India </a:t>
            </a:r>
            <a:r>
              <a:rPr lang="en-US" dirty="0">
                <a:latin typeface="+mn-lt"/>
              </a:rPr>
              <a:t>is working on meeting these challenges – tremendous improvements have been made to infrastructure in past decade; RBI implementing new policies to address NPAs. In </a:t>
            </a:r>
            <a:r>
              <a:rPr lang="en-US" dirty="0" smtClean="0">
                <a:latin typeface="+mn-lt"/>
              </a:rPr>
              <a:t>the World Bank’s </a:t>
            </a:r>
            <a:r>
              <a:rPr lang="en-US" dirty="0">
                <a:latin typeface="+mn-lt"/>
              </a:rPr>
              <a:t>Ease of Doing Business </a:t>
            </a:r>
            <a:r>
              <a:rPr lang="en-US" dirty="0" smtClean="0">
                <a:latin typeface="+mn-lt"/>
              </a:rPr>
              <a:t>Index for 2018</a:t>
            </a:r>
            <a:r>
              <a:rPr lang="en-US" dirty="0">
                <a:latin typeface="+mn-lt"/>
              </a:rPr>
              <a:t>, India jumped 30 </a:t>
            </a:r>
            <a:r>
              <a:rPr lang="en-US" dirty="0" smtClean="0">
                <a:latin typeface="+mn-lt"/>
              </a:rPr>
              <a:t>spots </a:t>
            </a:r>
            <a:r>
              <a:rPr lang="en-US" dirty="0">
                <a:latin typeface="+mn-lt"/>
              </a:rPr>
              <a:t>to </a:t>
            </a:r>
            <a:r>
              <a:rPr lang="en-US" dirty="0" smtClean="0">
                <a:latin typeface="+mn-lt"/>
              </a:rPr>
              <a:t>100</a:t>
            </a:r>
            <a:r>
              <a:rPr lang="en-US" dirty="0">
                <a:latin typeface="+mn-lt"/>
              </a:rPr>
              <a:t>.</a:t>
            </a:r>
          </a:p>
          <a:p>
            <a:pPr lvl="1"/>
            <a:endParaRPr lang="en-US" dirty="0" smtClean="0">
              <a:latin typeface="+mn-lt"/>
            </a:endParaRPr>
          </a:p>
          <a:p>
            <a:pPr lvl="1"/>
            <a:endParaRPr lang="en-US" dirty="0">
              <a:latin typeface="+mn-lt"/>
            </a:endParaRPr>
          </a:p>
          <a:p>
            <a:pPr lvl="1"/>
            <a:endParaRPr lang="en-US" dirty="0"/>
          </a:p>
        </p:txBody>
      </p:sp>
    </p:spTree>
    <p:extLst>
      <p:ext uri="{BB962C8B-B14F-4D97-AF65-F5344CB8AC3E}">
        <p14:creationId xmlns:p14="http://schemas.microsoft.com/office/powerpoint/2010/main" val="330840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3. Recent regulations and government initiatives</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8</a:t>
            </a:fld>
            <a:endParaRPr lang="en-US" dirty="0"/>
          </a:p>
        </p:txBody>
      </p:sp>
      <p:sp>
        <p:nvSpPr>
          <p:cNvPr id="7" name="Content Placeholder 2"/>
          <p:cNvSpPr>
            <a:spLocks noGrp="1"/>
          </p:cNvSpPr>
          <p:nvPr>
            <p:ph sz="half" idx="1"/>
          </p:nvPr>
        </p:nvSpPr>
        <p:spPr>
          <a:xfrm>
            <a:off x="723013" y="1916112"/>
            <a:ext cx="10757333" cy="4033167"/>
          </a:xfrm>
        </p:spPr>
        <p:txBody>
          <a:bodyPr>
            <a:normAutofit/>
          </a:bodyPr>
          <a:lstStyle/>
          <a:p>
            <a:pPr marL="0" indent="0">
              <a:buNone/>
            </a:pPr>
            <a:r>
              <a:rPr lang="en-US" b="1" dirty="0" smtClean="0">
                <a:solidFill>
                  <a:schemeClr val="accent1">
                    <a:lumMod val="75000"/>
                  </a:schemeClr>
                </a:solidFill>
                <a:latin typeface="+mn-lt"/>
              </a:rPr>
              <a:t>Demonetization</a:t>
            </a:r>
            <a:r>
              <a:rPr lang="en-US" b="1" dirty="0" smtClean="0">
                <a:latin typeface="+mn-lt"/>
              </a:rPr>
              <a:t/>
            </a:r>
            <a:br>
              <a:rPr lang="en-US" b="1" dirty="0" smtClean="0">
                <a:latin typeface="+mn-lt"/>
              </a:rPr>
            </a:br>
            <a:endParaRPr lang="en-US" b="1" dirty="0" smtClean="0">
              <a:latin typeface="+mn-lt"/>
            </a:endParaRPr>
          </a:p>
          <a:p>
            <a:pPr lvl="1"/>
            <a:r>
              <a:rPr lang="en-US" dirty="0" smtClean="0">
                <a:latin typeface="+mn-lt"/>
              </a:rPr>
              <a:t>In </a:t>
            </a:r>
            <a:r>
              <a:rPr lang="en-US" dirty="0">
                <a:latin typeface="+mn-lt"/>
              </a:rPr>
              <a:t>2016 – Central Government implemented demonetization with the objective </a:t>
            </a:r>
            <a:r>
              <a:rPr lang="en-US" dirty="0" smtClean="0">
                <a:latin typeface="+mn-lt"/>
              </a:rPr>
              <a:t>of curbing black </a:t>
            </a:r>
            <a:r>
              <a:rPr lang="en-US" dirty="0">
                <a:latin typeface="+mn-lt"/>
              </a:rPr>
              <a:t>money and counterfeit currency in India</a:t>
            </a:r>
            <a:r>
              <a:rPr lang="en-US" dirty="0" smtClean="0">
                <a:latin typeface="+mn-lt"/>
              </a:rPr>
              <a:t>;</a:t>
            </a:r>
            <a:br>
              <a:rPr lang="en-US" dirty="0" smtClean="0">
                <a:latin typeface="+mn-lt"/>
              </a:rPr>
            </a:br>
            <a:endParaRPr lang="en-US" dirty="0" smtClean="0">
              <a:latin typeface="+mn-lt"/>
            </a:endParaRPr>
          </a:p>
          <a:p>
            <a:pPr lvl="1"/>
            <a:r>
              <a:rPr lang="en-US" dirty="0" smtClean="0">
                <a:latin typeface="+mn-lt"/>
              </a:rPr>
              <a:t>Criticized </a:t>
            </a:r>
            <a:r>
              <a:rPr lang="en-US" dirty="0">
                <a:latin typeface="+mn-lt"/>
              </a:rPr>
              <a:t>as poorly planned and unfair move, was met with protests, litigation, and strikes</a:t>
            </a:r>
            <a:r>
              <a:rPr lang="en-US" dirty="0" smtClean="0">
                <a:latin typeface="+mn-lt"/>
              </a:rPr>
              <a:t>;</a:t>
            </a:r>
            <a:br>
              <a:rPr lang="en-US" dirty="0" smtClean="0">
                <a:latin typeface="+mn-lt"/>
              </a:rPr>
            </a:br>
            <a:endParaRPr lang="en-US" dirty="0" smtClean="0">
              <a:latin typeface="+mn-lt"/>
            </a:endParaRPr>
          </a:p>
          <a:p>
            <a:pPr lvl="1"/>
            <a:r>
              <a:rPr lang="en-US" dirty="0" smtClean="0">
                <a:latin typeface="+mn-lt"/>
              </a:rPr>
              <a:t>However, </a:t>
            </a:r>
            <a:r>
              <a:rPr lang="en-US" dirty="0">
                <a:latin typeface="+mn-lt"/>
              </a:rPr>
              <a:t>the Economic Survey 2017-18 </a:t>
            </a:r>
            <a:r>
              <a:rPr lang="en-US" dirty="0" smtClean="0">
                <a:latin typeface="+mn-lt"/>
              </a:rPr>
              <a:t>suggests the negative impacts </a:t>
            </a:r>
            <a:r>
              <a:rPr lang="en-US" dirty="0">
                <a:latin typeface="+mn-lt"/>
              </a:rPr>
              <a:t>of  demonetization on the Indian economy to have ended; India's </a:t>
            </a:r>
            <a:r>
              <a:rPr lang="en-US" dirty="0" smtClean="0">
                <a:latin typeface="+mn-lt"/>
              </a:rPr>
              <a:t>GDP is </a:t>
            </a:r>
            <a:r>
              <a:rPr lang="en-US" dirty="0">
                <a:latin typeface="+mn-lt"/>
              </a:rPr>
              <a:t>set to grow 7 to 7.5 percent in 2018-19.</a:t>
            </a:r>
          </a:p>
          <a:p>
            <a:pPr lvl="1"/>
            <a:endParaRPr lang="en-US" dirty="0">
              <a:latin typeface="+mn-lt"/>
            </a:endParaRPr>
          </a:p>
          <a:p>
            <a:pPr lvl="1"/>
            <a:endParaRPr lang="en-US" dirty="0">
              <a:latin typeface="+mn-lt"/>
            </a:endParaRPr>
          </a:p>
          <a:p>
            <a:pPr lvl="1"/>
            <a:endParaRPr lang="en-US" dirty="0"/>
          </a:p>
        </p:txBody>
      </p:sp>
    </p:spTree>
    <p:extLst>
      <p:ext uri="{BB962C8B-B14F-4D97-AF65-F5344CB8AC3E}">
        <p14:creationId xmlns:p14="http://schemas.microsoft.com/office/powerpoint/2010/main" val="105516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3. Recent regulations and governance initiatives</a:t>
            </a:r>
            <a:endParaRPr lang="en-US" cap="small" dirty="0"/>
          </a:p>
        </p:txBody>
      </p:sp>
      <p:sp>
        <p:nvSpPr>
          <p:cNvPr id="5" name="Slide Number Placeholder 4"/>
          <p:cNvSpPr>
            <a:spLocks noGrp="1"/>
          </p:cNvSpPr>
          <p:nvPr>
            <p:ph type="sldNum" sz="quarter" idx="18"/>
          </p:nvPr>
        </p:nvSpPr>
        <p:spPr/>
        <p:txBody>
          <a:bodyPr/>
          <a:lstStyle/>
          <a:p>
            <a:fld id="{8E22A6E6-357A-204A-8141-87424A8157F6}" type="slidenum">
              <a:rPr lang="en-US" smtClean="0"/>
              <a:pPr/>
              <a:t>9</a:t>
            </a:fld>
            <a:endParaRPr lang="en-US" dirty="0"/>
          </a:p>
        </p:txBody>
      </p:sp>
      <p:sp>
        <p:nvSpPr>
          <p:cNvPr id="7" name="Content Placeholder 2"/>
          <p:cNvSpPr>
            <a:spLocks noGrp="1"/>
          </p:cNvSpPr>
          <p:nvPr>
            <p:ph sz="half" idx="1"/>
          </p:nvPr>
        </p:nvSpPr>
        <p:spPr>
          <a:xfrm>
            <a:off x="914400" y="1600200"/>
            <a:ext cx="10565946" cy="4724400"/>
          </a:xfrm>
        </p:spPr>
        <p:txBody>
          <a:bodyPr>
            <a:normAutofit fontScale="92500" lnSpcReduction="10000"/>
          </a:bodyPr>
          <a:lstStyle/>
          <a:p>
            <a:pPr marL="0" indent="0">
              <a:buNone/>
            </a:pPr>
            <a:r>
              <a:rPr lang="en-US" b="1" dirty="0" smtClean="0">
                <a:solidFill>
                  <a:schemeClr val="accent1">
                    <a:lumMod val="75000"/>
                  </a:schemeClr>
                </a:solidFill>
                <a:latin typeface="+mn-lt"/>
              </a:rPr>
              <a:t>Goods and Services Tax</a:t>
            </a:r>
            <a:br>
              <a:rPr lang="en-US" b="1" dirty="0" smtClean="0">
                <a:solidFill>
                  <a:schemeClr val="accent1">
                    <a:lumMod val="75000"/>
                  </a:schemeClr>
                </a:solidFill>
                <a:latin typeface="+mn-lt"/>
              </a:rPr>
            </a:br>
            <a:endParaRPr lang="en-US" b="1" dirty="0" smtClean="0">
              <a:solidFill>
                <a:schemeClr val="accent1">
                  <a:lumMod val="75000"/>
                </a:schemeClr>
              </a:solidFill>
              <a:latin typeface="+mn-lt"/>
            </a:endParaRPr>
          </a:p>
          <a:p>
            <a:r>
              <a:rPr lang="en-US" dirty="0" smtClean="0">
                <a:latin typeface="+mn-lt"/>
              </a:rPr>
              <a:t>GST</a:t>
            </a:r>
          </a:p>
          <a:p>
            <a:pPr lvl="1"/>
            <a:r>
              <a:rPr lang="en-US" dirty="0" smtClean="0">
                <a:latin typeface="+mn-lt"/>
              </a:rPr>
              <a:t>Implemented in India </a:t>
            </a:r>
            <a:r>
              <a:rPr lang="en-US" dirty="0">
                <a:latin typeface="+mn-lt"/>
              </a:rPr>
              <a:t>in July </a:t>
            </a:r>
            <a:r>
              <a:rPr lang="en-US" dirty="0" smtClean="0">
                <a:latin typeface="+mn-lt"/>
              </a:rPr>
              <a:t>2017</a:t>
            </a:r>
          </a:p>
          <a:p>
            <a:pPr lvl="1"/>
            <a:r>
              <a:rPr lang="en-US" dirty="0" smtClean="0">
                <a:latin typeface="+mn-lt"/>
              </a:rPr>
              <a:t>Biggest </a:t>
            </a:r>
            <a:r>
              <a:rPr lang="en-US" dirty="0" err="1">
                <a:latin typeface="+mn-lt"/>
              </a:rPr>
              <a:t>biggest</a:t>
            </a:r>
            <a:r>
              <a:rPr lang="en-US" dirty="0">
                <a:latin typeface="+mn-lt"/>
              </a:rPr>
              <a:t> tax reform in </a:t>
            </a:r>
            <a:r>
              <a:rPr lang="en-US" dirty="0" smtClean="0">
                <a:latin typeface="+mn-lt"/>
              </a:rPr>
              <a:t>India</a:t>
            </a:r>
          </a:p>
          <a:p>
            <a:pPr lvl="1"/>
            <a:r>
              <a:rPr lang="en-US" dirty="0" smtClean="0">
                <a:latin typeface="+mn-lt"/>
              </a:rPr>
              <a:t>Introduced </a:t>
            </a:r>
            <a:r>
              <a:rPr lang="en-US" dirty="0">
                <a:latin typeface="+mn-lt"/>
              </a:rPr>
              <a:t>multiple tax tiers of 0%, 5%, 12%, 18% and 28</a:t>
            </a:r>
            <a:r>
              <a:rPr lang="en-US" dirty="0" smtClean="0">
                <a:latin typeface="+mn-lt"/>
              </a:rPr>
              <a:t>%</a:t>
            </a:r>
            <a:br>
              <a:rPr lang="en-US" dirty="0" smtClean="0">
                <a:latin typeface="+mn-lt"/>
              </a:rPr>
            </a:br>
            <a:endParaRPr lang="en-US" dirty="0" smtClean="0">
              <a:latin typeface="+mn-lt"/>
            </a:endParaRPr>
          </a:p>
          <a:p>
            <a:r>
              <a:rPr lang="en-US" dirty="0" smtClean="0">
                <a:latin typeface="+mn-lt"/>
              </a:rPr>
              <a:t>Advantages</a:t>
            </a:r>
          </a:p>
          <a:p>
            <a:pPr lvl="1"/>
            <a:r>
              <a:rPr lang="en-US" dirty="0" smtClean="0">
                <a:latin typeface="+mn-lt"/>
              </a:rPr>
              <a:t>All </a:t>
            </a:r>
            <a:r>
              <a:rPr lang="en-US" dirty="0">
                <a:latin typeface="+mn-lt"/>
              </a:rPr>
              <a:t>indirect taxes brought under one tax </a:t>
            </a:r>
            <a:r>
              <a:rPr lang="en-US" dirty="0" smtClean="0">
                <a:latin typeface="+mn-lt"/>
              </a:rPr>
              <a:t>regime</a:t>
            </a:r>
          </a:p>
          <a:p>
            <a:pPr lvl="1"/>
            <a:r>
              <a:rPr lang="en-US" dirty="0" smtClean="0">
                <a:latin typeface="+mn-lt"/>
              </a:rPr>
              <a:t>Reduction </a:t>
            </a:r>
            <a:r>
              <a:rPr lang="en-US" dirty="0">
                <a:latin typeface="+mn-lt"/>
              </a:rPr>
              <a:t>of multiple </a:t>
            </a:r>
            <a:r>
              <a:rPr lang="en-US" dirty="0" smtClean="0">
                <a:latin typeface="+mn-lt"/>
              </a:rPr>
              <a:t>taxes</a:t>
            </a:r>
            <a:br>
              <a:rPr lang="en-US" dirty="0" smtClean="0">
                <a:latin typeface="+mn-lt"/>
              </a:rPr>
            </a:br>
            <a:endParaRPr lang="en-US" dirty="0" smtClean="0">
              <a:latin typeface="+mn-lt"/>
            </a:endParaRPr>
          </a:p>
          <a:p>
            <a:r>
              <a:rPr lang="en-US" dirty="0" smtClean="0">
                <a:latin typeface="+mn-lt"/>
              </a:rPr>
              <a:t>Criticism </a:t>
            </a:r>
          </a:p>
          <a:p>
            <a:pPr lvl="1"/>
            <a:r>
              <a:rPr lang="en-US" dirty="0" smtClean="0">
                <a:latin typeface="+mn-lt"/>
              </a:rPr>
              <a:t>Higher tax percentage</a:t>
            </a:r>
          </a:p>
          <a:p>
            <a:pPr lvl="1"/>
            <a:r>
              <a:rPr lang="en-US" dirty="0" smtClean="0">
                <a:latin typeface="+mn-lt"/>
              </a:rPr>
              <a:t>Tax strain </a:t>
            </a:r>
            <a:r>
              <a:rPr lang="en-US" dirty="0">
                <a:latin typeface="+mn-lt"/>
              </a:rPr>
              <a:t>on small businesses with no subsidies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9547207"/>
      </p:ext>
    </p:extLst>
  </p:cSld>
  <p:clrMapOvr>
    <a:masterClrMapping/>
  </p:clrMapOvr>
</p:sld>
</file>

<file path=ppt/theme/theme1.xml><?xml version="1.0" encoding="utf-8"?>
<a:theme xmlns:a="http://schemas.openxmlformats.org/drawingml/2006/main" name="Custom Design">
  <a:themeElements>
    <a:clrScheme name="Bennett Jones 2017">
      <a:dk1>
        <a:srgbClr val="000000"/>
      </a:dk1>
      <a:lt1>
        <a:srgbClr val="FFFFFF"/>
      </a:lt1>
      <a:dk2>
        <a:srgbClr val="1D2529"/>
      </a:dk2>
      <a:lt2>
        <a:srgbClr val="EAEAEA"/>
      </a:lt2>
      <a:accent1>
        <a:srgbClr val="2DAF88"/>
      </a:accent1>
      <a:accent2>
        <a:srgbClr val="99BE3C"/>
      </a:accent2>
      <a:accent3>
        <a:srgbClr val="D17C2C"/>
      </a:accent3>
      <a:accent4>
        <a:srgbClr val="0076BB"/>
      </a:accent4>
      <a:accent5>
        <a:srgbClr val="D7DF23"/>
      </a:accent5>
      <a:accent6>
        <a:srgbClr val="00998D"/>
      </a:accent6>
      <a:hlink>
        <a:srgbClr val="00998D"/>
      </a:hlink>
      <a:folHlink>
        <a:srgbClr val="25414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 Template" id="{89EDA501-BBFC-449A-9721-89B3D332DE78}" vid="{D73F8138-47D6-4299-A013-93C059A487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BJ Template</Template>
  <TotalTime>444</TotalTime>
  <Words>1852</Words>
  <Application>Microsoft Office PowerPoint</Application>
  <PresentationFormat>Widescreen</PresentationFormat>
  <Paragraphs>242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Verdana</vt:lpstr>
      <vt:lpstr>Custom Design</vt:lpstr>
      <vt:lpstr>Doing Business in India: Some Key Issues</vt:lpstr>
      <vt:lpstr>Outline – Some Key Issues to Consider</vt:lpstr>
      <vt:lpstr>1. Restrictions on Foreign Direct Investment in India</vt:lpstr>
      <vt:lpstr>1. Restrictions on Foreign Direct Investment in India </vt:lpstr>
      <vt:lpstr>1. Restrictions on Foreign Direct Investment in India</vt:lpstr>
      <vt:lpstr>2. Political and Country Risk</vt:lpstr>
      <vt:lpstr>2. Political and Country Risk</vt:lpstr>
      <vt:lpstr>3. Recent regulations and government initiatives</vt:lpstr>
      <vt:lpstr>3. Recent regulations and governance initiatives</vt:lpstr>
      <vt:lpstr>3. Recent regulations and governance initiatives </vt:lpstr>
      <vt:lpstr>3. Recent regulations and governance initiatives</vt:lpstr>
      <vt:lpstr>3. Recent regulations and governance initiatives</vt:lpstr>
      <vt:lpstr>4. Tax Issues</vt:lpstr>
      <vt:lpstr>4. Tax Issues</vt:lpstr>
      <vt:lpstr>4. Tax Issues</vt:lpstr>
      <vt:lpstr>4. Tax Issues</vt:lpstr>
      <vt:lpstr>4. Tax Issues</vt:lpstr>
      <vt:lpstr>5.  Capital Controls and Currency</vt:lpstr>
      <vt:lpstr>5. Capital Controls and Currency</vt:lpstr>
      <vt:lpstr>5. Capital Controls and Currency</vt:lpstr>
      <vt:lpstr>6. Canadian Anti-Corruption Legislation</vt:lpstr>
      <vt:lpstr>6.  Canadian Anti-Corruption Legislation</vt:lpstr>
      <vt:lpstr>6.  Canadian Anti-Corruption Legislation</vt:lpstr>
      <vt:lpstr>6. Canadian Anti-Corruption Legislation</vt:lpstr>
      <vt:lpstr>6.  Canadian Anti-Corruption Legislation</vt:lpstr>
      <vt:lpstr>PowerPoint Presentation</vt:lpstr>
    </vt:vector>
  </TitlesOfParts>
  <Manager/>
  <Company>Bennett Jones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in India: Some Key Issues</dc:title>
  <dc:subject/>
  <dc:creator>Martine Vieira</dc:creator>
  <cp:keywords/>
  <dc:description/>
  <cp:lastModifiedBy>Martine Vieira</cp:lastModifiedBy>
  <cp:revision>25</cp:revision>
  <cp:lastPrinted>2018-03-27T20:00:24Z</cp:lastPrinted>
  <dcterms:created xsi:type="dcterms:W3CDTF">2018-03-26T18:48:46Z</dcterms:created>
  <dcterms:modified xsi:type="dcterms:W3CDTF">2018-04-12T14:17:07Z</dcterms:modified>
  <cp:category/>
</cp:coreProperties>
</file>