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Lst>
  <p:notesMasterIdLst>
    <p:notesMasterId r:id="rId34"/>
  </p:notesMasterIdLst>
  <p:handoutMasterIdLst>
    <p:handoutMasterId r:id="rId35"/>
  </p:handoutMasterIdLst>
  <p:sldIdLst>
    <p:sldId id="256" r:id="rId3"/>
    <p:sldId id="287" r:id="rId4"/>
    <p:sldId id="259" r:id="rId5"/>
    <p:sldId id="260" r:id="rId6"/>
    <p:sldId id="261" r:id="rId7"/>
    <p:sldId id="262" r:id="rId8"/>
    <p:sldId id="263" r:id="rId9"/>
    <p:sldId id="266" r:id="rId10"/>
    <p:sldId id="265" r:id="rId11"/>
    <p:sldId id="264" r:id="rId12"/>
    <p:sldId id="267" r:id="rId13"/>
    <p:sldId id="290" r:id="rId14"/>
    <p:sldId id="291" r:id="rId15"/>
    <p:sldId id="257" r:id="rId16"/>
    <p:sldId id="292" r:id="rId17"/>
    <p:sldId id="293" r:id="rId18"/>
    <p:sldId id="294" r:id="rId19"/>
    <p:sldId id="295" r:id="rId20"/>
    <p:sldId id="296" r:id="rId21"/>
    <p:sldId id="297" r:id="rId22"/>
    <p:sldId id="277" r:id="rId23"/>
    <p:sldId id="278" r:id="rId24"/>
    <p:sldId id="279" r:id="rId25"/>
    <p:sldId id="280" r:id="rId26"/>
    <p:sldId id="281" r:id="rId27"/>
    <p:sldId id="282" r:id="rId28"/>
    <p:sldId id="283" r:id="rId29"/>
    <p:sldId id="284" r:id="rId30"/>
    <p:sldId id="285" r:id="rId31"/>
    <p:sldId id="286" r:id="rId32"/>
    <p:sldId id="288" r:id="rId33"/>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D4F9"/>
    <a:srgbClr val="CC9900"/>
    <a:srgbClr val="C0A74C"/>
    <a:srgbClr val="A1A8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8084" autoAdjust="0"/>
  </p:normalViewPr>
  <p:slideViewPr>
    <p:cSldViewPr>
      <p:cViewPr varScale="1">
        <p:scale>
          <a:sx n="93" d="100"/>
          <a:sy n="93" d="100"/>
        </p:scale>
        <p:origin x="1440"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3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966838DB-4A4D-420D-B11F-D50CDC3B043A}" type="datetimeFigureOut">
              <a:rPr lang="en-CA"/>
              <a:pPr>
                <a:defRPr/>
              </a:pPr>
              <a:t>20/03/2019</a:t>
            </a:fld>
            <a:endParaRPr lang="en-CA"/>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n-CA"/>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6D6E3ABD-1D5D-4111-9A75-CA6D45A24DA9}" type="slidenum">
              <a:rPr lang="en-CA"/>
              <a:pPr>
                <a:defRPr/>
              </a:pPr>
              <a:t>‹#›</a:t>
            </a:fld>
            <a:endParaRPr lang="en-CA"/>
          </a:p>
        </p:txBody>
      </p:sp>
    </p:spTree>
    <p:extLst>
      <p:ext uri="{BB962C8B-B14F-4D97-AF65-F5344CB8AC3E}">
        <p14:creationId xmlns:p14="http://schemas.microsoft.com/office/powerpoint/2010/main" val="22359235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052EA38-2B57-4904-A6B3-A5EFA7A33EE2}" type="datetimeFigureOut">
              <a:rPr lang="en-US"/>
              <a:pPr>
                <a:defRPr/>
              </a:pPr>
              <a:t>3/20/2019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743E719-1FE0-412A-B24A-CE573D723C62}" type="slidenum">
              <a:rPr lang="en-US"/>
              <a:pPr>
                <a:defRPr/>
              </a:pPr>
              <a:t>‹#›</a:t>
            </a:fld>
            <a:endParaRPr lang="en-US"/>
          </a:p>
        </p:txBody>
      </p:sp>
    </p:spTree>
    <p:extLst>
      <p:ext uri="{BB962C8B-B14F-4D97-AF65-F5344CB8AC3E}">
        <p14:creationId xmlns:p14="http://schemas.microsoft.com/office/powerpoint/2010/main" val="1747280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4015709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7312244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27554991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1488421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957937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29245912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2239607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19393075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3598273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3384524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804389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1358301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2300462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 P.6, reserve accounts, you could mention that it is meant to hold additional employer contributions, that this could be earmarked in overall fund or held separately, that it already exists in certain provinces (BC, AB, QC?)</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''Broader'' but say it is only for those who have not done reform yet (</a:t>
            </a:r>
            <a:r>
              <a:rPr lang="en-US" sz="1200" kern="1200" dirty="0" err="1">
                <a:solidFill>
                  <a:schemeClr val="tx1"/>
                </a:solidFill>
                <a:effectLst/>
                <a:latin typeface="+mn-lt"/>
                <a:ea typeface="+mn-ea"/>
                <a:cs typeface="+mn-cs"/>
              </a:rPr>
              <a:t>esp.Federal</a:t>
            </a:r>
            <a:r>
              <a:rPr lang="en-US" sz="1200" kern="1200" dirty="0">
                <a:solidFill>
                  <a:schemeClr val="tx1"/>
                </a:solidFill>
                <a:effectLst/>
                <a:latin typeface="+mn-lt"/>
                <a:ea typeface="+mn-ea"/>
                <a:cs typeface="+mn-cs"/>
              </a:rPr>
              <a:t>, since this is a webinar organized by </a:t>
            </a:r>
            <a:r>
              <a:rPr lang="en-US" sz="1200" kern="1200" dirty="0" err="1">
                <a:solidFill>
                  <a:schemeClr val="tx1"/>
                </a:solidFill>
                <a:effectLst/>
                <a:latin typeface="+mn-lt"/>
                <a:ea typeface="+mn-ea"/>
                <a:cs typeface="+mn-cs"/>
              </a:rPr>
              <a:t>Fed.Council</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endParaRPr lang="en-CA" dirty="0"/>
          </a:p>
        </p:txBody>
      </p:sp>
    </p:spTree>
    <p:extLst>
      <p:ext uri="{BB962C8B-B14F-4D97-AF65-F5344CB8AC3E}">
        <p14:creationId xmlns:p14="http://schemas.microsoft.com/office/powerpoint/2010/main" val="1787858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1920710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2) P.8, ITA limitations may not be obvious (i.e. transfer limit based on factor of 9), and I would replace ''Loss of benefit of pooling'' with ''Loss of pooling advantages, such as lower fees'' (''loss of benefit'' means something else in this presentation...)</a:t>
            </a:r>
          </a:p>
          <a:p>
            <a:endParaRPr lang="en-CA" dirty="0"/>
          </a:p>
        </p:txBody>
      </p:sp>
    </p:spTree>
    <p:extLst>
      <p:ext uri="{BB962C8B-B14F-4D97-AF65-F5344CB8AC3E}">
        <p14:creationId xmlns:p14="http://schemas.microsoft.com/office/powerpoint/2010/main" val="1946472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p>
        </p:txBody>
      </p:sp>
    </p:spTree>
    <p:extLst>
      <p:ext uri="{BB962C8B-B14F-4D97-AF65-F5344CB8AC3E}">
        <p14:creationId xmlns:p14="http://schemas.microsoft.com/office/powerpoint/2010/main" val="3061372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3) P.10, for item 1, maybe mention ''Protecting those retirees from a future windup'' and for item 2, maybe mention ''Which could reduce annuity premium margins'', to highlight how those two measures could help retirees (and not just help sponsors...).  Maybe mention why we want third bullet, say it is already done or in progress in several provinces, and say why it might help retirees?</a:t>
            </a:r>
          </a:p>
          <a:p>
            <a:endParaRPr lang="en-CA" dirty="0"/>
          </a:p>
        </p:txBody>
      </p:sp>
    </p:spTree>
    <p:extLst>
      <p:ext uri="{BB962C8B-B14F-4D97-AF65-F5344CB8AC3E}">
        <p14:creationId xmlns:p14="http://schemas.microsoft.com/office/powerpoint/2010/main" val="41627093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ACPM_Logo_NoTag_2C_Print.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288" y="6127750"/>
            <a:ext cx="19446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13228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04583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pic>
        <p:nvPicPr>
          <p:cNvPr id="4" name="Picture 5" descr="ACPM_Logo_NoTag_2C_Print.jpg"/>
          <p:cNvPicPr>
            <a:picLocks noChangeAspect="1"/>
          </p:cNvPicPr>
          <p:nvPr userDrawn="1"/>
        </p:nvPicPr>
        <p:blipFill>
          <a:blip r:embed="rId2"/>
          <a:srcRect/>
          <a:stretch>
            <a:fillRect/>
          </a:stretch>
        </p:blipFill>
        <p:spPr>
          <a:xfrm>
            <a:off x="395288" y="6127750"/>
            <a:ext cx="19446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34526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53262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600200"/>
            <a:ext cx="8229600"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0" y="5929313"/>
            <a:ext cx="91440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28" name="Picture 6" descr="ACPM_Logo_NoTag_2C_Print.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95288" y="6127750"/>
            <a:ext cx="19446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userDrawn="1"/>
        </p:nvSpPr>
        <p:spPr>
          <a:xfrm>
            <a:off x="0" y="0"/>
            <a:ext cx="250825"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Lst>
  <p:hf hdr="0" ftr="0" dt="0"/>
  <p:txStyles>
    <p:title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Calibri" pitchFamily="34" charset="0"/>
        </a:defRPr>
      </a:lvl2pPr>
      <a:lvl3pPr algn="ctr" rtl="0" eaLnBrk="0" fontAlgn="base" hangingPunct="0">
        <a:spcBef>
          <a:spcPct val="0"/>
        </a:spcBef>
        <a:spcAft>
          <a:spcPct val="0"/>
        </a:spcAft>
        <a:defRPr sz="4000">
          <a:solidFill>
            <a:schemeClr val="tx1"/>
          </a:solidFill>
          <a:latin typeface="Calibri" pitchFamily="34" charset="0"/>
        </a:defRPr>
      </a:lvl3pPr>
      <a:lvl4pPr algn="ctr" rtl="0" eaLnBrk="0" fontAlgn="base" hangingPunct="0">
        <a:spcBef>
          <a:spcPct val="0"/>
        </a:spcBef>
        <a:spcAft>
          <a:spcPct val="0"/>
        </a:spcAft>
        <a:defRPr sz="4000">
          <a:solidFill>
            <a:schemeClr val="tx1"/>
          </a:solidFill>
          <a:latin typeface="Calibri" pitchFamily="34" charset="0"/>
        </a:defRPr>
      </a:lvl4pPr>
      <a:lvl5pPr algn="ctr" rtl="0" eaLnBrk="0" fontAlgn="base" hangingPunct="0">
        <a:spcBef>
          <a:spcPct val="0"/>
        </a:spcBef>
        <a:spcAft>
          <a:spcPct val="0"/>
        </a:spcAft>
        <a:defRPr sz="4000">
          <a:solidFill>
            <a:schemeClr val="tx1"/>
          </a:solidFill>
          <a:latin typeface="Calibri" pitchFamily="34" charset="0"/>
        </a:defRPr>
      </a:lvl5pPr>
      <a:lvl6pPr marL="457200" algn="ctr" rtl="0" fontAlgn="base">
        <a:spcBef>
          <a:spcPct val="0"/>
        </a:spcBef>
        <a:spcAft>
          <a:spcPct val="0"/>
        </a:spcAft>
        <a:defRPr sz="4000">
          <a:solidFill>
            <a:schemeClr val="tx1"/>
          </a:solidFill>
          <a:latin typeface="Calibri" pitchFamily="34" charset="0"/>
        </a:defRPr>
      </a:lvl6pPr>
      <a:lvl7pPr marL="914400" algn="ctr" rtl="0" fontAlgn="base">
        <a:spcBef>
          <a:spcPct val="0"/>
        </a:spcBef>
        <a:spcAft>
          <a:spcPct val="0"/>
        </a:spcAft>
        <a:defRPr sz="4000">
          <a:solidFill>
            <a:schemeClr val="tx1"/>
          </a:solidFill>
          <a:latin typeface="Calibri" pitchFamily="34" charset="0"/>
        </a:defRPr>
      </a:lvl7pPr>
      <a:lvl8pPr marL="1371600" algn="ctr" rtl="0" fontAlgn="base">
        <a:spcBef>
          <a:spcPct val="0"/>
        </a:spcBef>
        <a:spcAft>
          <a:spcPct val="0"/>
        </a:spcAft>
        <a:defRPr sz="4000">
          <a:solidFill>
            <a:schemeClr val="tx1"/>
          </a:solidFill>
          <a:latin typeface="Calibri" pitchFamily="34" charset="0"/>
        </a:defRPr>
      </a:lvl8pPr>
      <a:lvl9pPr marL="1828800" algn="ctr" rtl="0" fontAlgn="base">
        <a:spcBef>
          <a:spcPct val="0"/>
        </a:spcBef>
        <a:spcAft>
          <a:spcPct val="0"/>
        </a:spcAft>
        <a:defRPr sz="40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a:xfrm>
            <a:off x="457200" y="1600200"/>
            <a:ext cx="8229600"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0" y="5929313"/>
            <a:ext cx="91440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28" name="Picture 6" descr="ACPM_Logo_NoTag_2C_Print.jpg"/>
          <p:cNvPicPr>
            <a:picLocks noChangeAspect="1"/>
          </p:cNvPicPr>
          <p:nvPr userDrawn="1"/>
        </p:nvPicPr>
        <p:blipFill>
          <a:blip r:embed="rId4"/>
          <a:srcRect/>
          <a:stretch>
            <a:fillRect/>
          </a:stretch>
        </p:blipFill>
        <p:spPr>
          <a:xfrm>
            <a:off x="395288" y="6127750"/>
            <a:ext cx="1944687"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userDrawn="1"/>
        </p:nvSpPr>
        <p:spPr>
          <a:xfrm>
            <a:off x="0" y="0"/>
            <a:ext cx="250825"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1005683412"/>
      </p:ext>
    </p:extLst>
  </p:cSld>
  <p:clrMap bg1="lt1" tx1="dk1" bg2="lt2" tx2="dk2" accent1="accent1" accent2="accent2" accent3="accent3" accent4="accent4" accent5="accent5" accent6="accent6" hlink="hlink" folHlink="folHlink"/>
  <p:sldLayoutIdLst>
    <p:sldLayoutId id="2147483672" r:id="rId1"/>
    <p:sldLayoutId id="2147483673" r:id="rId2"/>
  </p:sldLayoutIdLst>
  <p:hf hdr="0" ftr="0" dt="0"/>
  <p:txStyles>
    <p:titleStyle>
      <a:lvl1pPr algn="ctr" rtl="0" eaLnBrk="0" fontAlgn="base" hangingPunct="0">
        <a:spcBef>
          <a:spcPct val="0"/>
        </a:spcBef>
        <a:spcAft>
          <a:spcPct val="0"/>
        </a:spcAft>
        <a:defRPr sz="4000" kern="1200">
          <a:solidFill>
            <a:schemeClr val="tx1"/>
          </a:solidFill>
          <a:latin typeface="+mj-lt"/>
          <a:ea typeface="+mj-ea"/>
          <a:cs typeface="+mj-cs"/>
        </a:defRPr>
      </a:lvl1pPr>
      <a:lvl2pPr algn="ctr" rtl="0" eaLnBrk="0" fontAlgn="base" hangingPunct="0">
        <a:spcBef>
          <a:spcPct val="0"/>
        </a:spcBef>
        <a:spcAft>
          <a:spcPct val="0"/>
        </a:spcAft>
        <a:defRPr sz="4000">
          <a:solidFill>
            <a:schemeClr val="tx1"/>
          </a:solidFill>
          <a:latin typeface="Calibri" pitchFamily="34" charset="0"/>
        </a:defRPr>
      </a:lvl2pPr>
      <a:lvl3pPr algn="ctr" rtl="0" eaLnBrk="0" fontAlgn="base" hangingPunct="0">
        <a:spcBef>
          <a:spcPct val="0"/>
        </a:spcBef>
        <a:spcAft>
          <a:spcPct val="0"/>
        </a:spcAft>
        <a:defRPr sz="4000">
          <a:solidFill>
            <a:schemeClr val="tx1"/>
          </a:solidFill>
          <a:latin typeface="Calibri" pitchFamily="34" charset="0"/>
        </a:defRPr>
      </a:lvl3pPr>
      <a:lvl4pPr algn="ctr" rtl="0" eaLnBrk="0" fontAlgn="base" hangingPunct="0">
        <a:spcBef>
          <a:spcPct val="0"/>
        </a:spcBef>
        <a:spcAft>
          <a:spcPct val="0"/>
        </a:spcAft>
        <a:defRPr sz="4000">
          <a:solidFill>
            <a:schemeClr val="tx1"/>
          </a:solidFill>
          <a:latin typeface="Calibri" pitchFamily="34" charset="0"/>
        </a:defRPr>
      </a:lvl4pPr>
      <a:lvl5pPr algn="ctr" rtl="0" eaLnBrk="0" fontAlgn="base" hangingPunct="0">
        <a:spcBef>
          <a:spcPct val="0"/>
        </a:spcBef>
        <a:spcAft>
          <a:spcPct val="0"/>
        </a:spcAft>
        <a:defRPr sz="4000">
          <a:solidFill>
            <a:schemeClr val="tx1"/>
          </a:solidFill>
          <a:latin typeface="Calibri" pitchFamily="34" charset="0"/>
        </a:defRPr>
      </a:lvl5pPr>
      <a:lvl6pPr marL="457200" algn="ctr" rtl="0" fontAlgn="base">
        <a:spcBef>
          <a:spcPct val="0"/>
        </a:spcBef>
        <a:spcAft>
          <a:spcPct val="0"/>
        </a:spcAft>
        <a:defRPr sz="4000">
          <a:solidFill>
            <a:schemeClr val="tx1"/>
          </a:solidFill>
          <a:latin typeface="Calibri" pitchFamily="34" charset="0"/>
        </a:defRPr>
      </a:lvl6pPr>
      <a:lvl7pPr marL="914400" algn="ctr" rtl="0" fontAlgn="base">
        <a:spcBef>
          <a:spcPct val="0"/>
        </a:spcBef>
        <a:spcAft>
          <a:spcPct val="0"/>
        </a:spcAft>
        <a:defRPr sz="4000">
          <a:solidFill>
            <a:schemeClr val="tx1"/>
          </a:solidFill>
          <a:latin typeface="Calibri" pitchFamily="34" charset="0"/>
        </a:defRPr>
      </a:lvl7pPr>
      <a:lvl8pPr marL="1371600" algn="ctr" rtl="0" fontAlgn="base">
        <a:spcBef>
          <a:spcPct val="0"/>
        </a:spcBef>
        <a:spcAft>
          <a:spcPct val="0"/>
        </a:spcAft>
        <a:defRPr sz="4000">
          <a:solidFill>
            <a:schemeClr val="tx1"/>
          </a:solidFill>
          <a:latin typeface="Calibri" pitchFamily="34" charset="0"/>
        </a:defRPr>
      </a:lvl8pPr>
      <a:lvl9pPr marL="1828800" algn="ctr" rtl="0" fontAlgn="base">
        <a:spcBef>
          <a:spcPct val="0"/>
        </a:spcBef>
        <a:spcAft>
          <a:spcPct val="0"/>
        </a:spcAft>
        <a:defRPr sz="40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a:xfrm>
            <a:off x="827584" y="1484784"/>
            <a:ext cx="7772400"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b="1" dirty="0"/>
              <a:t>Enhancing Retirement Security</a:t>
            </a:r>
            <a:endParaRPr lang="en-US" dirty="0"/>
          </a:p>
        </p:txBody>
      </p:sp>
      <p:sp>
        <p:nvSpPr>
          <p:cNvPr id="4099" name="Subtitle 2"/>
          <p:cNvSpPr>
            <a:spLocks noGrp="1"/>
          </p:cNvSpPr>
          <p:nvPr>
            <p:ph type="subTitle" idx="1"/>
          </p:nvPr>
        </p:nvSpPr>
        <p:spPr>
          <a:xfrm>
            <a:off x="2771800" y="3717032"/>
            <a:ext cx="3528392" cy="781670"/>
          </a:xfrm>
        </p:spPr>
        <p:txBody>
          <a:bodyPr/>
          <a:lstStyle/>
          <a:p>
            <a:pPr eaLnBrk="1" hangingPunct="1"/>
            <a:r>
              <a:rPr lang="en-US" b="1" dirty="0">
                <a:solidFill>
                  <a:schemeClr val="tx1"/>
                </a:solidFill>
              </a:rPr>
              <a:t>ACPM  Federal Council Webinar</a:t>
            </a:r>
          </a:p>
          <a:p>
            <a:pPr eaLnBrk="1" hangingPunct="1"/>
            <a:r>
              <a:rPr lang="en-US">
                <a:solidFill>
                  <a:schemeClr val="tx1"/>
                </a:solidFill>
              </a:rPr>
              <a:t>March 20, 2019</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10</a:t>
            </a:fld>
            <a:endParaRPr lang="en-CA" sz="1100" dirty="0">
              <a:latin typeface="+mn-lt"/>
            </a:endParaRPr>
          </a:p>
        </p:txBody>
      </p:sp>
      <p:sp>
        <p:nvSpPr>
          <p:cNvPr id="5125" name="Subtitle 2"/>
          <p:cNvSpPr txBox="1">
            <a:spLocks/>
          </p:cNvSpPr>
          <p:nvPr/>
        </p:nvSpPr>
        <p:spPr bwMode="auto">
          <a:xfrm>
            <a:off x="382211" y="1340768"/>
            <a:ext cx="8748464"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r>
              <a:rPr lang="en-CA" sz="2400" dirty="0"/>
              <a:t>Agree that sponsors, administrators and employees should be allowed to redefine priority of assets towards base benefits first and ancillaries (indexing) second</a:t>
            </a:r>
            <a:br>
              <a:rPr lang="en-CA" sz="2400" dirty="0"/>
            </a:br>
            <a:br>
              <a:rPr lang="en-CA" sz="2400" dirty="0"/>
            </a:br>
            <a:br>
              <a:rPr lang="en-CA" sz="2400" dirty="0"/>
            </a:br>
            <a:endParaRPr lang="en-CA" sz="2400" dirty="0"/>
          </a:p>
          <a:p>
            <a:pPr marL="342900" indent="-342900">
              <a:spcAft>
                <a:spcPts val="600"/>
              </a:spcAft>
              <a:buFont typeface="Arial" panose="020B0604020202020204" pitchFamily="34" charset="0"/>
              <a:buChar char="?"/>
            </a:pPr>
            <a:r>
              <a:rPr lang="en-CA" sz="2400" i="1" dirty="0">
                <a:solidFill>
                  <a:schemeClr val="tx2"/>
                </a:solidFill>
              </a:rPr>
              <a:t>Overall – Not sure this really enhances security, but it could significantly soften the immediate impact on retirees. </a:t>
            </a:r>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algn="ctr" eaLnBrk="1" hangingPunct="1">
              <a:spcBef>
                <a:spcPct val="20000"/>
              </a:spcBef>
              <a:buFont typeface="Arial" charset="0"/>
              <a:buNone/>
            </a:pPr>
            <a:endParaRPr lang="en-CA" sz="24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1077218"/>
          </a:xfrm>
          <a:prstGeom prst="rect">
            <a:avLst/>
          </a:prstGeom>
          <a:noFill/>
        </p:spPr>
        <p:txBody>
          <a:bodyPr wrap="square" rtlCol="0">
            <a:spAutoFit/>
          </a:bodyPr>
          <a:lstStyle/>
          <a:p>
            <a:r>
              <a:rPr lang="en-US" sz="3200" b="1" dirty="0"/>
              <a:t>ACPM Comments – Clarifying Benefit Entitlements (for indexed plans)</a:t>
            </a:r>
          </a:p>
        </p:txBody>
      </p:sp>
    </p:spTree>
    <p:extLst>
      <p:ext uri="{BB962C8B-B14F-4D97-AF65-F5344CB8AC3E}">
        <p14:creationId xmlns:p14="http://schemas.microsoft.com/office/powerpoint/2010/main" val="368058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5">
                                            <p:txEl>
                                              <p:pRg st="2" end="2"/>
                                            </p:txEl>
                                          </p:spTgt>
                                        </p:tgtEl>
                                        <p:attrNameLst>
                                          <p:attrName>style.visibility</p:attrName>
                                        </p:attrNameLst>
                                      </p:cBhvr>
                                      <p:to>
                                        <p:strVal val="visible"/>
                                      </p:to>
                                    </p:set>
                                    <p:animEffect transition="in" filter="fade">
                                      <p:cBhvr>
                                        <p:cTn id="7" dur="500"/>
                                        <p:tgtEl>
                                          <p:spTgt spid="512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11</a:t>
            </a:fld>
            <a:endParaRPr lang="en-CA" sz="1100" dirty="0">
              <a:latin typeface="+mn-lt"/>
            </a:endParaRPr>
          </a:p>
        </p:txBody>
      </p:sp>
      <p:sp>
        <p:nvSpPr>
          <p:cNvPr id="5125" name="Subtitle 2"/>
          <p:cNvSpPr txBox="1">
            <a:spLocks/>
          </p:cNvSpPr>
          <p:nvPr/>
        </p:nvSpPr>
        <p:spPr bwMode="auto">
          <a:xfrm>
            <a:off x="539552" y="1556792"/>
            <a:ext cx="8748464" cy="4611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r>
              <a:rPr lang="en-CA" sz="2300" dirty="0"/>
              <a:t>Permit discharge of liabilities on annuity buyout transactions</a:t>
            </a:r>
            <a:br>
              <a:rPr lang="en-CA" sz="2300" dirty="0"/>
            </a:br>
            <a:endParaRPr lang="en-CA" sz="2300" dirty="0"/>
          </a:p>
          <a:p>
            <a:pPr marL="285750" indent="-285750">
              <a:spcAft>
                <a:spcPts val="600"/>
              </a:spcAft>
              <a:buFont typeface="Arial" panose="020B0604020202020204" pitchFamily="34" charset="0"/>
              <a:buChar char="•"/>
            </a:pPr>
            <a:r>
              <a:rPr lang="en-CA" sz="2300" dirty="0"/>
              <a:t>Permit plans to replace floating for “equivalent” fixed indexing</a:t>
            </a:r>
            <a:br>
              <a:rPr lang="en-CA" sz="2300" dirty="0"/>
            </a:br>
            <a:endParaRPr lang="en-CA" sz="2300" dirty="0"/>
          </a:p>
          <a:p>
            <a:pPr marL="285750" indent="-285750">
              <a:spcAft>
                <a:spcPts val="600"/>
              </a:spcAft>
              <a:buFont typeface="Arial" panose="020B0604020202020204" pitchFamily="34" charset="0"/>
              <a:buChar char="•"/>
            </a:pPr>
            <a:r>
              <a:rPr lang="en-CA" sz="2300" dirty="0"/>
              <a:t>More expansive modernization of pension funding framework for federally regulated plans</a:t>
            </a:r>
            <a:br>
              <a:rPr lang="en-CA" sz="2300" dirty="0"/>
            </a:br>
            <a:endParaRPr lang="en-CA" sz="2300" dirty="0"/>
          </a:p>
          <a:p>
            <a:pPr marL="285750" indent="-285750">
              <a:spcAft>
                <a:spcPts val="600"/>
              </a:spcAft>
              <a:buFont typeface="Arial" panose="020B0604020202020204" pitchFamily="34" charset="0"/>
              <a:buChar char="•"/>
            </a:pPr>
            <a:r>
              <a:rPr lang="en-CA" sz="2300" dirty="0"/>
              <a:t>Pooled Lifetime Retirement Income Fund</a:t>
            </a:r>
            <a:br>
              <a:rPr lang="en-CA" sz="2300" dirty="0"/>
            </a:br>
            <a:endParaRPr lang="en-CA" sz="2300" dirty="0"/>
          </a:p>
          <a:p>
            <a:pPr marL="342900" indent="-342900">
              <a:spcAft>
                <a:spcPts val="600"/>
              </a:spcAft>
              <a:buFont typeface="Wingdings" panose="05000000000000000000" pitchFamily="2" charset="2"/>
              <a:buChar char="ü"/>
            </a:pPr>
            <a:r>
              <a:rPr lang="en-CA" sz="2300" i="1" dirty="0">
                <a:solidFill>
                  <a:schemeClr val="tx2"/>
                </a:solidFill>
              </a:rPr>
              <a:t>ACPM believes these measures could improve retirement security</a:t>
            </a:r>
          </a:p>
          <a:p>
            <a:pPr marL="285750" indent="-285750">
              <a:spcAft>
                <a:spcPts val="600"/>
              </a:spcAft>
              <a:buFont typeface="Arial" panose="020B0604020202020204" pitchFamily="34" charset="0"/>
              <a:buChar char="•"/>
            </a:pPr>
            <a:endParaRPr lang="en-CA" sz="2300" dirty="0"/>
          </a:p>
          <a:p>
            <a:pPr marL="285750" indent="-285750">
              <a:spcAft>
                <a:spcPts val="600"/>
              </a:spcAft>
              <a:buFont typeface="Arial" panose="020B0604020202020204" pitchFamily="34" charset="0"/>
              <a:buChar char="•"/>
            </a:pPr>
            <a:endParaRPr lang="en-CA" sz="2300" dirty="0"/>
          </a:p>
          <a:p>
            <a:pPr marL="285750" indent="-285750">
              <a:spcAft>
                <a:spcPts val="600"/>
              </a:spcAft>
              <a:buFont typeface="Arial" panose="020B0604020202020204" pitchFamily="34" charset="0"/>
              <a:buChar char="•"/>
            </a:pPr>
            <a:endParaRPr lang="en-CA" sz="2300" dirty="0"/>
          </a:p>
          <a:p>
            <a:pPr marL="285750" indent="-285750">
              <a:spcAft>
                <a:spcPts val="600"/>
              </a:spcAft>
              <a:buFont typeface="Arial" panose="020B0604020202020204" pitchFamily="34" charset="0"/>
              <a:buChar char="•"/>
            </a:pPr>
            <a:endParaRPr lang="en-CA" sz="2300" dirty="0"/>
          </a:p>
          <a:p>
            <a:pPr algn="ctr" eaLnBrk="1" hangingPunct="1">
              <a:spcBef>
                <a:spcPct val="20000"/>
              </a:spcBef>
              <a:buFont typeface="Arial" charset="0"/>
              <a:buNone/>
            </a:pPr>
            <a:endParaRPr lang="en-CA" sz="23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1077218"/>
          </a:xfrm>
          <a:prstGeom prst="rect">
            <a:avLst/>
          </a:prstGeom>
          <a:noFill/>
        </p:spPr>
        <p:txBody>
          <a:bodyPr wrap="square" rtlCol="0">
            <a:spAutoFit/>
          </a:bodyPr>
          <a:lstStyle/>
          <a:p>
            <a:r>
              <a:rPr lang="en-US" sz="3200" b="1" dirty="0"/>
              <a:t>ACPM Additional Suggested Pension Options</a:t>
            </a:r>
          </a:p>
        </p:txBody>
      </p:sp>
    </p:spTree>
    <p:extLst>
      <p:ext uri="{BB962C8B-B14F-4D97-AF65-F5344CB8AC3E}">
        <p14:creationId xmlns:p14="http://schemas.microsoft.com/office/powerpoint/2010/main" val="212988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5">
                                            <p:txEl>
                                              <p:pRg st="4" end="4"/>
                                            </p:txEl>
                                          </p:spTgt>
                                        </p:tgtEl>
                                        <p:attrNameLst>
                                          <p:attrName>style.visibility</p:attrName>
                                        </p:attrNameLst>
                                      </p:cBhvr>
                                      <p:to>
                                        <p:strVal val="visible"/>
                                      </p:to>
                                    </p:set>
                                    <p:animEffect transition="in" filter="fade">
                                      <p:cBhvr>
                                        <p:cTn id="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a:xfrm>
            <a:off x="827584" y="1484784"/>
            <a:ext cx="7772400"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b="1" dirty="0"/>
              <a:t>Pooled Lifetime</a:t>
            </a:r>
            <a:br>
              <a:rPr lang="en-CA" b="1" dirty="0"/>
            </a:br>
            <a:r>
              <a:rPr lang="en-CA" b="1" dirty="0"/>
              <a:t>Retirement Income</a:t>
            </a:r>
            <a:br>
              <a:rPr lang="en-CA" b="1" dirty="0"/>
            </a:br>
            <a:r>
              <a:rPr lang="en-CA" b="1" dirty="0"/>
              <a:t>Fund (</a:t>
            </a:r>
            <a:r>
              <a:rPr lang="en-CA" b="1" i="1" dirty="0" err="1"/>
              <a:t>PoLiRIF</a:t>
            </a:r>
            <a:r>
              <a:rPr lang="en-CA" b="1" dirty="0"/>
              <a:t>)</a:t>
            </a:r>
            <a:endParaRPr lang="en-US" dirty="0"/>
          </a:p>
        </p:txBody>
      </p:sp>
      <p:sp>
        <p:nvSpPr>
          <p:cNvPr id="4099" name="Subtitle 2"/>
          <p:cNvSpPr>
            <a:spLocks noGrp="1"/>
          </p:cNvSpPr>
          <p:nvPr>
            <p:ph type="subTitle" idx="1"/>
          </p:nvPr>
        </p:nvSpPr>
        <p:spPr>
          <a:xfrm>
            <a:off x="2771800" y="3717032"/>
            <a:ext cx="3528392" cy="781670"/>
          </a:xfrm>
        </p:spPr>
        <p:txBody>
          <a:bodyPr/>
          <a:lstStyle/>
          <a:p>
            <a:pPr eaLnBrk="1" hangingPunct="1"/>
            <a:r>
              <a:rPr lang="en-US" b="1" dirty="0">
                <a:solidFill>
                  <a:schemeClr val="tx1"/>
                </a:solidFill>
              </a:rPr>
              <a:t>Serge Charbonneau</a:t>
            </a:r>
          </a:p>
          <a:p>
            <a:pPr eaLnBrk="1" hangingPunct="1"/>
            <a:r>
              <a:rPr lang="en-US" dirty="0">
                <a:solidFill>
                  <a:schemeClr val="tx1"/>
                </a:solidFill>
              </a:rPr>
              <a:t>March 20, 2019</a:t>
            </a:r>
          </a:p>
        </p:txBody>
      </p:sp>
    </p:spTree>
    <p:extLst>
      <p:ext uri="{BB962C8B-B14F-4D97-AF65-F5344CB8AC3E}">
        <p14:creationId xmlns:p14="http://schemas.microsoft.com/office/powerpoint/2010/main" val="4054218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CA"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125" name="Subtitle 2"/>
          <p:cNvSpPr txBox="1">
            <a:spLocks/>
          </p:cNvSpPr>
          <p:nvPr/>
        </p:nvSpPr>
        <p:spPr bwMode="auto">
          <a:xfrm>
            <a:off x="382211" y="1340768"/>
            <a:ext cx="8748464"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Highlights of a </a:t>
            </a:r>
            <a:r>
              <a:rPr kumimoji="0" lang="en-CA" sz="2400" b="0" i="1" u="none" strike="noStrike" kern="1200" cap="none" spc="0" normalizeH="0" baseline="0" noProof="0" dirty="0" err="1">
                <a:ln>
                  <a:noFill/>
                </a:ln>
                <a:solidFill>
                  <a:prstClr val="black"/>
                </a:solidFill>
                <a:effectLst/>
                <a:uLnTx/>
                <a:uFillTx/>
                <a:latin typeface="Arial" charset="0"/>
                <a:ea typeface="+mn-ea"/>
                <a:cs typeface="+mn-cs"/>
              </a:rPr>
              <a:t>PoLiRIF</a:t>
            </a:r>
            <a:br>
              <a:rPr kumimoji="0" lang="en-CA" sz="2400" b="0" i="0" u="none" strike="noStrike" kern="1200" cap="none" spc="0" normalizeH="0" baseline="0" noProof="0" dirty="0">
                <a:ln>
                  <a:noFill/>
                </a:ln>
                <a:solidFill>
                  <a:prstClr val="black"/>
                </a:solidFill>
                <a:effectLst/>
                <a:uLnTx/>
                <a:uFillTx/>
                <a:latin typeface="Arial" charset="0"/>
                <a:ea typeface="+mn-ea"/>
                <a:cs typeface="+mn-cs"/>
              </a:rPr>
            </a:br>
            <a:endParaRPr kumimoji="0" lang="en-CA" sz="24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How would a </a:t>
            </a:r>
            <a:r>
              <a:rPr kumimoji="0" lang="en-CA" sz="24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400" b="0" i="0" u="none" strike="noStrike" kern="1200" cap="none" spc="0" normalizeH="0" baseline="0" noProof="0" dirty="0">
                <a:ln>
                  <a:noFill/>
                </a:ln>
                <a:solidFill>
                  <a:prstClr val="black"/>
                </a:solidFill>
                <a:effectLst/>
                <a:uLnTx/>
                <a:uFillTx/>
                <a:latin typeface="Arial" charset="0"/>
                <a:ea typeface="+mn-ea"/>
                <a:cs typeface="+mn-cs"/>
              </a:rPr>
              <a:t> work?</a:t>
            </a:r>
            <a:br>
              <a:rPr kumimoji="0" lang="en-CA" sz="2400" b="0" i="0" u="none" strike="noStrike" kern="1200" cap="none" spc="0" normalizeH="0" baseline="0" noProof="0" dirty="0">
                <a:ln>
                  <a:noFill/>
                </a:ln>
                <a:solidFill>
                  <a:prstClr val="black"/>
                </a:solidFill>
                <a:effectLst/>
                <a:uLnTx/>
                <a:uFillTx/>
                <a:latin typeface="Arial" charset="0"/>
                <a:ea typeface="+mn-ea"/>
                <a:cs typeface="+mn-cs"/>
              </a:rPr>
            </a:br>
            <a:endParaRPr kumimoji="0" lang="en-CA" sz="24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Why expect improvements from a </a:t>
            </a:r>
            <a:r>
              <a:rPr kumimoji="0" lang="en-CA" sz="24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400" b="0" i="0" u="none" strike="noStrike" kern="1200" cap="none" spc="0" normalizeH="0" baseline="0" noProof="0" dirty="0">
                <a:ln>
                  <a:noFill/>
                </a:ln>
                <a:solidFill>
                  <a:prstClr val="black"/>
                </a:solidFill>
                <a:effectLst/>
                <a:uLnTx/>
                <a:uFillTx/>
                <a:latin typeface="Arial" charset="0"/>
                <a:ea typeface="+mn-ea"/>
                <a:cs typeface="+mn-cs"/>
              </a:rPr>
              <a:t>?</a:t>
            </a:r>
            <a:br>
              <a:rPr kumimoji="0" lang="en-CA" sz="2400" b="0" i="0" u="none" strike="noStrike" kern="1200" cap="none" spc="0" normalizeH="0" baseline="0" noProof="0" dirty="0">
                <a:ln>
                  <a:noFill/>
                </a:ln>
                <a:solidFill>
                  <a:prstClr val="black"/>
                </a:solidFill>
                <a:effectLst/>
                <a:uLnTx/>
                <a:uFillTx/>
                <a:latin typeface="Arial" charset="0"/>
                <a:ea typeface="+mn-ea"/>
                <a:cs typeface="+mn-cs"/>
              </a:rPr>
            </a:br>
            <a:endParaRPr kumimoji="0" lang="en-CA" sz="24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400" b="0" i="0" u="none" strike="noStrike" kern="1200" cap="none" spc="0" normalizeH="0" baseline="0" noProof="0" dirty="0">
                <a:ln>
                  <a:noFill/>
                </a:ln>
                <a:solidFill>
                  <a:prstClr val="black"/>
                </a:solidFill>
                <a:effectLst/>
                <a:uLnTx/>
                <a:uFillTx/>
                <a:latin typeface="Arial" charset="0"/>
                <a:ea typeface="+mn-ea"/>
                <a:cs typeface="+mn-cs"/>
              </a:rPr>
              <a:t> concept is not new</a:t>
            </a:r>
          </a:p>
          <a:p>
            <a:pPr marL="0" marR="0" lvl="0" indent="0" algn="ctr"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1" u="none" strike="noStrike" kern="1200" cap="none" spc="0" normalizeH="0" baseline="0" noProof="0" dirty="0">
              <a:ln>
                <a:noFill/>
              </a:ln>
              <a:solidFill>
                <a:prstClr val="black"/>
              </a:solidFill>
              <a:effectLst/>
              <a:uLnTx/>
              <a:uFillTx/>
              <a:latin typeface="Calibri" pitchFamily="34" charset="0"/>
              <a:ea typeface="+mn-ea"/>
              <a:cs typeface="+mn-cs"/>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1" i="0" u="none" strike="noStrike" kern="1200" cap="none" spc="0" normalizeH="0" baseline="0" noProof="0" dirty="0">
                <a:ln>
                  <a:noFill/>
                </a:ln>
                <a:solidFill>
                  <a:prstClr val="black"/>
                </a:solidFill>
                <a:effectLst/>
                <a:uLnTx/>
                <a:uFillTx/>
                <a:latin typeface="Arial" charset="0"/>
                <a:ea typeface="+mn-ea"/>
                <a:cs typeface="+mn-cs"/>
              </a:rPr>
              <a:t>Contents of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this</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section</a:t>
            </a:r>
          </a:p>
        </p:txBody>
      </p:sp>
    </p:spTree>
    <p:extLst>
      <p:ext uri="{BB962C8B-B14F-4D97-AF65-F5344CB8AC3E}">
        <p14:creationId xmlns:p14="http://schemas.microsoft.com/office/powerpoint/2010/main" val="545296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CA"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125" name="Subtitle 2"/>
          <p:cNvSpPr txBox="1">
            <a:spLocks/>
          </p:cNvSpPr>
          <p:nvPr/>
        </p:nvSpPr>
        <p:spPr bwMode="auto">
          <a:xfrm>
            <a:off x="382211" y="1340768"/>
            <a:ext cx="8748464"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Objective: help pensioners of insolvent wound-up DB plans</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On wind-up, they currently get a permanently reduced insured annuity</a:t>
            </a:r>
            <a:br>
              <a:rPr kumimoji="0" lang="en-CA" sz="2000" b="0" i="0" u="none" strike="noStrike" kern="1200" cap="none" spc="0" normalizeH="0" baseline="0" noProof="0" dirty="0">
                <a:ln>
                  <a:noFill/>
                </a:ln>
                <a:solidFill>
                  <a:prstClr val="black"/>
                </a:solidFill>
                <a:effectLst/>
                <a:uLnTx/>
                <a:uFillTx/>
                <a:latin typeface="Arial" charset="0"/>
                <a:ea typeface="+mn-ea"/>
                <a:cs typeface="+mn-cs"/>
              </a:rPr>
            </a:br>
            <a:endParaRPr kumimoji="0" lang="en-CA" sz="20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Federal consultation proposed individual lump sums</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ACPM expressed reservations about this</a:t>
            </a:r>
            <a:br>
              <a:rPr kumimoji="0" lang="en-CA" sz="2000" b="0" i="0" u="none" strike="noStrike" kern="1200" cap="none" spc="0" normalizeH="0" baseline="0" noProof="0" dirty="0">
                <a:ln>
                  <a:noFill/>
                </a:ln>
                <a:solidFill>
                  <a:prstClr val="black"/>
                </a:solidFill>
                <a:effectLst/>
                <a:uLnTx/>
                <a:uFillTx/>
                <a:latin typeface="Arial" charset="0"/>
                <a:ea typeface="+mn-ea"/>
                <a:cs typeface="+mn-cs"/>
              </a:rPr>
            </a:br>
            <a:endParaRPr kumimoji="0" lang="en-CA" sz="20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ACPM proposed new alternative: </a:t>
            </a:r>
            <a:r>
              <a:rPr kumimoji="0" lang="en-CA" sz="2400" b="0" i="1" u="none" strike="noStrike" kern="1200" cap="none" spc="0" normalizeH="0" baseline="0" noProof="0" dirty="0" err="1">
                <a:ln>
                  <a:noFill/>
                </a:ln>
                <a:solidFill>
                  <a:prstClr val="black"/>
                </a:solidFill>
                <a:effectLst/>
                <a:uLnTx/>
                <a:uFillTx/>
                <a:latin typeface="Arial" charset="0"/>
                <a:ea typeface="+mn-ea"/>
                <a:cs typeface="+mn-cs"/>
              </a:rPr>
              <a:t>PoLiRIF</a:t>
            </a:r>
            <a:endParaRPr kumimoji="0" lang="en-CA" sz="2400" b="0" i="1" u="none" strike="noStrike" kern="1200" cap="none" spc="0" normalizeH="0" baseline="0" noProof="0" dirty="0">
              <a:ln>
                <a:noFill/>
              </a:ln>
              <a:solidFill>
                <a:prstClr val="black"/>
              </a:solidFill>
              <a:effectLst/>
              <a:uLnTx/>
              <a:uFillTx/>
              <a:latin typeface="Arial" charset="0"/>
              <a:ea typeface="+mn-ea"/>
              <a:cs typeface="+mn-cs"/>
            </a:endParaRP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Each pensioner could elect </a:t>
            </a: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000" b="0" i="0" u="none" strike="noStrike" kern="1200" cap="none" spc="0" normalizeH="0" baseline="0" noProof="0" dirty="0">
                <a:ln>
                  <a:noFill/>
                </a:ln>
                <a:solidFill>
                  <a:prstClr val="black"/>
                </a:solidFill>
                <a:effectLst/>
                <a:uLnTx/>
                <a:uFillTx/>
                <a:latin typeface="Arial" charset="0"/>
                <a:ea typeface="+mn-ea"/>
                <a:cs typeface="+mn-cs"/>
              </a:rPr>
              <a:t> or insured annuity (as now)</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000" b="0" i="0" u="none" strike="noStrike" kern="1200" cap="none" spc="0" normalizeH="0" baseline="0" noProof="0" dirty="0">
                <a:ln>
                  <a:noFill/>
                </a:ln>
                <a:solidFill>
                  <a:prstClr val="black"/>
                </a:solidFill>
                <a:effectLst/>
                <a:uLnTx/>
                <a:uFillTx/>
                <a:latin typeface="Arial" charset="0"/>
                <a:ea typeface="+mn-ea"/>
                <a:cs typeface="+mn-cs"/>
              </a:rPr>
              <a:t> pays same reduced pension, but could increase it later</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Eventually, </a:t>
            </a: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000" b="0" i="0" u="none" strike="noStrike" kern="1200" cap="none" spc="0" normalizeH="0" baseline="0" noProof="0" dirty="0">
                <a:ln>
                  <a:noFill/>
                </a:ln>
                <a:solidFill>
                  <a:prstClr val="black"/>
                </a:solidFill>
                <a:effectLst/>
                <a:uLnTx/>
                <a:uFillTx/>
                <a:latin typeface="Arial" charset="0"/>
                <a:ea typeface="+mn-ea"/>
                <a:cs typeface="+mn-cs"/>
              </a:rPr>
              <a:t> purchases insured annuity (for those still alive)</a:t>
            </a:r>
          </a:p>
          <a:p>
            <a:pPr marL="0" marR="0" lvl="0" indent="0" algn="ctr"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1" u="none" strike="noStrike" kern="1200" cap="none" spc="0" normalizeH="0" baseline="0" noProof="0" dirty="0">
              <a:ln>
                <a:noFill/>
              </a:ln>
              <a:solidFill>
                <a:prstClr val="black"/>
              </a:solidFill>
              <a:effectLst/>
              <a:uLnTx/>
              <a:uFillTx/>
              <a:latin typeface="Calibri" pitchFamily="34" charset="0"/>
              <a:ea typeface="+mn-ea"/>
              <a:cs typeface="+mn-cs"/>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1" i="0" u="none" strike="noStrike" kern="1200" cap="none" spc="0" normalizeH="0" baseline="0" noProof="0" dirty="0">
                <a:ln>
                  <a:noFill/>
                </a:ln>
                <a:solidFill>
                  <a:prstClr val="black"/>
                </a:solidFill>
                <a:effectLst/>
                <a:uLnTx/>
                <a:uFillTx/>
                <a:latin typeface="Arial" charset="0"/>
                <a:ea typeface="+mn-ea"/>
                <a:cs typeface="+mn-cs"/>
              </a:rPr>
              <a:t>Highlights of a </a:t>
            </a:r>
            <a:r>
              <a:rPr kumimoji="0" lang="fr-CA" sz="3200" b="1" i="1" u="none" strike="noStrike" kern="1200" cap="none" spc="0" normalizeH="0" baseline="0" noProof="0" dirty="0" err="1">
                <a:ln>
                  <a:noFill/>
                </a:ln>
                <a:solidFill>
                  <a:prstClr val="black"/>
                </a:solidFill>
                <a:effectLst/>
                <a:uLnTx/>
                <a:uFillTx/>
                <a:latin typeface="Arial" charset="0"/>
                <a:ea typeface="+mn-ea"/>
                <a:cs typeface="+mn-cs"/>
              </a:rPr>
              <a:t>PoLiRIF</a:t>
            </a:r>
            <a:endParaRPr kumimoji="0" lang="fr-CA" sz="3200" b="1" i="1"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983808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a:t>
            </a:fld>
            <a:endParaRPr kumimoji="0" lang="en-CA"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125" name="Subtitle 2"/>
          <p:cNvSpPr txBox="1">
            <a:spLocks/>
          </p:cNvSpPr>
          <p:nvPr/>
        </p:nvSpPr>
        <p:spPr bwMode="auto">
          <a:xfrm>
            <a:off x="382211" y="1340768"/>
            <a:ext cx="8748464"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New administrator would continue to administer the plan </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Either a gov’t agency, trustees or expert named by supervisory authority</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Administrator would continue usual tasks</a:t>
            </a:r>
          </a:p>
          <a:p>
            <a:pPr marL="685800" marR="0" lvl="2" indent="-22860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Investment policy, actuarial valuations, payments and communication to pensioners</a:t>
            </a:r>
            <a:endParaRPr kumimoji="0" lang="en-CA" sz="1800" b="0" i="0" u="none" strike="noStrike" kern="1200" cap="none" spc="0" normalizeH="0" baseline="0" noProof="0" dirty="0">
              <a:ln>
                <a:noFill/>
              </a:ln>
              <a:solidFill>
                <a:prstClr val="black"/>
              </a:solidFill>
              <a:effectLst/>
              <a:uLnTx/>
              <a:uFillTx/>
              <a:latin typeface="Arial" charset="0"/>
              <a:ea typeface="+mn-ea"/>
              <a:cs typeface="+mn-cs"/>
            </a:endParaRP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Horizon of </a:t>
            </a: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000" b="0" i="0" u="none" strike="noStrike" kern="1200" cap="none" spc="0" normalizeH="0" baseline="0" noProof="0" dirty="0">
                <a:ln>
                  <a:noFill/>
                </a:ln>
                <a:solidFill>
                  <a:prstClr val="black"/>
                </a:solidFill>
                <a:effectLst/>
                <a:uLnTx/>
                <a:uFillTx/>
                <a:latin typeface="Arial" charset="0"/>
                <a:ea typeface="+mn-ea"/>
                <a:cs typeface="+mn-cs"/>
              </a:rPr>
              <a:t> could be 5, 10 or maybe even 25 years </a:t>
            </a:r>
          </a:p>
          <a:p>
            <a:pPr marL="685800" marR="0" lvl="2" indent="-22860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The longer the better (greater chance of success)</a:t>
            </a:r>
            <a:br>
              <a:rPr kumimoji="0" lang="en-CA" sz="1600" b="0" i="0" u="none" strike="noStrike" kern="1200" cap="none" spc="0" normalizeH="0" baseline="0" noProof="0" dirty="0">
                <a:ln>
                  <a:noFill/>
                </a:ln>
                <a:solidFill>
                  <a:prstClr val="black"/>
                </a:solidFill>
                <a:effectLst/>
                <a:uLnTx/>
                <a:uFillTx/>
                <a:latin typeface="Arial" charset="0"/>
                <a:ea typeface="+mn-ea"/>
                <a:cs typeface="+mn-cs"/>
              </a:rPr>
            </a:br>
            <a:endParaRPr kumimoji="0" lang="en-CA" sz="16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1"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Other possibility would be a transfer to an ongoing plan</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If other plan accepts, then could have unlimited horizon</a:t>
            </a:r>
            <a:br>
              <a:rPr kumimoji="0" lang="en-CA" sz="2000" b="0" i="0" u="none" strike="noStrike" kern="1200" cap="none" spc="0" normalizeH="0" baseline="0" noProof="0" dirty="0">
                <a:ln>
                  <a:noFill/>
                </a:ln>
                <a:solidFill>
                  <a:prstClr val="black"/>
                </a:solidFill>
                <a:effectLst/>
                <a:uLnTx/>
                <a:uFillTx/>
                <a:latin typeface="Arial" charset="0"/>
                <a:ea typeface="+mn-ea"/>
                <a:cs typeface="+mn-cs"/>
              </a:rPr>
            </a:br>
            <a:endParaRPr kumimoji="0" lang="en-CA" sz="20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1" i="0" u="none" strike="noStrike" kern="1200" cap="none" spc="0" normalizeH="0" baseline="0" noProof="0" dirty="0">
                <a:ln>
                  <a:noFill/>
                </a:ln>
                <a:solidFill>
                  <a:prstClr val="black"/>
                </a:solidFill>
                <a:effectLst/>
                <a:uLnTx/>
                <a:uFillTx/>
                <a:latin typeface="Arial" charset="0"/>
                <a:ea typeface="+mn-ea"/>
                <a:cs typeface="+mn-cs"/>
              </a:rPr>
              <a:t>How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would</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 </a:t>
            </a:r>
            <a:r>
              <a:rPr kumimoji="0" lang="fr-CA" sz="3200" b="1" i="1" u="none" strike="noStrike" kern="1200" cap="none" spc="0" normalizeH="0" baseline="0" noProof="0" dirty="0" err="1">
                <a:ln>
                  <a:noFill/>
                </a:ln>
                <a:solidFill>
                  <a:prstClr val="black"/>
                </a:solidFill>
                <a:effectLst/>
                <a:uLnTx/>
                <a:uFillTx/>
                <a:latin typeface="Arial" charset="0"/>
                <a:ea typeface="+mn-ea"/>
                <a:cs typeface="+mn-cs"/>
              </a:rPr>
              <a:t>PoLiRIF</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work</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a:t>
            </a:r>
          </a:p>
        </p:txBody>
      </p:sp>
    </p:spTree>
    <p:extLst>
      <p:ext uri="{BB962C8B-B14F-4D97-AF65-F5344CB8AC3E}">
        <p14:creationId xmlns:p14="http://schemas.microsoft.com/office/powerpoint/2010/main" val="126132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a:t>
            </a:fld>
            <a:endParaRPr kumimoji="0" lang="en-CA"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125" name="Subtitle 2"/>
          <p:cNvSpPr txBox="1">
            <a:spLocks/>
          </p:cNvSpPr>
          <p:nvPr/>
        </p:nvSpPr>
        <p:spPr bwMode="auto">
          <a:xfrm>
            <a:off x="382211" y="1340768"/>
            <a:ext cx="8748464" cy="32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Plan continues in hope of increasing pensions later</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At first, same reduced pension would be paid from </a:t>
            </a: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endParaRPr kumimoji="0" lang="en-CA" sz="2000" b="0" i="1" u="none" strike="noStrike" kern="1200" cap="none" spc="0" normalizeH="0" baseline="0" noProof="0" dirty="0">
              <a:ln>
                <a:noFill/>
              </a:ln>
              <a:solidFill>
                <a:prstClr val="black"/>
              </a:solidFill>
              <a:effectLst/>
              <a:uLnTx/>
              <a:uFillTx/>
              <a:latin typeface="Arial" charset="0"/>
              <a:ea typeface="+mn-ea"/>
              <a:cs typeface="+mn-cs"/>
            </a:endParaRP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While </a:t>
            </a: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000" b="0" i="0" u="none" strike="noStrike" kern="1200" cap="none" spc="0" normalizeH="0" baseline="0" noProof="0" dirty="0">
                <a:ln>
                  <a:noFill/>
                </a:ln>
                <a:solidFill>
                  <a:prstClr val="black"/>
                </a:solidFill>
                <a:effectLst/>
                <a:uLnTx/>
                <a:uFillTx/>
                <a:latin typeface="Arial" charset="0"/>
                <a:ea typeface="+mn-ea"/>
                <a:cs typeface="+mn-cs"/>
              </a:rPr>
              <a:t> is ongoing, pensioners may get additional payments</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Annuity purchase would be deferred until situation improves</a:t>
            </a:r>
          </a:p>
          <a:p>
            <a:pPr marL="625475" marR="0" lvl="2" indent="-179388"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Could be partial buy-in while </a:t>
            </a:r>
            <a:r>
              <a:rPr kumimoji="0" lang="en-CA" sz="16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1600" b="0" i="0" u="none" strike="noStrike" kern="1200" cap="none" spc="0" normalizeH="0" baseline="0" noProof="0" dirty="0">
                <a:ln>
                  <a:noFill/>
                </a:ln>
                <a:solidFill>
                  <a:prstClr val="black"/>
                </a:solidFill>
                <a:effectLst/>
                <a:uLnTx/>
                <a:uFillTx/>
                <a:latin typeface="Arial" charset="0"/>
                <a:ea typeface="+mn-ea"/>
                <a:cs typeface="+mn-cs"/>
              </a:rPr>
              <a:t> is ongoing, or final buy-out by end of horizon</a:t>
            </a: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endParaRPr kumimoji="0" lang="en-CA" sz="20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No new contributions by a sponsor or by members</a:t>
            </a:r>
            <a:br>
              <a:rPr kumimoji="0" lang="en-CA" sz="2400" b="0" i="0" u="none" strike="noStrike" kern="1200" cap="none" spc="0" normalizeH="0" baseline="0" noProof="0" dirty="0">
                <a:ln>
                  <a:noFill/>
                </a:ln>
                <a:solidFill>
                  <a:prstClr val="black"/>
                </a:solidFill>
                <a:effectLst/>
                <a:uLnTx/>
                <a:uFillTx/>
                <a:latin typeface="Arial" charset="0"/>
                <a:ea typeface="+mn-ea"/>
                <a:cs typeface="+mn-cs"/>
              </a:rPr>
            </a:br>
            <a:endParaRPr kumimoji="0" lang="en-CA" sz="24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Would function as a sort of target benefit plan</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If experience is bad, pensioners may get lower pensions!</a:t>
            </a: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endParaRPr kumimoji="0" lang="en-CA" sz="2400" b="0" i="0" u="none" strike="noStrike" kern="1200" cap="none" spc="0" normalizeH="0" baseline="0" noProof="0" dirty="0">
              <a:ln>
                <a:noFill/>
              </a:ln>
              <a:solidFill>
                <a:prstClr val="black"/>
              </a:solidFill>
              <a:effectLst/>
              <a:uLnTx/>
              <a:uFillTx/>
              <a:latin typeface="Arial"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1" u="none" strike="noStrike" kern="1200" cap="none" spc="0" normalizeH="0" baseline="0" noProof="0" dirty="0">
              <a:ln>
                <a:noFill/>
              </a:ln>
              <a:solidFill>
                <a:prstClr val="black"/>
              </a:solidFill>
              <a:effectLst/>
              <a:uLnTx/>
              <a:uFillTx/>
              <a:latin typeface="Calibri" pitchFamily="34" charset="0"/>
              <a:ea typeface="+mn-ea"/>
              <a:cs typeface="+mn-cs"/>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89255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1" i="0" u="none" strike="noStrike" kern="1200" cap="none" spc="0" normalizeH="0" baseline="0" noProof="0" dirty="0">
                <a:ln>
                  <a:noFill/>
                </a:ln>
                <a:solidFill>
                  <a:prstClr val="black"/>
                </a:solidFill>
                <a:effectLst/>
                <a:uLnTx/>
                <a:uFillTx/>
                <a:latin typeface="Arial" charset="0"/>
                <a:ea typeface="+mn-ea"/>
                <a:cs typeface="+mn-cs"/>
              </a:rPr>
              <a:t>How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would</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 </a:t>
            </a:r>
            <a:r>
              <a:rPr kumimoji="0" lang="fr-CA" sz="3200" b="1" i="1" u="none" strike="noStrike" kern="1200" cap="none" spc="0" normalizeH="0" baseline="0" noProof="0" dirty="0" err="1">
                <a:ln>
                  <a:noFill/>
                </a:ln>
                <a:solidFill>
                  <a:prstClr val="black"/>
                </a:solidFill>
                <a:effectLst/>
                <a:uLnTx/>
                <a:uFillTx/>
                <a:latin typeface="Arial" charset="0"/>
                <a:ea typeface="+mn-ea"/>
                <a:cs typeface="+mn-cs"/>
              </a:rPr>
              <a:t>PoLiRIF</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work</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br>
              <a:rPr kumimoji="0" lang="fr-CA" sz="3200" b="1" i="0" u="none" strike="noStrike" kern="1200" cap="none" spc="0" normalizeH="0" baseline="0" noProof="0" dirty="0">
                <a:ln>
                  <a:noFill/>
                </a:ln>
                <a:solidFill>
                  <a:prstClr val="black"/>
                </a:solidFill>
                <a:effectLst/>
                <a:uLnTx/>
                <a:uFillTx/>
                <a:latin typeface="Arial" charset="0"/>
                <a:ea typeface="+mn-ea"/>
                <a:cs typeface="+mn-cs"/>
              </a:rPr>
            </a:br>
            <a:r>
              <a:rPr kumimoji="0" lang="fr-CA" sz="2000" b="1" i="0" u="none" strike="noStrike" kern="1200" cap="none" spc="0" normalizeH="0" baseline="0" noProof="0" dirty="0">
                <a:ln>
                  <a:noFill/>
                </a:ln>
                <a:solidFill>
                  <a:prstClr val="black"/>
                </a:solidFill>
                <a:effectLst/>
                <a:uLnTx/>
                <a:uFillTx/>
                <a:latin typeface="Arial" charset="0"/>
                <a:ea typeface="+mn-ea"/>
                <a:cs typeface="+mn-cs"/>
              </a:rPr>
              <a:t>(</a:t>
            </a:r>
            <a:r>
              <a:rPr kumimoji="0" lang="fr-CA" sz="2000" b="1" i="0" u="none" strike="noStrike" kern="1200" cap="none" spc="0" normalizeH="0" baseline="0" noProof="0" dirty="0" err="1">
                <a:ln>
                  <a:noFill/>
                </a:ln>
                <a:solidFill>
                  <a:prstClr val="black"/>
                </a:solidFill>
                <a:effectLst/>
                <a:uLnTx/>
                <a:uFillTx/>
                <a:latin typeface="Arial" charset="0"/>
                <a:ea typeface="+mn-ea"/>
                <a:cs typeface="+mn-cs"/>
              </a:rPr>
              <a:t>cont’d</a:t>
            </a:r>
            <a:r>
              <a:rPr kumimoji="0" lang="fr-CA" sz="2000" b="1" i="0" u="none" strike="noStrike" kern="1200" cap="none" spc="0" normalizeH="0" baseline="0" noProof="0" dirty="0">
                <a:ln>
                  <a:noFill/>
                </a:ln>
                <a:solidFill>
                  <a:prstClr val="black"/>
                </a:solidFill>
                <a:effectLst/>
                <a:uLnTx/>
                <a:uFillTx/>
                <a:latin typeface="Arial" charset="0"/>
                <a:ea typeface="+mn-ea"/>
                <a:cs typeface="+mn-cs"/>
              </a:rPr>
              <a:t>)</a:t>
            </a:r>
          </a:p>
        </p:txBody>
      </p:sp>
    </p:spTree>
    <p:extLst>
      <p:ext uri="{BB962C8B-B14F-4D97-AF65-F5344CB8AC3E}">
        <p14:creationId xmlns:p14="http://schemas.microsoft.com/office/powerpoint/2010/main" val="1416504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CA"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125" name="Subtitle 2"/>
          <p:cNvSpPr txBox="1">
            <a:spLocks/>
          </p:cNvSpPr>
          <p:nvPr/>
        </p:nvSpPr>
        <p:spPr bwMode="auto">
          <a:xfrm>
            <a:off x="382211" y="1340768"/>
            <a:ext cx="8748464"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Investment gains</a:t>
            </a:r>
            <a:endParaRPr kumimoji="0" lang="en-CA" sz="2000" b="0" i="0" u="none" strike="noStrike" kern="1200" cap="none" spc="0" normalizeH="0" baseline="0" noProof="0" dirty="0">
              <a:ln>
                <a:noFill/>
              </a:ln>
              <a:solidFill>
                <a:prstClr val="black"/>
              </a:solidFill>
              <a:effectLst/>
              <a:uLnTx/>
              <a:uFillTx/>
              <a:latin typeface="Arial" charset="0"/>
              <a:ea typeface="+mn-ea"/>
              <a:cs typeface="+mn-cs"/>
            </a:endParaRPr>
          </a:p>
          <a:p>
            <a:pPr marL="446088" marR="0" lvl="1" indent="-179388"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Annuity premiums reflect current fixed income yields </a:t>
            </a:r>
          </a:p>
          <a:p>
            <a:pPr marL="625475" marR="0" lvl="2" indent="-179388"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Insurers invest the premiums in bonds and mortgages</a:t>
            </a:r>
          </a:p>
          <a:p>
            <a:pPr marL="446088" marR="0" lvl="1" indent="-179388"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000" b="0" i="0" u="none" strike="noStrike" kern="1200" cap="none" spc="0" normalizeH="0" baseline="0" noProof="0" dirty="0">
                <a:ln>
                  <a:noFill/>
                </a:ln>
                <a:solidFill>
                  <a:prstClr val="black"/>
                </a:solidFill>
                <a:effectLst/>
                <a:uLnTx/>
                <a:uFillTx/>
                <a:latin typeface="Arial" charset="0"/>
                <a:ea typeface="+mn-ea"/>
                <a:cs typeface="+mn-cs"/>
              </a:rPr>
              <a:t> can invest with a certain risk and outperform bonds </a:t>
            </a:r>
          </a:p>
          <a:p>
            <a:pPr marL="625475" marR="0" lvl="2" indent="-179388"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Risk should be managed to minimize losses (which could lead to pension reductions)</a:t>
            </a:r>
            <a:br>
              <a:rPr kumimoji="0" lang="en-CA" sz="1600" b="0" i="0" u="none" strike="noStrike" kern="1200" cap="none" spc="0" normalizeH="0" baseline="0" noProof="0" dirty="0">
                <a:ln>
                  <a:noFill/>
                </a:ln>
                <a:solidFill>
                  <a:prstClr val="black"/>
                </a:solidFill>
                <a:effectLst/>
                <a:uLnTx/>
                <a:uFillTx/>
                <a:latin typeface="Arial" charset="0"/>
                <a:ea typeface="+mn-ea"/>
                <a:cs typeface="+mn-cs"/>
              </a:rPr>
            </a:br>
            <a:endParaRPr kumimoji="0" lang="en-CA" sz="16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Mortality gains</a:t>
            </a:r>
          </a:p>
          <a:p>
            <a:pPr marL="446088" marR="0" lvl="1" indent="-179388"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Experience of pensioners could be better than insurer’s assumption</a:t>
            </a:r>
          </a:p>
          <a:p>
            <a:pPr marL="446088" marR="0" lvl="1" indent="-179388"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But could be worse (e.g. anti-selection if there is a lump sum option)</a:t>
            </a:r>
          </a:p>
          <a:p>
            <a:pPr marL="0" marR="0" lvl="0" indent="0" algn="ctr"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1" u="none" strike="noStrike" kern="1200" cap="none" spc="0" normalizeH="0" baseline="0" noProof="0" dirty="0">
              <a:ln>
                <a:noFill/>
              </a:ln>
              <a:solidFill>
                <a:prstClr val="black"/>
              </a:solidFill>
              <a:effectLst/>
              <a:uLnTx/>
              <a:uFillTx/>
              <a:latin typeface="Calibri" pitchFamily="34" charset="0"/>
              <a:ea typeface="+mn-ea"/>
              <a:cs typeface="+mn-cs"/>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Why</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expect</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improvements</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from</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 </a:t>
            </a:r>
            <a:r>
              <a:rPr kumimoji="0" lang="fr-CA" sz="3200" b="1" i="1" u="none" strike="noStrike" kern="1200" cap="none" spc="0" normalizeH="0" baseline="0" noProof="0" dirty="0" err="1">
                <a:ln>
                  <a:noFill/>
                </a:ln>
                <a:solidFill>
                  <a:prstClr val="black"/>
                </a:solidFill>
                <a:effectLst/>
                <a:uLnTx/>
                <a:uFillTx/>
                <a:latin typeface="Arial" charset="0"/>
                <a:ea typeface="+mn-ea"/>
                <a:cs typeface="+mn-cs"/>
              </a:rPr>
              <a:t>PoLiRIF</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a:t>
            </a:r>
          </a:p>
        </p:txBody>
      </p:sp>
    </p:spTree>
    <p:extLst>
      <p:ext uri="{BB962C8B-B14F-4D97-AF65-F5344CB8AC3E}">
        <p14:creationId xmlns:p14="http://schemas.microsoft.com/office/powerpoint/2010/main" val="870146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CA"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125" name="Subtitle 2"/>
          <p:cNvSpPr txBox="1">
            <a:spLocks/>
          </p:cNvSpPr>
          <p:nvPr/>
        </p:nvSpPr>
        <p:spPr bwMode="auto">
          <a:xfrm>
            <a:off x="382211" y="1340768"/>
            <a:ext cx="8748464"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Expense gains</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Administration of </a:t>
            </a: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000" b="0" i="0" u="none" strike="noStrike" kern="1200" cap="none" spc="0" normalizeH="0" baseline="0" noProof="0" dirty="0">
                <a:ln>
                  <a:noFill/>
                </a:ln>
                <a:solidFill>
                  <a:prstClr val="black"/>
                </a:solidFill>
                <a:effectLst/>
                <a:uLnTx/>
                <a:uFillTx/>
                <a:latin typeface="Arial" charset="0"/>
                <a:ea typeface="+mn-ea"/>
                <a:cs typeface="+mn-cs"/>
              </a:rPr>
              <a:t> could be cheaper than assumed by insurer</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E.g. pension deposits already in place</a:t>
            </a:r>
            <a:br>
              <a:rPr kumimoji="0" lang="en-CA" sz="1800" b="0" i="0" u="none" strike="noStrike" kern="1200" cap="none" spc="0" normalizeH="0" baseline="0" noProof="0" dirty="0">
                <a:ln>
                  <a:noFill/>
                </a:ln>
                <a:solidFill>
                  <a:prstClr val="black"/>
                </a:solidFill>
                <a:effectLst/>
                <a:uLnTx/>
                <a:uFillTx/>
                <a:latin typeface="Arial" charset="0"/>
                <a:ea typeface="+mn-ea"/>
                <a:cs typeface="+mn-cs"/>
              </a:rPr>
            </a:br>
            <a:endParaRPr kumimoji="0" lang="en-CA" sz="18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Margin gains</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Insurers must include margins to maintain reserves backing guarantee</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Insurers also include a margin to make a profit</a:t>
            </a:r>
          </a:p>
          <a:p>
            <a:pPr marL="0" marR="0" lvl="0" indent="0" algn="ctr"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1" u="none" strike="noStrike" kern="1200" cap="none" spc="0" normalizeH="0" baseline="0" noProof="0" dirty="0">
              <a:ln>
                <a:noFill/>
              </a:ln>
              <a:solidFill>
                <a:prstClr val="black"/>
              </a:solidFill>
              <a:effectLst/>
              <a:uLnTx/>
              <a:uFillTx/>
              <a:latin typeface="Calibri" pitchFamily="34" charset="0"/>
              <a:ea typeface="+mn-ea"/>
              <a:cs typeface="+mn-cs"/>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89255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Why</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expect</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improvements</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from</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 </a:t>
            </a:r>
            <a:r>
              <a:rPr kumimoji="0" lang="fr-CA" sz="3200" b="1" i="1" u="none" strike="noStrike" kern="1200" cap="none" spc="0" normalizeH="0" baseline="0" noProof="0" dirty="0" err="1">
                <a:ln>
                  <a:noFill/>
                </a:ln>
                <a:solidFill>
                  <a:prstClr val="black"/>
                </a:solidFill>
                <a:effectLst/>
                <a:uLnTx/>
                <a:uFillTx/>
                <a:latin typeface="Arial" charset="0"/>
                <a:ea typeface="+mn-ea"/>
                <a:cs typeface="+mn-cs"/>
              </a:rPr>
              <a:t>PoLiRIF</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a:t>
            </a:r>
            <a:br>
              <a:rPr kumimoji="0" lang="fr-CA" sz="3200" b="1" i="0" u="none" strike="noStrike" kern="1200" cap="none" spc="0" normalizeH="0" baseline="0" noProof="0" dirty="0">
                <a:ln>
                  <a:noFill/>
                </a:ln>
                <a:solidFill>
                  <a:prstClr val="black"/>
                </a:solidFill>
                <a:effectLst/>
                <a:uLnTx/>
                <a:uFillTx/>
                <a:latin typeface="Arial" charset="0"/>
                <a:ea typeface="+mn-ea"/>
                <a:cs typeface="+mn-cs"/>
              </a:rPr>
            </a:br>
            <a:r>
              <a:rPr kumimoji="0" lang="fr-CA" sz="2000" b="1" i="0" u="none" strike="noStrike" kern="1200" cap="none" spc="0" normalizeH="0" baseline="0" noProof="0" dirty="0">
                <a:ln>
                  <a:noFill/>
                </a:ln>
                <a:solidFill>
                  <a:prstClr val="black"/>
                </a:solidFill>
                <a:effectLst/>
                <a:uLnTx/>
                <a:uFillTx/>
                <a:latin typeface="Arial" charset="0"/>
                <a:ea typeface="+mn-ea"/>
                <a:cs typeface="+mn-cs"/>
              </a:rPr>
              <a:t>(</a:t>
            </a:r>
            <a:r>
              <a:rPr kumimoji="0" lang="fr-CA" sz="2000" b="1" i="0" u="none" strike="noStrike" kern="1200" cap="none" spc="0" normalizeH="0" baseline="0" noProof="0" dirty="0" err="1">
                <a:ln>
                  <a:noFill/>
                </a:ln>
                <a:solidFill>
                  <a:prstClr val="black"/>
                </a:solidFill>
                <a:effectLst/>
                <a:uLnTx/>
                <a:uFillTx/>
                <a:latin typeface="Arial" charset="0"/>
                <a:ea typeface="+mn-ea"/>
                <a:cs typeface="+mn-cs"/>
              </a:rPr>
              <a:t>cont’d</a:t>
            </a:r>
            <a:r>
              <a:rPr kumimoji="0" lang="fr-CA" sz="2000" b="1" i="0" u="none" strike="noStrike" kern="1200" cap="none" spc="0" normalizeH="0" baseline="0" noProof="0" dirty="0">
                <a:ln>
                  <a:noFill/>
                </a:ln>
                <a:solidFill>
                  <a:prstClr val="black"/>
                </a:solidFill>
                <a:effectLst/>
                <a:uLnTx/>
                <a:uFillTx/>
                <a:latin typeface="Arial" charset="0"/>
                <a:ea typeface="+mn-ea"/>
                <a:cs typeface="+mn-cs"/>
              </a:rPr>
              <a:t>)</a:t>
            </a:r>
            <a:endParaRPr kumimoji="0" lang="fr-CA" sz="3200" b="1"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498803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CA"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125" name="Subtitle 2"/>
          <p:cNvSpPr txBox="1">
            <a:spLocks/>
          </p:cNvSpPr>
          <p:nvPr/>
        </p:nvSpPr>
        <p:spPr bwMode="auto">
          <a:xfrm>
            <a:off x="382211" y="1340768"/>
            <a:ext cx="8748464"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Annuity market gains</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Opportunistic purchases when annuity market is more attractive </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1" u="none" strike="noStrike" kern="1200" cap="none" spc="0" normalizeH="0" baseline="0" noProof="0" dirty="0" err="1">
                <a:ln>
                  <a:noFill/>
                </a:ln>
                <a:solidFill>
                  <a:prstClr val="black"/>
                </a:solidFill>
                <a:effectLst/>
                <a:uLnTx/>
                <a:uFillTx/>
                <a:latin typeface="Arial" charset="0"/>
                <a:ea typeface="+mn-ea"/>
                <a:cs typeface="+mn-cs"/>
              </a:rPr>
              <a:t>PoLiRIF</a:t>
            </a:r>
            <a:r>
              <a:rPr kumimoji="0" lang="en-CA" sz="2000" b="0" i="0" u="none" strike="noStrike" kern="1200" cap="none" spc="0" normalizeH="0" baseline="0" noProof="0" dirty="0">
                <a:ln>
                  <a:noFill/>
                </a:ln>
                <a:solidFill>
                  <a:prstClr val="black"/>
                </a:solidFill>
                <a:effectLst/>
                <a:uLnTx/>
                <a:uFillTx/>
                <a:latin typeface="Arial" charset="0"/>
                <a:ea typeface="+mn-ea"/>
                <a:cs typeface="+mn-cs"/>
              </a:rPr>
              <a:t> can shop for ‘‘bargains’’ resulting from competitive pressures</a:t>
            </a:r>
            <a:br>
              <a:rPr kumimoji="0" lang="en-CA" sz="1800" b="0" i="0" u="none" strike="noStrike" kern="1200" cap="none" spc="0" normalizeH="0" baseline="0" noProof="0" dirty="0">
                <a:ln>
                  <a:noFill/>
                </a:ln>
                <a:solidFill>
                  <a:prstClr val="black"/>
                </a:solidFill>
                <a:effectLst/>
                <a:uLnTx/>
                <a:uFillTx/>
                <a:latin typeface="Arial" charset="0"/>
                <a:ea typeface="+mn-ea"/>
                <a:cs typeface="+mn-cs"/>
              </a:rPr>
            </a:br>
            <a:endParaRPr kumimoji="0" lang="en-CA" sz="18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Shrinking pensioner liability</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Pensioners have short life expectancy – within a few years, many die </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Depending on their demographics, liability could be half after 10 years</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Plan assets also reduce, but insurer margins will be on smaller premium</a:t>
            </a:r>
          </a:p>
          <a:p>
            <a:pPr marL="0" marR="0" lvl="0" indent="0" algn="ctr"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1" u="none" strike="noStrike" kern="1200" cap="none" spc="0" normalizeH="0" baseline="0" noProof="0" dirty="0">
              <a:ln>
                <a:noFill/>
              </a:ln>
              <a:solidFill>
                <a:prstClr val="black"/>
              </a:solidFill>
              <a:effectLst/>
              <a:uLnTx/>
              <a:uFillTx/>
              <a:latin typeface="Calibri" pitchFamily="34" charset="0"/>
              <a:ea typeface="+mn-ea"/>
              <a:cs typeface="+mn-cs"/>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89255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Why</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expect</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improvements</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from</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a </a:t>
            </a:r>
            <a:r>
              <a:rPr kumimoji="0" lang="fr-CA" sz="3200" b="1" i="1" u="none" strike="noStrike" kern="1200" cap="none" spc="0" normalizeH="0" baseline="0" noProof="0" dirty="0" err="1">
                <a:ln>
                  <a:noFill/>
                </a:ln>
                <a:solidFill>
                  <a:prstClr val="black"/>
                </a:solidFill>
                <a:effectLst/>
                <a:uLnTx/>
                <a:uFillTx/>
                <a:latin typeface="Arial" charset="0"/>
                <a:ea typeface="+mn-ea"/>
                <a:cs typeface="+mn-cs"/>
              </a:rPr>
              <a:t>PoLiRIF</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a:t>
            </a:r>
            <a:br>
              <a:rPr kumimoji="0" lang="fr-CA" sz="3200" b="1" i="0" u="none" strike="noStrike" kern="1200" cap="none" spc="0" normalizeH="0" baseline="0" noProof="0" dirty="0">
                <a:ln>
                  <a:noFill/>
                </a:ln>
                <a:solidFill>
                  <a:prstClr val="black"/>
                </a:solidFill>
                <a:effectLst/>
                <a:uLnTx/>
                <a:uFillTx/>
                <a:latin typeface="Arial" charset="0"/>
                <a:ea typeface="+mn-ea"/>
                <a:cs typeface="+mn-cs"/>
              </a:rPr>
            </a:br>
            <a:r>
              <a:rPr kumimoji="0" lang="fr-CA" sz="2000" b="1" i="0" u="none" strike="noStrike" kern="1200" cap="none" spc="0" normalizeH="0" baseline="0" noProof="0" dirty="0">
                <a:ln>
                  <a:noFill/>
                </a:ln>
                <a:solidFill>
                  <a:prstClr val="black"/>
                </a:solidFill>
                <a:effectLst/>
                <a:uLnTx/>
                <a:uFillTx/>
                <a:latin typeface="Arial" charset="0"/>
                <a:ea typeface="+mn-ea"/>
                <a:cs typeface="+mn-cs"/>
              </a:rPr>
              <a:t>(</a:t>
            </a:r>
            <a:r>
              <a:rPr kumimoji="0" lang="fr-CA" sz="2000" b="1" i="0" u="none" strike="noStrike" kern="1200" cap="none" spc="0" normalizeH="0" baseline="0" noProof="0" dirty="0" err="1">
                <a:ln>
                  <a:noFill/>
                </a:ln>
                <a:solidFill>
                  <a:prstClr val="black"/>
                </a:solidFill>
                <a:effectLst/>
                <a:uLnTx/>
                <a:uFillTx/>
                <a:latin typeface="Arial" charset="0"/>
                <a:ea typeface="+mn-ea"/>
                <a:cs typeface="+mn-cs"/>
              </a:rPr>
              <a:t>cont’d</a:t>
            </a:r>
            <a:r>
              <a:rPr kumimoji="0" lang="fr-CA" sz="2000" b="1" i="0" u="none" strike="noStrike" kern="1200" cap="none" spc="0" normalizeH="0" baseline="0" noProof="0" dirty="0">
                <a:ln>
                  <a:noFill/>
                </a:ln>
                <a:solidFill>
                  <a:prstClr val="black"/>
                </a:solidFill>
                <a:effectLst/>
                <a:uLnTx/>
                <a:uFillTx/>
                <a:latin typeface="Arial" charset="0"/>
                <a:ea typeface="+mn-ea"/>
                <a:cs typeface="+mn-cs"/>
              </a:rPr>
              <a:t>)</a:t>
            </a:r>
            <a:endParaRPr kumimoji="0" lang="fr-CA" sz="3200" b="1"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28470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a:xfrm>
            <a:off x="827584" y="1484784"/>
            <a:ext cx="7772400"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b="1" dirty="0"/>
              <a:t>Enhancing Retirement Security</a:t>
            </a:r>
            <a:endParaRPr lang="en-US" dirty="0"/>
          </a:p>
        </p:txBody>
      </p:sp>
      <p:sp>
        <p:nvSpPr>
          <p:cNvPr id="4099" name="Subtitle 2"/>
          <p:cNvSpPr>
            <a:spLocks noGrp="1"/>
          </p:cNvSpPr>
          <p:nvPr>
            <p:ph type="subTitle" idx="1"/>
          </p:nvPr>
        </p:nvSpPr>
        <p:spPr>
          <a:xfrm>
            <a:off x="2553544" y="3573016"/>
            <a:ext cx="4320480" cy="1800200"/>
          </a:xfrm>
        </p:spPr>
        <p:txBody>
          <a:bodyPr/>
          <a:lstStyle/>
          <a:p>
            <a:pPr eaLnBrk="1" hangingPunct="1"/>
            <a:endParaRPr lang="en-US" dirty="0">
              <a:solidFill>
                <a:schemeClr val="tx1"/>
              </a:solidFill>
            </a:endParaRPr>
          </a:p>
          <a:p>
            <a:pPr eaLnBrk="1" hangingPunct="1"/>
            <a:r>
              <a:rPr lang="en-CA" b="1" dirty="0">
                <a:solidFill>
                  <a:schemeClr val="tx1"/>
                </a:solidFill>
              </a:rPr>
              <a:t>Todd Saulnier</a:t>
            </a:r>
          </a:p>
          <a:p>
            <a:pPr eaLnBrk="1" hangingPunct="1"/>
            <a:r>
              <a:rPr lang="en-CA" dirty="0">
                <a:solidFill>
                  <a:schemeClr val="tx1"/>
                </a:solidFill>
              </a:rPr>
              <a:t>Chair, </a:t>
            </a:r>
            <a:r>
              <a:rPr lang="en-CA" i="1" dirty="0">
                <a:solidFill>
                  <a:schemeClr val="tx1"/>
                </a:solidFill>
              </a:rPr>
              <a:t>ACPM National Policy Committee</a:t>
            </a:r>
            <a:r>
              <a:rPr lang="en-CA" dirty="0">
                <a:solidFill>
                  <a:schemeClr val="tx1"/>
                </a:solidFill>
              </a:rPr>
              <a:t>; Principal, </a:t>
            </a:r>
            <a:r>
              <a:rPr lang="en-CA" i="1" dirty="0">
                <a:solidFill>
                  <a:schemeClr val="tx1"/>
                </a:solidFill>
              </a:rPr>
              <a:t>Mercer</a:t>
            </a:r>
            <a:endParaRPr lang="en-US" i="1" dirty="0">
              <a:solidFill>
                <a:schemeClr val="tx1"/>
              </a:solidFill>
            </a:endParaRPr>
          </a:p>
        </p:txBody>
      </p:sp>
    </p:spTree>
    <p:extLst>
      <p:ext uri="{BB962C8B-B14F-4D97-AF65-F5344CB8AC3E}">
        <p14:creationId xmlns:p14="http://schemas.microsoft.com/office/powerpoint/2010/main" val="3955899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CA"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5125" name="Subtitle 2"/>
          <p:cNvSpPr txBox="1">
            <a:spLocks/>
          </p:cNvSpPr>
          <p:nvPr/>
        </p:nvSpPr>
        <p:spPr bwMode="auto">
          <a:xfrm>
            <a:off x="382211" y="1340768"/>
            <a:ext cx="8748464"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Quebec experience</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Compromise for pensioners due to solvency relief after 2008 crisis </a:t>
            </a:r>
          </a:p>
          <a:p>
            <a:pPr marL="625475" marR="0" lvl="2" indent="-179388"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In case of wind-up, pensioners get compensated for solvency relief impact</a:t>
            </a:r>
          </a:p>
          <a:p>
            <a:pPr marL="625475" marR="0" lvl="2" indent="-179388"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E.g. if wind-up ratio is 80% vs 85% without solvency relief, they get 85% pension</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Pensioners electing this option have their assets transferred to RRQ</a:t>
            </a:r>
          </a:p>
          <a:p>
            <a:pPr marL="625475" marR="0" lvl="2" indent="-179388"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Pensioners guaranteed (by Qc gov.) not to have pension reduced further</a:t>
            </a:r>
          </a:p>
          <a:p>
            <a:pPr marL="625475" marR="0" lvl="2" indent="-179388"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RRQ administers ongoing plan up to 5 years, then purchases insured annuity</a:t>
            </a: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Rules changed after a few years </a:t>
            </a:r>
          </a:p>
          <a:p>
            <a:pPr marL="625475" marR="0" lvl="2" indent="-179388"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1600" b="0" i="0" u="none" strike="noStrike" kern="1200" cap="none" spc="0" normalizeH="0" baseline="0" noProof="0" dirty="0">
                <a:ln>
                  <a:noFill/>
                </a:ln>
                <a:solidFill>
                  <a:prstClr val="black"/>
                </a:solidFill>
                <a:effectLst/>
                <a:uLnTx/>
                <a:uFillTx/>
                <a:latin typeface="Arial" charset="0"/>
                <a:ea typeface="+mn-ea"/>
                <a:cs typeface="+mn-cs"/>
              </a:rPr>
              <a:t>Horizon up to 10 years, no more relief compensation nor guarantee not </a:t>
            </a:r>
            <a:r>
              <a:rPr kumimoji="0" lang="en-CA" sz="1600" b="0" i="0" u="none" strike="noStrike" kern="1200" cap="none" spc="0" normalizeH="0" baseline="0" noProof="0">
                <a:ln>
                  <a:noFill/>
                </a:ln>
                <a:solidFill>
                  <a:prstClr val="black"/>
                </a:solidFill>
                <a:effectLst/>
                <a:uLnTx/>
                <a:uFillTx/>
                <a:latin typeface="Arial" charset="0"/>
                <a:ea typeface="+mn-ea"/>
                <a:cs typeface="+mn-cs"/>
              </a:rPr>
              <a:t>to reduce</a:t>
            </a:r>
            <a:endParaRPr kumimoji="0" lang="en-CA" sz="1600" b="0" i="0" u="none" strike="noStrike" kern="1200" cap="none" spc="0" normalizeH="0" baseline="0" noProof="0" dirty="0">
              <a:ln>
                <a:noFill/>
              </a:ln>
              <a:solidFill>
                <a:prstClr val="black"/>
              </a:solidFill>
              <a:effectLst/>
              <a:uLnTx/>
              <a:uFillTx/>
              <a:latin typeface="Arial" charset="0"/>
              <a:ea typeface="+mn-ea"/>
              <a:cs typeface="+mn-cs"/>
            </a:endParaRPr>
          </a:p>
          <a:p>
            <a:pPr marL="446088" marR="0" lvl="1" indent="-180975"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latin typeface="Arial" charset="0"/>
                <a:ea typeface="+mn-ea"/>
                <a:cs typeface="+mn-cs"/>
              </a:rPr>
              <a:t>Results: take-up rate was high, pensioners received increases (~3-9%)</a:t>
            </a:r>
            <a:br>
              <a:rPr kumimoji="0" lang="en-CA" sz="2000" b="0" i="0" u="none" strike="noStrike" kern="1200" cap="none" spc="0" normalizeH="0" baseline="0" noProof="0" dirty="0">
                <a:ln>
                  <a:noFill/>
                </a:ln>
                <a:solidFill>
                  <a:prstClr val="black"/>
                </a:solidFill>
                <a:effectLst/>
                <a:uLnTx/>
                <a:uFillTx/>
                <a:latin typeface="Arial" charset="0"/>
                <a:ea typeface="+mn-ea"/>
                <a:cs typeface="+mn-cs"/>
              </a:rPr>
            </a:br>
            <a:endParaRPr kumimoji="0" lang="en-CA" sz="2000" b="0" i="0" u="none" strike="noStrike" kern="1200" cap="none" spc="0" normalizeH="0" baseline="0" noProof="0" dirty="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CA" sz="2400" b="0" i="0" u="none" strike="noStrike" kern="1200" cap="none" spc="0" normalizeH="0" baseline="0" noProof="0" dirty="0">
                <a:ln>
                  <a:noFill/>
                </a:ln>
                <a:solidFill>
                  <a:prstClr val="black"/>
                </a:solidFill>
                <a:effectLst/>
                <a:uLnTx/>
                <a:uFillTx/>
                <a:latin typeface="Arial" charset="0"/>
                <a:ea typeface="+mn-ea"/>
                <a:cs typeface="+mn-cs"/>
              </a:rPr>
              <a:t>Certain special cases in other provinces</a:t>
            </a:r>
          </a:p>
          <a:p>
            <a:pPr marL="0" marR="0" lvl="0" indent="0" algn="ctr" defTabSz="914400" rtl="0" eaLnBrk="1" fontAlgn="base" latinLnBrk="0" hangingPunct="1">
              <a:lnSpc>
                <a:spcPct val="100000"/>
              </a:lnSpc>
              <a:spcBef>
                <a:spcPct val="20000"/>
              </a:spcBef>
              <a:spcAft>
                <a:spcPct val="0"/>
              </a:spcAft>
              <a:buClrTx/>
              <a:buSzTx/>
              <a:buFont typeface="Arial" charset="0"/>
              <a:buNone/>
              <a:tabLst/>
              <a:defRPr/>
            </a:pPr>
            <a:endParaRPr kumimoji="0" lang="en-US" sz="2400" b="0" i="1" u="none" strike="noStrike" kern="1200" cap="none" spc="0" normalizeH="0" baseline="0" noProof="0" dirty="0">
              <a:ln>
                <a:noFill/>
              </a:ln>
              <a:solidFill>
                <a:prstClr val="black"/>
              </a:solidFill>
              <a:effectLst/>
              <a:uLnTx/>
              <a:uFillTx/>
              <a:latin typeface="Calibri" pitchFamily="34" charset="0"/>
              <a:ea typeface="+mn-ea"/>
              <a:cs typeface="+mn-cs"/>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CA" sz="3200" b="1" i="1" u="none" strike="noStrike" kern="1200" cap="none" spc="0" normalizeH="0" baseline="0" noProof="0" dirty="0" err="1">
                <a:ln>
                  <a:noFill/>
                </a:ln>
                <a:solidFill>
                  <a:prstClr val="black"/>
                </a:solidFill>
                <a:effectLst/>
                <a:uLnTx/>
                <a:uFillTx/>
                <a:latin typeface="Arial" charset="0"/>
                <a:ea typeface="+mn-ea"/>
                <a:cs typeface="+mn-cs"/>
              </a:rPr>
              <a:t>PoLiRIF</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concept </a:t>
            </a:r>
            <a:r>
              <a:rPr kumimoji="0" lang="fr-CA" sz="3200" b="1" i="0" u="none" strike="noStrike" kern="1200" cap="none" spc="0" normalizeH="0" baseline="0" noProof="0" dirty="0" err="1">
                <a:ln>
                  <a:noFill/>
                </a:ln>
                <a:solidFill>
                  <a:prstClr val="black"/>
                </a:solidFill>
                <a:effectLst/>
                <a:uLnTx/>
                <a:uFillTx/>
                <a:latin typeface="Arial" charset="0"/>
                <a:ea typeface="+mn-ea"/>
                <a:cs typeface="+mn-cs"/>
              </a:rPr>
              <a:t>is</a:t>
            </a:r>
            <a:r>
              <a:rPr kumimoji="0" lang="fr-CA" sz="3200" b="1" i="0" u="none" strike="noStrike" kern="1200" cap="none" spc="0" normalizeH="0" baseline="0" noProof="0" dirty="0">
                <a:ln>
                  <a:noFill/>
                </a:ln>
                <a:solidFill>
                  <a:prstClr val="black"/>
                </a:solidFill>
                <a:effectLst/>
                <a:uLnTx/>
                <a:uFillTx/>
                <a:latin typeface="Arial" charset="0"/>
                <a:ea typeface="+mn-ea"/>
                <a:cs typeface="+mn-cs"/>
              </a:rPr>
              <a:t> not new</a:t>
            </a:r>
          </a:p>
        </p:txBody>
      </p:sp>
    </p:spTree>
    <p:extLst>
      <p:ext uri="{BB962C8B-B14F-4D97-AF65-F5344CB8AC3E}">
        <p14:creationId xmlns:p14="http://schemas.microsoft.com/office/powerpoint/2010/main" val="1097123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827584" y="1484784"/>
            <a:ext cx="7772400"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b="1"/>
              <a:t>Enhancing Retirement Security</a:t>
            </a:r>
            <a:endParaRPr lang="en-US"/>
          </a:p>
        </p:txBody>
      </p:sp>
      <p:sp>
        <p:nvSpPr>
          <p:cNvPr id="4099" name="Subtitle 2"/>
          <p:cNvSpPr>
            <a:spLocks noGrp="1"/>
          </p:cNvSpPr>
          <p:nvPr>
            <p:ph type="subTitle" idx="1"/>
          </p:nvPr>
        </p:nvSpPr>
        <p:spPr>
          <a:xfrm>
            <a:off x="2411760" y="3717032"/>
            <a:ext cx="4896544" cy="1512168"/>
          </a:xfrm>
        </p:spPr>
        <p:txBody>
          <a:bodyPr/>
          <a:lstStyle/>
          <a:p>
            <a:pPr eaLnBrk="1" hangingPunct="1"/>
            <a:r>
              <a:rPr lang="en-US" b="1" dirty="0">
                <a:solidFill>
                  <a:schemeClr val="tx1"/>
                </a:solidFill>
              </a:rPr>
              <a:t>Raj S. </a:t>
            </a:r>
            <a:r>
              <a:rPr lang="en-US" b="1" dirty="0" err="1">
                <a:solidFill>
                  <a:schemeClr val="tx1"/>
                </a:solidFill>
              </a:rPr>
              <a:t>Sahni</a:t>
            </a:r>
            <a:r>
              <a:rPr lang="en-US" b="1" dirty="0">
                <a:solidFill>
                  <a:schemeClr val="tx1"/>
                </a:solidFill>
              </a:rPr>
              <a:t> </a:t>
            </a:r>
          </a:p>
          <a:p>
            <a:pPr eaLnBrk="1" hangingPunct="1"/>
            <a:r>
              <a:rPr lang="en-US" dirty="0">
                <a:solidFill>
                  <a:schemeClr val="tx1"/>
                </a:solidFill>
              </a:rPr>
              <a:t>Partner,</a:t>
            </a:r>
            <a:r>
              <a:rPr lang="en-US" i="1" dirty="0">
                <a:solidFill>
                  <a:schemeClr val="tx1"/>
                </a:solidFill>
              </a:rPr>
              <a:t> Bennett Jones LLP</a:t>
            </a:r>
          </a:p>
        </p:txBody>
      </p:sp>
    </p:spTree>
    <p:extLst>
      <p:ext uri="{BB962C8B-B14F-4D97-AF65-F5344CB8AC3E}">
        <p14:creationId xmlns:p14="http://schemas.microsoft.com/office/powerpoint/2010/main" val="931294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22</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
        <p:nvSpPr>
          <p:cNvPr id="5125" name="Subtitle 2"/>
          <p:cNvSpPr txBox="1"/>
          <p:nvPr/>
        </p:nvSpPr>
        <p:spPr>
          <a:xfrm>
            <a:off x="388035" y="260648"/>
            <a:ext cx="8748464" cy="554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Arial" charset="0"/>
                <a:ea typeface="+mn-ea"/>
                <a:cs typeface="+mn-cs"/>
              </a:rPr>
              <a:t>Corporate Governance Options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a:p>
            <a:pPr marL="285750" marR="0" lvl="0" indent="-28575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Federal Government’s proposed amendments to the </a:t>
            </a:r>
            <a:r>
              <a:rPr kumimoji="0" lang="en-US" sz="2400" b="0" i="1" u="none" strike="noStrike" kern="1200" cap="none" spc="0" normalizeH="0" baseline="0" noProof="0">
                <a:ln>
                  <a:noFill/>
                </a:ln>
                <a:solidFill>
                  <a:prstClr val="black"/>
                </a:solidFill>
                <a:effectLst/>
                <a:uLnTx/>
                <a:uFillTx/>
                <a:latin typeface="Arial" charset="0"/>
                <a:ea typeface="+mn-ea"/>
                <a:cs typeface="+mn-cs"/>
              </a:rPr>
              <a:t>Canada Business Corporation's Act</a:t>
            </a:r>
            <a:r>
              <a:rPr kumimoji="0" lang="en-US" sz="2400" b="0" i="0" u="none" strike="noStrike" kern="1200" cap="none" spc="0" normalizeH="0" baseline="0" noProof="0">
                <a:ln>
                  <a:noFill/>
                </a:ln>
                <a:solidFill>
                  <a:prstClr val="black"/>
                </a:solidFill>
                <a:effectLst/>
                <a:uLnTx/>
                <a:uFillTx/>
                <a:latin typeface="Arial" charset="0"/>
                <a:ea typeface="+mn-ea"/>
                <a:cs typeface="+mn-cs"/>
              </a:rPr>
              <a:t> ("CBCA") :</a:t>
            </a:r>
          </a:p>
          <a:p>
            <a:pPr marL="742950" marR="0" lvl="1" indent="-28575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Dividend payments, share redemptions and executive compensation packages could be restricted under the CBCA in cases where a company has a large pension deficit.</a:t>
            </a: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2400" b="0" i="0" u="none" strike="noStrike" kern="1200" cap="none" spc="0" normalizeH="0" baseline="0" noProof="0">
                <a:ln>
                  <a:noFill/>
                </a:ln>
                <a:solidFill>
                  <a:prstClr val="black"/>
                </a:solidFill>
                <a:effectLst/>
                <a:uLnTx/>
                <a:uFillTx/>
                <a:latin typeface="Arial" charset="0"/>
                <a:ea typeface="+mn-ea"/>
                <a:cs typeface="+mn-cs"/>
              </a:rPr>
              <a:t>CBCA corporations could be required to report on policies that pertain to the interests of workers and pensioners, and could require directors to promote the company's success for the benefit of all its stakeholders, including pensioners and employees. </a:t>
            </a:r>
          </a:p>
        </p:txBody>
      </p:sp>
    </p:spTree>
    <p:extLst>
      <p:ext uri="{BB962C8B-B14F-4D97-AF65-F5344CB8AC3E}">
        <p14:creationId xmlns:p14="http://schemas.microsoft.com/office/powerpoint/2010/main" val="405646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8640"/>
            <a:ext cx="8229600" cy="5544616"/>
          </a:xfrm>
        </p:spPr>
        <p:txBody>
          <a:bodyPr/>
          <a:lstStyle/>
          <a:p>
            <a:pPr lvl="0">
              <a:spcAft>
                <a:spcPts val="1200"/>
              </a:spcAft>
            </a:pPr>
            <a:r>
              <a:rPr lang="en-US"/>
              <a:t>Under current law, CBCA s. 42 already has restrictions on dividends re: insolvency:</a:t>
            </a:r>
          </a:p>
          <a:p>
            <a:pPr marL="457200" lvl="1" indent="0">
              <a:spcAft>
                <a:spcPts val="1200"/>
              </a:spcAft>
              <a:buNone/>
            </a:pPr>
            <a:r>
              <a:rPr lang="en-US"/>
              <a:t>“A corporation shall not declare or pay a dividend if there are reasonable grounds for believing that (a) the corporation is, or would after the payment be, unable to pay its liabilities as they become due; or (b) the realizable value of the corporation’s assets would thereby be less than the aggregate of its liabilities and stated capital of all classes.”</a:t>
            </a:r>
          </a:p>
          <a:p>
            <a:pPr lvl="0">
              <a:spcAft>
                <a:spcPts val="1200"/>
              </a:spcAft>
            </a:pPr>
            <a:r>
              <a:rPr lang="en-US"/>
              <a:t>Similarly, CBCA s. 36(2) already has insolvency restrictions on share redemptions:</a:t>
            </a:r>
          </a:p>
          <a:p>
            <a:pPr marL="457200" lvl="1" indent="0">
              <a:spcAft>
                <a:spcPts val="1200"/>
              </a:spcAft>
              <a:buNone/>
            </a:pPr>
            <a:r>
              <a:rPr lang="en-US"/>
              <a:t>“A corporation shall not make any payment to purchase or redeem any redeemable shares issued by it if there are reasonable grounds for believing that (a) the corporation is, or would after the payment be, unable to pay its liabilities as they become due; or (b) the realizable value of the corporation's assets would after the payment be less than the aggregate of (i) its liabilities, and (ii) the amount that would be required to pay the holders of shares that have a right to be paid, on a redemption or in a liquidation, rateably with or before the holders of the shares to be purchased or redeemed, to the extent that the amount has not been included in its liabilities.”</a:t>
            </a:r>
          </a:p>
          <a:p>
            <a:pPr marL="0" indent="0">
              <a:buNone/>
            </a:pPr>
            <a:endParaRPr lang="en-US" b="1"/>
          </a:p>
          <a:p>
            <a:endParaRPr lang="en-US"/>
          </a:p>
        </p:txBody>
      </p:sp>
      <p:sp>
        <p:nvSpPr>
          <p:cNvPr id="3" name="TextBox 2">
            <a:extLst>
              <a:ext uri="{FF2B5EF4-FFF2-40B4-BE49-F238E27FC236}">
                <a16:creationId xmlns:a16="http://schemas.microsoft.com/office/drawing/2014/main" id="{14B9B071-A547-46C8-A058-DB720134CBE4}"/>
              </a:ext>
            </a:extLst>
          </p:cNvPr>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2501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401394"/>
          </a:xfrm>
        </p:spPr>
        <p:txBody>
          <a:bodyPr/>
          <a:lstStyle/>
          <a:p>
            <a:pPr lvl="0">
              <a:spcAft>
                <a:spcPts val="1200"/>
              </a:spcAft>
            </a:pPr>
            <a:r>
              <a:rPr lang="en-US" sz="2000"/>
              <a:t>Given the above-noted restrictions already in place under the CBCA, the Federal Government's proposal may not offer any additional protection and may be problematic as it could:</a:t>
            </a:r>
          </a:p>
          <a:p>
            <a:pPr lvl="1">
              <a:spcAft>
                <a:spcPts val="1200"/>
              </a:spcAft>
            </a:pPr>
            <a:r>
              <a:rPr lang="en-US" sz="2000"/>
              <a:t>Reduce the ability of CBCA corporations with large pension deficits to obtain financing from parent companies or increase financing costs;</a:t>
            </a:r>
          </a:p>
          <a:p>
            <a:pPr lvl="1">
              <a:spcAft>
                <a:spcPts val="1200"/>
              </a:spcAft>
            </a:pPr>
            <a:r>
              <a:rPr lang="en-US" sz="2000"/>
              <a:t>Result in inconsistencies between CBCA corporations and other jurisdictions, making CBCA corporations less attractive for investment;</a:t>
            </a:r>
          </a:p>
          <a:p>
            <a:pPr lvl="1">
              <a:spcAft>
                <a:spcPts val="1200"/>
              </a:spcAft>
            </a:pPr>
            <a:r>
              <a:rPr lang="en-US" sz="2000"/>
              <a:t>Result in inconsistencies in how pension liabilities and solvency are reported for the purposes of accounting (GAAP/IFRS) vs. determining solvency for dividend and share redemptions</a:t>
            </a:r>
          </a:p>
          <a:p>
            <a:pPr lvl="1">
              <a:spcAft>
                <a:spcPts val="1200"/>
              </a:spcAft>
            </a:pPr>
            <a:r>
              <a:rPr lang="en-US" sz="2000"/>
              <a:t>Reduce the ability of CBCA corporations to attract and retain talented executives (restrictions on executive compensation)</a:t>
            </a:r>
          </a:p>
          <a:p>
            <a:endParaRPr lang="en-US"/>
          </a:p>
        </p:txBody>
      </p:sp>
      <p:sp>
        <p:nvSpPr>
          <p:cNvPr id="3" name="TextBox 2">
            <a:extLst>
              <a:ext uri="{FF2B5EF4-FFF2-40B4-BE49-F238E27FC236}">
                <a16:creationId xmlns:a16="http://schemas.microsoft.com/office/drawing/2014/main" id="{DC4B4708-7070-458B-BB7B-2BF9FA778E49}"/>
              </a:ext>
            </a:extLst>
          </p:cNvPr>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3653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229600" cy="5185370"/>
          </a:xfrm>
        </p:spPr>
        <p:txBody>
          <a:bodyPr/>
          <a:lstStyle/>
          <a:p>
            <a:pPr lvl="0">
              <a:spcAft>
                <a:spcPts val="1200"/>
              </a:spcAft>
            </a:pPr>
            <a:r>
              <a:rPr lang="en-US" sz="2200"/>
              <a:t>Regarding the second part of the corporate governance proposal: requiring directors to promote the company's success for the benefit of all its stakeholders, including pensioners and employees, CBCA s. 122(1) already requires directors to “act honestly and in good faith with a view to the best interests of the corporation”</a:t>
            </a:r>
          </a:p>
          <a:p>
            <a:pPr lvl="0">
              <a:spcAft>
                <a:spcPts val="1200"/>
              </a:spcAft>
            </a:pPr>
            <a:r>
              <a:rPr lang="en-US" sz="2200"/>
              <a:t>Supreme Court of Canada considered this section of the CBCA in 2004 in </a:t>
            </a:r>
            <a:r>
              <a:rPr lang="en-US" sz="2200" i="1"/>
              <a:t>Peoples Department Stores Inc. v. Wise</a:t>
            </a:r>
            <a:r>
              <a:rPr lang="en-US" sz="2200"/>
              <a:t> and noted that  the directors' fiduciary duties are owed to the corporation as a whole and not to any particular stakeholders or creditors even when the corporation is in the "nebulous vicinity of insolvency"</a:t>
            </a:r>
          </a:p>
          <a:p>
            <a:pPr lvl="0">
              <a:spcAft>
                <a:spcPts val="1200"/>
              </a:spcAft>
            </a:pPr>
            <a:r>
              <a:rPr lang="en-US" sz="2200"/>
              <a:t>Accordingly, the Federal Government's proposal does not appear to substantively add any further protections and may lead to potential confusion and inconsistency with existing law</a:t>
            </a:r>
          </a:p>
          <a:p>
            <a:endParaRPr lang="en-US"/>
          </a:p>
        </p:txBody>
      </p:sp>
      <p:sp>
        <p:nvSpPr>
          <p:cNvPr id="3" name="TextBox 2">
            <a:extLst>
              <a:ext uri="{FF2B5EF4-FFF2-40B4-BE49-F238E27FC236}">
                <a16:creationId xmlns:a16="http://schemas.microsoft.com/office/drawing/2014/main" id="{B82D92AE-FFA2-454B-8AA0-182701B57DC1}"/>
              </a:ext>
            </a:extLst>
          </p:cNvPr>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7090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5688632"/>
          </a:xfrm>
        </p:spPr>
        <p:txBody>
          <a:bodyPr/>
          <a:lstStyle/>
          <a:p>
            <a:pPr marL="0" indent="0">
              <a:spcAft>
                <a:spcPts val="1200"/>
              </a:spcAft>
              <a:buNone/>
            </a:pPr>
            <a:r>
              <a:rPr lang="en-US" sz="3200" b="1">
                <a:latin typeface="Arial" panose="020B0604020202020204" pitchFamily="34" charset="0"/>
                <a:cs typeface="Arial" panose="020B0604020202020204" pitchFamily="34" charset="0"/>
              </a:rPr>
              <a:t>Insolvency Options</a:t>
            </a:r>
          </a:p>
          <a:p>
            <a:pPr lvl="0">
              <a:spcAft>
                <a:spcPts val="600"/>
              </a:spcAft>
            </a:pPr>
            <a:r>
              <a:rPr lang="en-US" sz="2000"/>
              <a:t>The Federal Government's proposal suggests amending the </a:t>
            </a:r>
            <a:r>
              <a:rPr lang="en-US" sz="2000" i="1"/>
              <a:t>Bankruptcy and Insolvency Act</a:t>
            </a:r>
            <a:r>
              <a:rPr lang="en-US" sz="2000"/>
              <a:t> ("BIA") and </a:t>
            </a:r>
            <a:r>
              <a:rPr lang="en-US" sz="2000" i="1"/>
              <a:t>Companies Creditors Arrangement Act </a:t>
            </a:r>
            <a:r>
              <a:rPr lang="en-US" sz="2000"/>
              <a:t>as follows:</a:t>
            </a:r>
          </a:p>
          <a:p>
            <a:pPr lvl="1">
              <a:spcAft>
                <a:spcPts val="600"/>
              </a:spcAft>
            </a:pPr>
            <a:r>
              <a:rPr lang="en-US" sz="2000"/>
              <a:t>Enhanced "look-back" period: to enable courts to set aside executive bonuses and compensation increases where a company with unfunded pension liabilities enters insolvency within a fixed period.  </a:t>
            </a:r>
          </a:p>
          <a:p>
            <a:pPr lvl="1">
              <a:spcAft>
                <a:spcPts val="600"/>
              </a:spcAft>
            </a:pPr>
            <a:r>
              <a:rPr lang="en-US" sz="2000"/>
              <a:t>Proposed amendments to the CCAA:</a:t>
            </a:r>
          </a:p>
          <a:p>
            <a:pPr lvl="2">
              <a:spcAft>
                <a:spcPts val="600"/>
              </a:spcAft>
            </a:pPr>
            <a:r>
              <a:rPr lang="en-US" sz="2000"/>
              <a:t>increasing participation for pensioners and employee groups at the outset of proceedings by “limiting the scope of initial orders”;</a:t>
            </a:r>
          </a:p>
          <a:p>
            <a:pPr lvl="2">
              <a:spcAft>
                <a:spcPts val="600"/>
              </a:spcAft>
            </a:pPr>
            <a:r>
              <a:rPr lang="en-US" sz="2000"/>
              <a:t>enhanced transparency for all creditors by requiring creditors to disclose their real economic interests; and</a:t>
            </a:r>
          </a:p>
          <a:p>
            <a:pPr lvl="2">
              <a:spcAft>
                <a:spcPts val="600"/>
              </a:spcAft>
            </a:pPr>
            <a:r>
              <a:rPr lang="en-US" sz="2000"/>
              <a:t>creating a more equitable process by imposing an express duty of good faith on all parties to the restructuring.</a:t>
            </a:r>
          </a:p>
          <a:p>
            <a:endParaRPr lang="en-US"/>
          </a:p>
        </p:txBody>
      </p:sp>
      <p:sp>
        <p:nvSpPr>
          <p:cNvPr id="3" name="TextBox 2">
            <a:extLst>
              <a:ext uri="{FF2B5EF4-FFF2-40B4-BE49-F238E27FC236}">
                <a16:creationId xmlns:a16="http://schemas.microsoft.com/office/drawing/2014/main" id="{82E253D9-1CE1-48DC-8E63-BD4C971D6293}"/>
              </a:ext>
            </a:extLst>
          </p:cNvPr>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26</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072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16624"/>
          </a:xfrm>
        </p:spPr>
        <p:txBody>
          <a:bodyPr/>
          <a:lstStyle/>
          <a:p>
            <a:pPr lvl="0">
              <a:spcAft>
                <a:spcPts val="1200"/>
              </a:spcAft>
            </a:pPr>
            <a:r>
              <a:rPr lang="en-US" sz="2200"/>
              <a:t>Under current law, the "look-back" (preferences and transfers at undervalue) provisions of the BIA (and incorporated by reference into CCAA) already provide protection against any preferential payments to creditors or transfers of the corporation's property to any person for less than fair value (see BIA ss. 95 and 96).</a:t>
            </a:r>
          </a:p>
          <a:p>
            <a:pPr lvl="0">
              <a:spcAft>
                <a:spcPts val="1200"/>
              </a:spcAft>
            </a:pPr>
            <a:r>
              <a:rPr lang="en-US" sz="2200"/>
              <a:t>Transactions caught include payments made by the corporation and obligations incurred by the corporation, amongst others.  </a:t>
            </a:r>
          </a:p>
          <a:p>
            <a:pPr lvl="0">
              <a:spcAft>
                <a:spcPts val="1200"/>
              </a:spcAft>
            </a:pPr>
            <a:r>
              <a:rPr lang="en-US" sz="2200"/>
              <a:t>Accordingly, executive bonuses and compensation increases could already be subject to review if the amount paid for the services was excessive in the determination of the Court.</a:t>
            </a:r>
          </a:p>
          <a:p>
            <a:pPr lvl="0">
              <a:spcAft>
                <a:spcPts val="1200"/>
              </a:spcAft>
            </a:pPr>
            <a:r>
              <a:rPr lang="en-US" sz="2200"/>
              <a:t>Look-back period can be up to five years in the case of a transfer at undervalue involving a related (non arms-length) person.</a:t>
            </a:r>
          </a:p>
          <a:p>
            <a:endParaRPr lang="en-US"/>
          </a:p>
        </p:txBody>
      </p:sp>
      <p:sp>
        <p:nvSpPr>
          <p:cNvPr id="3" name="TextBox 2">
            <a:extLst>
              <a:ext uri="{FF2B5EF4-FFF2-40B4-BE49-F238E27FC236}">
                <a16:creationId xmlns:a16="http://schemas.microsoft.com/office/drawing/2014/main" id="{1F86D8C5-005E-46D7-8BF0-A3642E6212A0}"/>
              </a:ext>
            </a:extLst>
          </p:cNvPr>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03469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113362"/>
          </a:xfrm>
        </p:spPr>
        <p:txBody>
          <a:bodyPr/>
          <a:lstStyle/>
          <a:p>
            <a:pPr lvl="0">
              <a:spcAft>
                <a:spcPts val="1200"/>
              </a:spcAft>
            </a:pPr>
            <a:r>
              <a:rPr lang="en-US" sz="2200"/>
              <a:t>In CCAA proceedings, key employee retention programs ("KERPs“) are typically subject to approval or oversight of the Court-appointed Monitor and the Court </a:t>
            </a:r>
          </a:p>
          <a:p>
            <a:pPr lvl="0">
              <a:spcAft>
                <a:spcPts val="1200"/>
              </a:spcAft>
            </a:pPr>
            <a:r>
              <a:rPr lang="en-US" sz="2200"/>
              <a:t>Courts in CCAA proceedings have approved KERPs in many cases, including KERPs with success bonuses, on the basis that they are necessary and appropriate to ensure key employees remain with the company to help guide it through restructuring rather than fleeing to pursue other opportunities</a:t>
            </a:r>
          </a:p>
          <a:p>
            <a:pPr lvl="0">
              <a:spcAft>
                <a:spcPts val="1200"/>
              </a:spcAft>
            </a:pPr>
            <a:r>
              <a:rPr lang="en-US" sz="2200"/>
              <a:t>Federal Government's proposal with respect to amending the BIA and CCAA "look-back" provisions to incorporate specific powers to set aside executive bonuses and compensation increases could negatively impact the ability of a company to retain key employees at a time when it needs them most</a:t>
            </a:r>
          </a:p>
          <a:p>
            <a:pPr>
              <a:spcAft>
                <a:spcPts val="1200"/>
              </a:spcAft>
            </a:pPr>
            <a:endParaRPr lang="en-US" sz="2000"/>
          </a:p>
        </p:txBody>
      </p:sp>
      <p:sp>
        <p:nvSpPr>
          <p:cNvPr id="3" name="TextBox 2">
            <a:extLst>
              <a:ext uri="{FF2B5EF4-FFF2-40B4-BE49-F238E27FC236}">
                <a16:creationId xmlns:a16="http://schemas.microsoft.com/office/drawing/2014/main" id="{7E19A492-0116-4ACB-B76B-C2146E31958C}"/>
              </a:ext>
            </a:extLst>
          </p:cNvPr>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1781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256584"/>
          </a:xfrm>
        </p:spPr>
        <p:txBody>
          <a:bodyPr/>
          <a:lstStyle/>
          <a:p>
            <a:pPr lvl="0">
              <a:spcAft>
                <a:spcPts val="1200"/>
              </a:spcAft>
            </a:pPr>
            <a:r>
              <a:rPr lang="en-US" sz="2400" dirty="0"/>
              <a:t>Regarding the Federal Government's proposal for enhanced transparency and increased participation of pensioners and employee groups in CCAA proceedings, they already have representation in many CCAA proceedings through the appointment by the court of representative counsel.  </a:t>
            </a:r>
          </a:p>
          <a:p>
            <a:pPr lvl="0">
              <a:spcAft>
                <a:spcPts val="1200"/>
              </a:spcAft>
            </a:pPr>
            <a:r>
              <a:rPr lang="en-US" sz="2400" dirty="0"/>
              <a:t>They may also have representation and participation in CCAA through the union if applicable or through an independent pension plan administrator if one has been appointed.</a:t>
            </a:r>
          </a:p>
          <a:p>
            <a:pPr lvl="0">
              <a:spcAft>
                <a:spcPts val="1200"/>
              </a:spcAft>
            </a:pPr>
            <a:r>
              <a:rPr lang="en-US" sz="2400" dirty="0"/>
              <a:t>CCAA Monitor’s website typically already contains court filings and publicly available materials for a CCAA case.  Increased transparency is helpful for all creditors and stakeholders, but the proposal does not clarify what else is specifically required for pensioners and employees.</a:t>
            </a:r>
          </a:p>
          <a:p>
            <a:endParaRPr lang="en-US" dirty="0"/>
          </a:p>
        </p:txBody>
      </p:sp>
      <p:sp>
        <p:nvSpPr>
          <p:cNvPr id="3" name="TextBox 2">
            <a:extLst>
              <a:ext uri="{FF2B5EF4-FFF2-40B4-BE49-F238E27FC236}">
                <a16:creationId xmlns:a16="http://schemas.microsoft.com/office/drawing/2014/main" id="{55349B22-2EB0-4975-9B6B-0816805CF262}"/>
              </a:ext>
            </a:extLst>
          </p:cNvPr>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29</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5471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3</a:t>
            </a:fld>
            <a:endParaRPr lang="en-CA" sz="1100" dirty="0">
              <a:latin typeface="+mn-lt"/>
            </a:endParaRPr>
          </a:p>
        </p:txBody>
      </p:sp>
      <p:sp>
        <p:nvSpPr>
          <p:cNvPr id="5125" name="Subtitle 2"/>
          <p:cNvSpPr txBox="1">
            <a:spLocks/>
          </p:cNvSpPr>
          <p:nvPr/>
        </p:nvSpPr>
        <p:spPr bwMode="auto">
          <a:xfrm>
            <a:off x="382211" y="1340768"/>
            <a:ext cx="8748464"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r>
              <a:rPr lang="en-CA" sz="2400" dirty="0"/>
              <a:t>Background – reason for this consultation</a:t>
            </a:r>
            <a:br>
              <a:rPr lang="en-CA" sz="2400" dirty="0"/>
            </a:br>
            <a:endParaRPr lang="en-CA" sz="2400" dirty="0"/>
          </a:p>
          <a:p>
            <a:pPr marL="285750" indent="-285750">
              <a:spcAft>
                <a:spcPts val="600"/>
              </a:spcAft>
              <a:buFont typeface="Arial" panose="020B0604020202020204" pitchFamily="34" charset="0"/>
              <a:buChar char="•"/>
            </a:pPr>
            <a:r>
              <a:rPr lang="en-CA" sz="2400" dirty="0"/>
              <a:t>The federal consultation</a:t>
            </a:r>
            <a:br>
              <a:rPr lang="en-CA" sz="2400" dirty="0"/>
            </a:br>
            <a:endParaRPr lang="en-CA" sz="2400" dirty="0"/>
          </a:p>
          <a:p>
            <a:pPr marL="285750" indent="-285750">
              <a:spcAft>
                <a:spcPts val="600"/>
              </a:spcAft>
              <a:buFont typeface="Arial" panose="020B0604020202020204" pitchFamily="34" charset="0"/>
              <a:buChar char="•"/>
            </a:pPr>
            <a:r>
              <a:rPr lang="en-CA" sz="2400" dirty="0"/>
              <a:t>ACPM comments on federal government proposals</a:t>
            </a:r>
            <a:br>
              <a:rPr lang="en-CA" sz="2400" dirty="0"/>
            </a:br>
            <a:endParaRPr lang="en-CA" sz="2400" dirty="0"/>
          </a:p>
          <a:p>
            <a:pPr marL="285750" indent="-285750">
              <a:spcAft>
                <a:spcPts val="600"/>
              </a:spcAft>
              <a:buFont typeface="Arial" panose="020B0604020202020204" pitchFamily="34" charset="0"/>
              <a:buChar char="•"/>
            </a:pPr>
            <a:r>
              <a:rPr lang="en-CA" sz="2400" dirty="0"/>
              <a:t>Additional proposals</a:t>
            </a:r>
            <a:br>
              <a:rPr lang="en-CA" sz="2400" dirty="0"/>
            </a:br>
            <a:endParaRPr lang="en-CA" sz="2400" dirty="0"/>
          </a:p>
          <a:p>
            <a:pPr>
              <a:spcAft>
                <a:spcPts val="600"/>
              </a:spcAft>
            </a:pPr>
            <a:br>
              <a:rPr lang="en-CA" sz="2400" i="1" dirty="0"/>
            </a:br>
            <a:r>
              <a:rPr lang="en-CA" sz="2400" i="1" dirty="0">
                <a:solidFill>
                  <a:schemeClr val="tx2"/>
                </a:solidFill>
              </a:rPr>
              <a:t>Consider likelihood of improving security</a:t>
            </a:r>
          </a:p>
          <a:p>
            <a:pPr algn="ctr" eaLnBrk="1" hangingPunct="1">
              <a:spcBef>
                <a:spcPct val="20000"/>
              </a:spcBef>
              <a:buFont typeface="Arial" charset="0"/>
              <a:buNone/>
            </a:pPr>
            <a:endParaRPr lang="en-US" sz="24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r>
              <a:rPr lang="en-US" sz="3200" b="1" dirty="0"/>
              <a:t>Contents</a:t>
            </a:r>
          </a:p>
        </p:txBody>
      </p:sp>
    </p:spTree>
    <p:extLst>
      <p:ext uri="{BB962C8B-B14F-4D97-AF65-F5344CB8AC3E}">
        <p14:creationId xmlns:p14="http://schemas.microsoft.com/office/powerpoint/2010/main" val="20434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5">
                                            <p:txEl>
                                              <p:pRg st="4" end="4"/>
                                            </p:txEl>
                                          </p:spTgt>
                                        </p:tgtEl>
                                        <p:attrNameLst>
                                          <p:attrName>style.visibility</p:attrName>
                                        </p:attrNameLst>
                                      </p:cBhvr>
                                      <p:to>
                                        <p:strVal val="visible"/>
                                      </p:to>
                                    </p:set>
                                    <p:animEffect transition="in" filter="fade">
                                      <p:cBhvr>
                                        <p:cTn id="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113362"/>
          </a:xfrm>
        </p:spPr>
        <p:txBody>
          <a:bodyPr/>
          <a:lstStyle/>
          <a:p>
            <a:pPr lvl="0">
              <a:spcAft>
                <a:spcPts val="1200"/>
              </a:spcAft>
            </a:pPr>
            <a:r>
              <a:rPr lang="en-US" sz="2200"/>
              <a:t>Unclear what is meant by "limiting the scope of initial orders" and what specific limitations are proposed to increase participation of pensioners and employee groups.</a:t>
            </a:r>
          </a:p>
          <a:p>
            <a:pPr lvl="0">
              <a:spcAft>
                <a:spcPts val="1200"/>
              </a:spcAft>
            </a:pPr>
            <a:r>
              <a:rPr lang="en-US" sz="2200"/>
              <a:t>Regarding the proposal to impose an express duty of good faith on all parties to the restructuring, specific participants in a CCAA proceeding may already have a duty of good faith to pensioners and employee groups (eg. union and independent pension administrator) but insolvency proceedings often involve divergent interests asserting priority based on existing legal rights. </a:t>
            </a:r>
          </a:p>
          <a:p>
            <a:pPr lvl="0">
              <a:spcAft>
                <a:spcPts val="1200"/>
              </a:spcAft>
            </a:pPr>
            <a:r>
              <a:rPr lang="en-US" sz="2200"/>
              <a:t>Inclusion of a vague notion of “duty of good faith” for all parties could result in greater uncertainty and disputes and increase costs for the corporation and its stakeholders in the CCAA proceeding, to the potential detriment of pensioners and employees.</a:t>
            </a:r>
          </a:p>
          <a:p>
            <a:endParaRPr lang="en-US"/>
          </a:p>
        </p:txBody>
      </p:sp>
      <p:sp>
        <p:nvSpPr>
          <p:cNvPr id="3" name="TextBox 2">
            <a:extLst>
              <a:ext uri="{FF2B5EF4-FFF2-40B4-BE49-F238E27FC236}">
                <a16:creationId xmlns:a16="http://schemas.microsoft.com/office/drawing/2014/main" id="{FB8DE9A5-867B-4798-B0EC-0E92D4CDD9BD}"/>
              </a:ext>
            </a:extLst>
          </p:cNvPr>
          <p:cNvSpPr txBox="1"/>
          <p:nvPr/>
        </p:nvSpPr>
        <p:spPr>
          <a:xfrm>
            <a:off x="8604250" y="6553200"/>
            <a:ext cx="504825" cy="261938"/>
          </a:xfrm>
          <a:prstGeom prst="rect">
            <a:avLst/>
          </a:prstGeom>
          <a:noFill/>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C44FCBB-8860-4CAD-AD61-8B64A86FFEB6}" type="slidenum">
              <a:rPr kumimoji="0" lang="en-CA" sz="1100" b="0" i="0" u="none" strike="noStrike" kern="1200" cap="none" spc="0" normalizeH="0" baseline="0" noProof="0">
                <a:ln>
                  <a:noFill/>
                </a:ln>
                <a:solidFill>
                  <a:prstClr val="black"/>
                </a:solidFill>
                <a:effectLst/>
                <a:uLnTx/>
                <a:uFillTx/>
                <a:latin typeface="Calibri"/>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0" lang="en-CA"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807420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bwMode="auto">
          <a:xfrm>
            <a:off x="827584" y="548680"/>
            <a:ext cx="7772400" cy="108012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CA" b="1" dirty="0"/>
              <a:t>Enhancing Retirement Security</a:t>
            </a:r>
            <a:endParaRPr lang="en-US" dirty="0"/>
          </a:p>
        </p:txBody>
      </p:sp>
      <p:sp>
        <p:nvSpPr>
          <p:cNvPr id="4099" name="Subtitle 2"/>
          <p:cNvSpPr>
            <a:spLocks noGrp="1"/>
          </p:cNvSpPr>
          <p:nvPr>
            <p:ph type="subTitle" idx="1"/>
          </p:nvPr>
        </p:nvSpPr>
        <p:spPr>
          <a:xfrm>
            <a:off x="2807804" y="1628800"/>
            <a:ext cx="3528392" cy="781670"/>
          </a:xfrm>
        </p:spPr>
        <p:txBody>
          <a:bodyPr/>
          <a:lstStyle/>
          <a:p>
            <a:pPr eaLnBrk="1" hangingPunct="1"/>
            <a:r>
              <a:rPr lang="en-US" sz="4000" b="1" dirty="0">
                <a:solidFill>
                  <a:schemeClr val="tx1"/>
                </a:solidFill>
              </a:rPr>
              <a:t>Q &amp; A</a:t>
            </a:r>
            <a:endParaRPr lang="en-US" sz="4000" dirty="0">
              <a:solidFill>
                <a:schemeClr val="tx1"/>
              </a:solidFill>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5660" y="3861048"/>
            <a:ext cx="7260756" cy="1994134"/>
          </a:xfrm>
          <a:prstGeom prst="rect">
            <a:avLst/>
          </a:prstGeom>
        </p:spPr>
      </p:pic>
    </p:spTree>
    <p:extLst>
      <p:ext uri="{BB962C8B-B14F-4D97-AF65-F5344CB8AC3E}">
        <p14:creationId xmlns:p14="http://schemas.microsoft.com/office/powerpoint/2010/main" val="1644090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4</a:t>
            </a:fld>
            <a:endParaRPr lang="en-CA" sz="1100" dirty="0">
              <a:latin typeface="+mn-lt"/>
            </a:endParaRPr>
          </a:p>
        </p:txBody>
      </p:sp>
      <p:sp>
        <p:nvSpPr>
          <p:cNvPr id="5125" name="Subtitle 2"/>
          <p:cNvSpPr txBox="1">
            <a:spLocks/>
          </p:cNvSpPr>
          <p:nvPr/>
        </p:nvSpPr>
        <p:spPr bwMode="auto">
          <a:xfrm>
            <a:off x="382211" y="1340768"/>
            <a:ext cx="8748464"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r>
              <a:rPr lang="en-CA" sz="2400" dirty="0"/>
              <a:t>Recent high profile failures of employers with DB plans that were not fully funded on a solvency basis</a:t>
            </a:r>
            <a:br>
              <a:rPr lang="en-CA" sz="2400" dirty="0"/>
            </a:br>
            <a:endParaRPr lang="en-CA" sz="2400" dirty="0"/>
          </a:p>
          <a:p>
            <a:pPr marL="285750" indent="-285750">
              <a:spcAft>
                <a:spcPts val="600"/>
              </a:spcAft>
              <a:buFont typeface="Arial" panose="020B0604020202020204" pitchFamily="34" charset="0"/>
              <a:buChar char="•"/>
            </a:pPr>
            <a:r>
              <a:rPr lang="en-CA" sz="2400" dirty="0"/>
              <a:t>Impact on workers and retirees</a:t>
            </a:r>
            <a:br>
              <a:rPr lang="en-CA" sz="2400" dirty="0"/>
            </a:br>
            <a:endParaRPr lang="en-CA" sz="2400" dirty="0"/>
          </a:p>
          <a:p>
            <a:pPr marL="285750" indent="-285750">
              <a:spcAft>
                <a:spcPts val="600"/>
              </a:spcAft>
              <a:buFont typeface="Arial" panose="020B0604020202020204" pitchFamily="34" charset="0"/>
              <a:buChar char="•"/>
            </a:pPr>
            <a:r>
              <a:rPr lang="en-CA" sz="2400" dirty="0"/>
              <a:t>Most of the failed plans were actually not regulated by OSFI</a:t>
            </a:r>
            <a:br>
              <a:rPr lang="en-CA" sz="2400" dirty="0"/>
            </a:br>
            <a:endParaRPr lang="en-CA" sz="2400" dirty="0"/>
          </a:p>
          <a:p>
            <a:pPr marL="285750" indent="-285750">
              <a:spcAft>
                <a:spcPts val="600"/>
              </a:spcAft>
              <a:buFont typeface="Arial" panose="020B0604020202020204" pitchFamily="34" charset="0"/>
              <a:buChar char="•"/>
            </a:pPr>
            <a:r>
              <a:rPr lang="en-CA" sz="2400" dirty="0"/>
              <a:t>Decline of DB Plans – Are we chasing away the last of the DB Plans?</a:t>
            </a:r>
          </a:p>
          <a:p>
            <a:pPr algn="ctr" eaLnBrk="1" hangingPunct="1">
              <a:spcBef>
                <a:spcPct val="20000"/>
              </a:spcBef>
              <a:buFont typeface="Arial" charset="0"/>
              <a:buNone/>
            </a:pPr>
            <a:endParaRPr lang="en-US" sz="24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r>
              <a:rPr lang="fr-CA" sz="3200" b="1" dirty="0"/>
              <a:t>Background</a:t>
            </a:r>
          </a:p>
        </p:txBody>
      </p:sp>
    </p:spTree>
    <p:extLst>
      <p:ext uri="{BB962C8B-B14F-4D97-AF65-F5344CB8AC3E}">
        <p14:creationId xmlns:p14="http://schemas.microsoft.com/office/powerpoint/2010/main" val="2293016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5</a:t>
            </a:fld>
            <a:endParaRPr lang="en-CA" sz="1100" dirty="0">
              <a:latin typeface="+mn-lt"/>
            </a:endParaRPr>
          </a:p>
        </p:txBody>
      </p:sp>
      <p:sp>
        <p:nvSpPr>
          <p:cNvPr id="5125" name="Subtitle 2"/>
          <p:cNvSpPr txBox="1">
            <a:spLocks/>
          </p:cNvSpPr>
          <p:nvPr/>
        </p:nvSpPr>
        <p:spPr bwMode="auto">
          <a:xfrm>
            <a:off x="382211" y="1340768"/>
            <a:ext cx="8748464"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r>
              <a:rPr lang="en-CA" sz="2400" dirty="0"/>
              <a:t>Pension Options</a:t>
            </a:r>
          </a:p>
          <a:p>
            <a:pPr marL="1200150" lvl="1" indent="-457200">
              <a:spcAft>
                <a:spcPts val="600"/>
              </a:spcAft>
              <a:buFont typeface="+mj-lt"/>
              <a:buAutoNum type="alphaUcPeriod"/>
            </a:pPr>
            <a:r>
              <a:rPr lang="en-US" sz="2400" dirty="0"/>
              <a:t>Solvency Reserve Accounts; </a:t>
            </a:r>
          </a:p>
          <a:p>
            <a:pPr marL="1200150" lvl="1" indent="-457200">
              <a:spcAft>
                <a:spcPts val="600"/>
              </a:spcAft>
              <a:buFont typeface="+mj-lt"/>
              <a:buAutoNum type="alphaUcPeriod"/>
            </a:pPr>
            <a:r>
              <a:rPr lang="en-US" sz="2400" dirty="0"/>
              <a:t>Pension Funding Relief Criteria;</a:t>
            </a:r>
          </a:p>
          <a:p>
            <a:pPr marL="1200150" lvl="1" indent="-457200">
              <a:spcAft>
                <a:spcPts val="600"/>
              </a:spcAft>
              <a:buFont typeface="+mj-lt"/>
              <a:buAutoNum type="alphaUcPeriod"/>
            </a:pPr>
            <a:r>
              <a:rPr lang="en-US" sz="2400" dirty="0"/>
              <a:t>Transfers to Self-Managed Accounts;</a:t>
            </a:r>
          </a:p>
          <a:p>
            <a:pPr marL="1200150" lvl="1" indent="-457200">
              <a:spcAft>
                <a:spcPts val="600"/>
              </a:spcAft>
              <a:buFont typeface="+mj-lt"/>
              <a:buAutoNum type="alphaUcPeriod"/>
            </a:pPr>
            <a:r>
              <a:rPr lang="en-US" sz="2400" dirty="0"/>
              <a:t>Clarify Benefit Entitlements.</a:t>
            </a:r>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r>
              <a:rPr lang="en-CA" sz="2400" dirty="0"/>
              <a:t>Corporate Governance Options</a:t>
            </a:r>
            <a:br>
              <a:rPr lang="en-CA" sz="2400" dirty="0"/>
            </a:br>
            <a:endParaRPr lang="en-CA" sz="2400" dirty="0"/>
          </a:p>
          <a:p>
            <a:pPr marL="285750" indent="-285750">
              <a:spcAft>
                <a:spcPts val="600"/>
              </a:spcAft>
              <a:buFont typeface="Arial" panose="020B0604020202020204" pitchFamily="34" charset="0"/>
              <a:buChar char="•"/>
            </a:pPr>
            <a:r>
              <a:rPr lang="en-CA" sz="2400" dirty="0"/>
              <a:t>Insolvency Options</a:t>
            </a:r>
            <a:endParaRPr lang="en-US"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algn="ctr" eaLnBrk="1" hangingPunct="1">
              <a:spcBef>
                <a:spcPct val="20000"/>
              </a:spcBef>
              <a:buFont typeface="Arial" charset="0"/>
              <a:buNone/>
            </a:pPr>
            <a:endParaRPr lang="en-CA" sz="24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r>
              <a:rPr lang="en-US" sz="3200" b="1" dirty="0"/>
              <a:t>The Federal Consultation</a:t>
            </a:r>
          </a:p>
        </p:txBody>
      </p:sp>
    </p:spTree>
    <p:extLst>
      <p:ext uri="{BB962C8B-B14F-4D97-AF65-F5344CB8AC3E}">
        <p14:creationId xmlns:p14="http://schemas.microsoft.com/office/powerpoint/2010/main" val="1057560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6</a:t>
            </a:fld>
            <a:endParaRPr lang="en-CA" sz="1100" dirty="0">
              <a:latin typeface="+mn-lt"/>
            </a:endParaRPr>
          </a:p>
        </p:txBody>
      </p:sp>
      <p:sp>
        <p:nvSpPr>
          <p:cNvPr id="5125" name="Subtitle 2"/>
          <p:cNvSpPr txBox="1">
            <a:spLocks/>
          </p:cNvSpPr>
          <p:nvPr/>
        </p:nvSpPr>
        <p:spPr bwMode="auto">
          <a:xfrm>
            <a:off x="395536" y="1268760"/>
            <a:ext cx="8748464"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r>
              <a:rPr lang="en-CA" sz="2200" dirty="0"/>
              <a:t>Security of pension linked to strength of employer </a:t>
            </a:r>
            <a:br>
              <a:rPr lang="en-CA" sz="2200" dirty="0"/>
            </a:br>
            <a:endParaRPr lang="en-CA" sz="2200" dirty="0"/>
          </a:p>
          <a:p>
            <a:pPr marL="285750" indent="-285750">
              <a:spcAft>
                <a:spcPts val="600"/>
              </a:spcAft>
              <a:buFont typeface="Arial" panose="020B0604020202020204" pitchFamily="34" charset="0"/>
              <a:buChar char="•"/>
            </a:pPr>
            <a:r>
              <a:rPr lang="en-CA" sz="2200" dirty="0"/>
              <a:t>Three layers of protection</a:t>
            </a:r>
          </a:p>
          <a:p>
            <a:pPr marL="1028700" lvl="1">
              <a:spcAft>
                <a:spcPts val="600"/>
              </a:spcAft>
              <a:buFont typeface="Arial" panose="020B0604020202020204" pitchFamily="34" charset="0"/>
              <a:buChar char="•"/>
            </a:pPr>
            <a:r>
              <a:rPr lang="en-CA" sz="2200" dirty="0"/>
              <a:t>The pension fund (oversight by regulator)</a:t>
            </a:r>
          </a:p>
          <a:p>
            <a:pPr marL="1028700" lvl="1">
              <a:spcAft>
                <a:spcPts val="600"/>
              </a:spcAft>
              <a:buFont typeface="Arial" panose="020B0604020202020204" pitchFamily="34" charset="0"/>
              <a:buChar char="•"/>
            </a:pPr>
            <a:r>
              <a:rPr lang="en-CA" sz="2200" b="1" dirty="0"/>
              <a:t>The employer </a:t>
            </a:r>
            <a:r>
              <a:rPr lang="en-CA" sz="2200" dirty="0"/>
              <a:t>(who funds deficits when they occur)</a:t>
            </a:r>
          </a:p>
          <a:p>
            <a:pPr marL="1028700" lvl="1">
              <a:spcAft>
                <a:spcPts val="600"/>
              </a:spcAft>
              <a:buFont typeface="Arial" panose="020B0604020202020204" pitchFamily="34" charset="0"/>
              <a:buChar char="•"/>
            </a:pPr>
            <a:r>
              <a:rPr lang="en-CA" sz="2200" dirty="0"/>
              <a:t>PBGF for Ontario employees</a:t>
            </a:r>
            <a:br>
              <a:rPr lang="en-CA" sz="2200" dirty="0"/>
            </a:br>
            <a:endParaRPr lang="en-CA" sz="2200" dirty="0"/>
          </a:p>
          <a:p>
            <a:pPr marL="285750" indent="-285750">
              <a:spcAft>
                <a:spcPts val="600"/>
              </a:spcAft>
              <a:buFont typeface="Arial" panose="020B0604020202020204" pitchFamily="34" charset="0"/>
              <a:buChar char="•"/>
            </a:pPr>
            <a:r>
              <a:rPr lang="en-CA" sz="2200" dirty="0"/>
              <a:t>Any changes to pension rules or corporate governance or insolvency options that weaken the employer also weaken retirement security – complex dynamic</a:t>
            </a:r>
            <a:br>
              <a:rPr lang="en-CA" sz="2200" dirty="0"/>
            </a:br>
            <a:endParaRPr lang="en-CA" sz="2200" dirty="0"/>
          </a:p>
          <a:p>
            <a:pPr marL="285750" indent="-285750">
              <a:spcAft>
                <a:spcPts val="600"/>
              </a:spcAft>
              <a:buFont typeface="Arial" panose="020B0604020202020204" pitchFamily="34" charset="0"/>
              <a:buChar char="•"/>
            </a:pPr>
            <a:r>
              <a:rPr lang="en-CA" sz="2200" dirty="0"/>
              <a:t>Also consider decline of DB Plans in general</a:t>
            </a:r>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algn="ctr" eaLnBrk="1" hangingPunct="1">
              <a:spcBef>
                <a:spcPct val="20000"/>
              </a:spcBef>
              <a:buFont typeface="Arial" charset="0"/>
              <a:buNone/>
            </a:pPr>
            <a:endParaRPr lang="en-CA" sz="22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r>
              <a:rPr lang="en-US" sz="3200" b="1" dirty="0"/>
              <a:t>ACPM General Comments</a:t>
            </a:r>
          </a:p>
        </p:txBody>
      </p:sp>
    </p:spTree>
    <p:extLst>
      <p:ext uri="{BB962C8B-B14F-4D97-AF65-F5344CB8AC3E}">
        <p14:creationId xmlns:p14="http://schemas.microsoft.com/office/powerpoint/2010/main" val="2317020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7</a:t>
            </a:fld>
            <a:endParaRPr lang="en-CA" sz="1100" dirty="0">
              <a:latin typeface="+mn-lt"/>
            </a:endParaRPr>
          </a:p>
        </p:txBody>
      </p:sp>
      <p:sp>
        <p:nvSpPr>
          <p:cNvPr id="5125" name="Subtitle 2"/>
          <p:cNvSpPr txBox="1">
            <a:spLocks/>
          </p:cNvSpPr>
          <p:nvPr/>
        </p:nvSpPr>
        <p:spPr bwMode="auto">
          <a:xfrm>
            <a:off x="382211" y="1340768"/>
            <a:ext cx="8748464"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r>
              <a:rPr lang="en-CA" sz="2400" dirty="0"/>
              <a:t>Strong support for reserve accounts in general</a:t>
            </a:r>
            <a:br>
              <a:rPr lang="en-CA" sz="2400" dirty="0"/>
            </a:br>
            <a:endParaRPr lang="en-CA" sz="2400" dirty="0"/>
          </a:p>
          <a:p>
            <a:pPr marL="285750" indent="-285750">
              <a:spcAft>
                <a:spcPts val="600"/>
              </a:spcAft>
              <a:buFont typeface="Arial" panose="020B0604020202020204" pitchFamily="34" charset="0"/>
              <a:buChar char="•"/>
            </a:pPr>
            <a:r>
              <a:rPr lang="en-CA" sz="2400" dirty="0"/>
              <a:t>Reduces asymmetry in pension funding equation</a:t>
            </a:r>
            <a:br>
              <a:rPr lang="en-CA" sz="2400" dirty="0"/>
            </a:br>
            <a:endParaRPr lang="en-CA" sz="2400" dirty="0"/>
          </a:p>
          <a:p>
            <a:pPr marL="285750" indent="-285750">
              <a:spcAft>
                <a:spcPts val="600"/>
              </a:spcAft>
              <a:buFont typeface="Arial" panose="020B0604020202020204" pitchFamily="34" charset="0"/>
              <a:buChar char="•"/>
            </a:pPr>
            <a:r>
              <a:rPr lang="en-CA" sz="2400" dirty="0"/>
              <a:t>Could increase funding to pension plan if sponsor knows it can recover amounts not needed at a later date</a:t>
            </a:r>
            <a:br>
              <a:rPr lang="en-CA" sz="2400" dirty="0"/>
            </a:br>
            <a:endParaRPr lang="en-CA" sz="2400" dirty="0"/>
          </a:p>
          <a:p>
            <a:pPr marL="342900" indent="-342900">
              <a:spcAft>
                <a:spcPts val="600"/>
              </a:spcAft>
              <a:buFont typeface="Wingdings" panose="05000000000000000000" pitchFamily="2" charset="2"/>
              <a:buChar char="ü"/>
            </a:pPr>
            <a:r>
              <a:rPr lang="en-CA" sz="2400" dirty="0"/>
              <a:t>Overall – could enhance retirement security</a:t>
            </a:r>
            <a:br>
              <a:rPr lang="en-CA" sz="2400" dirty="0"/>
            </a:br>
            <a:endParaRPr lang="en-CA" sz="2400" dirty="0"/>
          </a:p>
          <a:p>
            <a:pPr>
              <a:spcAft>
                <a:spcPts val="600"/>
              </a:spcAft>
            </a:pPr>
            <a:r>
              <a:rPr lang="en-CA" sz="2400" i="1" dirty="0">
                <a:solidFill>
                  <a:schemeClr val="tx2"/>
                </a:solidFill>
              </a:rPr>
              <a:t>Broader funding reform could enhance success of this measure</a:t>
            </a:r>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algn="ctr" eaLnBrk="1" hangingPunct="1">
              <a:spcBef>
                <a:spcPct val="20000"/>
              </a:spcBef>
              <a:buFont typeface="Arial" charset="0"/>
              <a:buNone/>
            </a:pPr>
            <a:endParaRPr lang="en-CA" sz="24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r>
              <a:rPr lang="en-US" sz="3200" b="1" dirty="0"/>
              <a:t>ACPM Comments – Reserve Accounts</a:t>
            </a:r>
          </a:p>
        </p:txBody>
      </p:sp>
    </p:spTree>
    <p:extLst>
      <p:ext uri="{BB962C8B-B14F-4D97-AF65-F5344CB8AC3E}">
        <p14:creationId xmlns:p14="http://schemas.microsoft.com/office/powerpoint/2010/main" val="47973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5">
                                            <p:txEl>
                                              <p:pRg st="4" end="4"/>
                                            </p:txEl>
                                          </p:spTgt>
                                        </p:tgtEl>
                                        <p:attrNameLst>
                                          <p:attrName>style.visibility</p:attrName>
                                        </p:attrNameLst>
                                      </p:cBhvr>
                                      <p:to>
                                        <p:strVal val="visible"/>
                                      </p:to>
                                    </p:set>
                                    <p:animEffect transition="in" filter="fade">
                                      <p:cBhvr>
                                        <p:cTn id="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8</a:t>
            </a:fld>
            <a:endParaRPr lang="en-CA" sz="1100" dirty="0">
              <a:latin typeface="+mn-lt"/>
            </a:endParaRPr>
          </a:p>
        </p:txBody>
      </p:sp>
      <p:sp>
        <p:nvSpPr>
          <p:cNvPr id="5125" name="Subtitle 2"/>
          <p:cNvSpPr txBox="1">
            <a:spLocks/>
          </p:cNvSpPr>
          <p:nvPr/>
        </p:nvSpPr>
        <p:spPr bwMode="auto">
          <a:xfrm>
            <a:off x="382211" y="1340768"/>
            <a:ext cx="8748464"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r>
              <a:rPr lang="en-CA" sz="2400" dirty="0"/>
              <a:t>How does this link to enhancing retirement security?</a:t>
            </a:r>
          </a:p>
          <a:p>
            <a:pPr marL="800100" lvl="2" indent="-342900">
              <a:spcAft>
                <a:spcPts val="600"/>
              </a:spcAft>
              <a:buFont typeface="Arial" panose="020B0604020202020204" pitchFamily="34" charset="0"/>
              <a:buChar char="-"/>
            </a:pPr>
            <a:r>
              <a:rPr lang="en-CA" sz="2400" dirty="0"/>
              <a:t>Help sponsor to improve its financial strength</a:t>
            </a:r>
          </a:p>
          <a:p>
            <a:pPr marL="285750" indent="-285750">
              <a:spcAft>
                <a:spcPts val="600"/>
              </a:spcAft>
              <a:buFont typeface="Arial" panose="020B0604020202020204" pitchFamily="34" charset="0"/>
              <a:buChar char="•"/>
            </a:pPr>
            <a:r>
              <a:rPr lang="en-CA" sz="2400" dirty="0"/>
              <a:t>Two types of relief have been used in the past</a:t>
            </a:r>
          </a:p>
          <a:p>
            <a:pPr marL="800100" lvl="2" indent="-342900">
              <a:spcAft>
                <a:spcPts val="600"/>
              </a:spcAft>
              <a:buFont typeface="Arial" panose="020B0604020202020204" pitchFamily="34" charset="0"/>
              <a:buChar char="-"/>
            </a:pPr>
            <a:r>
              <a:rPr lang="en-CA" sz="2400" dirty="0"/>
              <a:t>Distressed pension workout scheme</a:t>
            </a:r>
          </a:p>
          <a:p>
            <a:pPr marL="800100" lvl="2" indent="-342900">
              <a:spcAft>
                <a:spcPts val="600"/>
              </a:spcAft>
              <a:buFont typeface="Arial" panose="020B0604020202020204" pitchFamily="34" charset="0"/>
              <a:buChar char="-"/>
            </a:pPr>
            <a:r>
              <a:rPr lang="en-CA" sz="2400" dirty="0"/>
              <a:t>Special sponsor-specific regulation</a:t>
            </a:r>
          </a:p>
          <a:p>
            <a:pPr marL="285750" indent="-285750">
              <a:spcAft>
                <a:spcPts val="600"/>
              </a:spcAft>
              <a:buFont typeface="Arial" panose="020B0604020202020204" pitchFamily="34" charset="0"/>
              <a:buChar char="•"/>
            </a:pPr>
            <a:r>
              <a:rPr lang="en-CA" sz="2400" dirty="0"/>
              <a:t>Latter has seen some success</a:t>
            </a:r>
          </a:p>
          <a:p>
            <a:pPr marL="285750" indent="-285750">
              <a:spcAft>
                <a:spcPts val="600"/>
              </a:spcAft>
              <a:buFont typeface="Arial" panose="020B0604020202020204" pitchFamily="34" charset="0"/>
              <a:buChar char="•"/>
            </a:pPr>
            <a:r>
              <a:rPr lang="en-CA" sz="2400" dirty="0"/>
              <a:t>Former has challenges – public declaration problematic</a:t>
            </a:r>
          </a:p>
          <a:p>
            <a:pPr marL="285750" indent="-285750">
              <a:spcAft>
                <a:spcPts val="1200"/>
              </a:spcAft>
              <a:buFont typeface="Arial" panose="020B0604020202020204" pitchFamily="34" charset="0"/>
              <a:buChar char="•"/>
            </a:pPr>
            <a:r>
              <a:rPr lang="en-CA" sz="2400" dirty="0"/>
              <a:t>Recommend trilateral discussion between sponsor, regulator and minister of finance</a:t>
            </a:r>
          </a:p>
          <a:p>
            <a:pPr marL="342900" indent="-342900">
              <a:spcAft>
                <a:spcPts val="600"/>
              </a:spcAft>
              <a:buFont typeface="Wingdings" panose="05000000000000000000" pitchFamily="2" charset="2"/>
              <a:buChar char="ü"/>
            </a:pPr>
            <a:r>
              <a:rPr lang="en-CA" sz="2400" i="1" dirty="0">
                <a:solidFill>
                  <a:schemeClr val="tx2"/>
                </a:solidFill>
              </a:rPr>
              <a:t>Overall – could enhance retirement security</a:t>
            </a:r>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marL="285750" indent="-285750">
              <a:spcAft>
                <a:spcPts val="600"/>
              </a:spcAft>
              <a:buFont typeface="Arial" panose="020B0604020202020204" pitchFamily="34" charset="0"/>
              <a:buChar char="•"/>
            </a:pPr>
            <a:endParaRPr lang="en-CA" sz="2400" dirty="0"/>
          </a:p>
          <a:p>
            <a:pPr algn="ctr" eaLnBrk="1" hangingPunct="1">
              <a:spcBef>
                <a:spcPct val="20000"/>
              </a:spcBef>
              <a:buFont typeface="Arial" charset="0"/>
              <a:buNone/>
            </a:pPr>
            <a:endParaRPr lang="en-CA" sz="24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584775"/>
          </a:xfrm>
          <a:prstGeom prst="rect">
            <a:avLst/>
          </a:prstGeom>
          <a:noFill/>
        </p:spPr>
        <p:txBody>
          <a:bodyPr wrap="square" rtlCol="0">
            <a:spAutoFit/>
          </a:bodyPr>
          <a:lstStyle/>
          <a:p>
            <a:r>
              <a:rPr lang="en-US" sz="3200" b="1" dirty="0"/>
              <a:t>ACPM Comments – Pension Funding Relief</a:t>
            </a:r>
          </a:p>
        </p:txBody>
      </p:sp>
    </p:spTree>
    <p:extLst>
      <p:ext uri="{BB962C8B-B14F-4D97-AF65-F5344CB8AC3E}">
        <p14:creationId xmlns:p14="http://schemas.microsoft.com/office/powerpoint/2010/main" val="3601161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5">
                                            <p:txEl>
                                              <p:pRg st="8" end="8"/>
                                            </p:txEl>
                                          </p:spTgt>
                                        </p:tgtEl>
                                        <p:attrNameLst>
                                          <p:attrName>style.visibility</p:attrName>
                                        </p:attrNameLst>
                                      </p:cBhvr>
                                      <p:to>
                                        <p:strVal val="visible"/>
                                      </p:to>
                                    </p:set>
                                    <p:animEffect transition="in" filter="fade">
                                      <p:cBhvr>
                                        <p:cTn id="7" dur="500"/>
                                        <p:tgtEl>
                                          <p:spTgt spid="512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04250" y="6553200"/>
            <a:ext cx="504825" cy="261938"/>
          </a:xfrm>
          <a:prstGeom prst="rect">
            <a:avLst/>
          </a:prstGeom>
          <a:noFill/>
        </p:spPr>
        <p:txBody>
          <a:bodyPr>
            <a:spAutoFit/>
          </a:bodyPr>
          <a:lstStyle/>
          <a:p>
            <a:pPr>
              <a:defRPr/>
            </a:pPr>
            <a:fld id="{7C44FCBB-8860-4CAD-AD61-8B64A86FFEB6}" type="slidenum">
              <a:rPr lang="en-CA" sz="1100">
                <a:latin typeface="+mn-lt"/>
              </a:rPr>
              <a:pPr>
                <a:defRPr/>
              </a:pPr>
              <a:t>9</a:t>
            </a:fld>
            <a:endParaRPr lang="en-CA" sz="1100" dirty="0">
              <a:latin typeface="+mn-lt"/>
            </a:endParaRPr>
          </a:p>
        </p:txBody>
      </p:sp>
      <p:sp>
        <p:nvSpPr>
          <p:cNvPr id="5125" name="Subtitle 2"/>
          <p:cNvSpPr txBox="1">
            <a:spLocks/>
          </p:cNvSpPr>
          <p:nvPr/>
        </p:nvSpPr>
        <p:spPr bwMode="auto">
          <a:xfrm>
            <a:off x="382211" y="1340768"/>
            <a:ext cx="8748464"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285750" indent="-285750">
              <a:spcAft>
                <a:spcPts val="600"/>
              </a:spcAft>
              <a:buFont typeface="Arial" panose="020B0604020202020204" pitchFamily="34" charset="0"/>
              <a:buChar char="•"/>
            </a:pPr>
            <a:r>
              <a:rPr lang="en-CA" sz="2200" dirty="0"/>
              <a:t>Concern for pensioners and survivors who elect option</a:t>
            </a:r>
          </a:p>
          <a:p>
            <a:pPr marL="800100" lvl="2" indent="-342900">
              <a:spcAft>
                <a:spcPts val="600"/>
              </a:spcAft>
              <a:buFont typeface="Arial" panose="020B0604020202020204" pitchFamily="34" charset="0"/>
              <a:buChar char="-"/>
            </a:pPr>
            <a:r>
              <a:rPr lang="en-CA" sz="2200" i="1" dirty="0"/>
              <a:t>Income Tax Act </a:t>
            </a:r>
            <a:r>
              <a:rPr lang="en-CA" sz="2200" dirty="0"/>
              <a:t>limitations</a:t>
            </a:r>
          </a:p>
          <a:p>
            <a:pPr marL="800100" lvl="2" indent="-342900">
              <a:spcAft>
                <a:spcPts val="600"/>
              </a:spcAft>
              <a:buFont typeface="Arial" panose="020B0604020202020204" pitchFamily="34" charset="0"/>
              <a:buChar char="-"/>
            </a:pPr>
            <a:r>
              <a:rPr lang="en-CA" sz="2200" dirty="0"/>
              <a:t>Loss of benefit of pooling advantages</a:t>
            </a:r>
          </a:p>
          <a:p>
            <a:pPr marL="800100" lvl="2" indent="-342900">
              <a:spcAft>
                <a:spcPts val="600"/>
              </a:spcAft>
              <a:buFont typeface="Arial" panose="020B0604020202020204" pitchFamily="34" charset="0"/>
              <a:buChar char="-"/>
            </a:pPr>
            <a:r>
              <a:rPr lang="en-CA" sz="2200" dirty="0"/>
              <a:t>Ability to manage retirement assets (increased risk of exposure to fraud and elder abuse)</a:t>
            </a:r>
            <a:br>
              <a:rPr lang="en-CA" sz="2200" dirty="0"/>
            </a:br>
            <a:endParaRPr lang="en-CA" sz="2200" dirty="0"/>
          </a:p>
          <a:p>
            <a:pPr marL="285750" indent="-285750">
              <a:spcAft>
                <a:spcPts val="600"/>
              </a:spcAft>
              <a:buFont typeface="Arial" panose="020B0604020202020204" pitchFamily="34" charset="0"/>
              <a:buChar char="•"/>
            </a:pPr>
            <a:r>
              <a:rPr lang="en-CA" sz="2200" dirty="0"/>
              <a:t>Concern for the remaining group</a:t>
            </a:r>
          </a:p>
          <a:p>
            <a:pPr marL="800100" lvl="2" indent="-342900">
              <a:spcAft>
                <a:spcPts val="600"/>
              </a:spcAft>
              <a:buFont typeface="Arial" panose="020B0604020202020204" pitchFamily="34" charset="0"/>
              <a:buChar char="-"/>
            </a:pPr>
            <a:r>
              <a:rPr lang="en-CA" sz="2200" dirty="0"/>
              <a:t>Anti-selection could materially increase the cost of purchasing a group annuity for the remaining group</a:t>
            </a:r>
            <a:br>
              <a:rPr lang="en-CA" sz="2200" dirty="0"/>
            </a:br>
            <a:endParaRPr lang="en-CA" sz="2200" i="1" dirty="0"/>
          </a:p>
          <a:p>
            <a:pPr marL="400050" lvl="1" indent="-342900">
              <a:spcAft>
                <a:spcPts val="600"/>
              </a:spcAft>
              <a:buFont typeface="Wingdings" panose="05000000000000000000" pitchFamily="2" charset="2"/>
              <a:buChar char=""/>
            </a:pPr>
            <a:r>
              <a:rPr lang="en-CA" sz="2200" i="1" dirty="0">
                <a:solidFill>
                  <a:schemeClr val="tx2"/>
                </a:solidFill>
              </a:rPr>
              <a:t>Could </a:t>
            </a:r>
            <a:r>
              <a:rPr lang="en-CA" sz="2200" i="1" u="sng" dirty="0">
                <a:solidFill>
                  <a:schemeClr val="tx2"/>
                </a:solidFill>
              </a:rPr>
              <a:t>reduce</a:t>
            </a:r>
            <a:r>
              <a:rPr lang="en-CA" sz="2200" i="1" dirty="0">
                <a:solidFill>
                  <a:schemeClr val="tx2"/>
                </a:solidFill>
              </a:rPr>
              <a:t> retirement security. However, “Pooled Option” could solve these issues – more to come later</a:t>
            </a:r>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marL="285750" indent="-285750">
              <a:spcAft>
                <a:spcPts val="600"/>
              </a:spcAft>
              <a:buFont typeface="Arial" panose="020B0604020202020204" pitchFamily="34" charset="0"/>
              <a:buChar char="•"/>
            </a:pPr>
            <a:endParaRPr lang="en-CA" sz="2200" dirty="0"/>
          </a:p>
          <a:p>
            <a:pPr algn="ctr" eaLnBrk="1" hangingPunct="1">
              <a:spcBef>
                <a:spcPct val="20000"/>
              </a:spcBef>
              <a:buFont typeface="Arial" charset="0"/>
              <a:buNone/>
            </a:pPr>
            <a:endParaRPr lang="en-CA" sz="2200" i="1" dirty="0">
              <a:latin typeface="Calibri" pitchFamily="34" charset="0"/>
            </a:endParaRPr>
          </a:p>
        </p:txBody>
      </p:sp>
      <p:sp>
        <p:nvSpPr>
          <p:cNvPr id="2" name="TextBox 1">
            <a:extLst>
              <a:ext uri="{FF2B5EF4-FFF2-40B4-BE49-F238E27FC236}">
                <a16:creationId xmlns:a16="http://schemas.microsoft.com/office/drawing/2014/main" id="{BCD7D5E3-A346-4B28-A5AE-0421DA615080}"/>
              </a:ext>
            </a:extLst>
          </p:cNvPr>
          <p:cNvSpPr txBox="1"/>
          <p:nvPr/>
        </p:nvSpPr>
        <p:spPr>
          <a:xfrm>
            <a:off x="395536" y="332656"/>
            <a:ext cx="8640960" cy="1077218"/>
          </a:xfrm>
          <a:prstGeom prst="rect">
            <a:avLst/>
          </a:prstGeom>
          <a:noFill/>
        </p:spPr>
        <p:txBody>
          <a:bodyPr wrap="square" rtlCol="0">
            <a:spAutoFit/>
          </a:bodyPr>
          <a:lstStyle/>
          <a:p>
            <a:r>
              <a:rPr lang="en-US" sz="3200" b="1" dirty="0"/>
              <a:t>ACPM Comments – Transfers to Self Managed Accounts</a:t>
            </a:r>
          </a:p>
        </p:txBody>
      </p:sp>
    </p:spTree>
    <p:extLst>
      <p:ext uri="{BB962C8B-B14F-4D97-AF65-F5344CB8AC3E}">
        <p14:creationId xmlns:p14="http://schemas.microsoft.com/office/powerpoint/2010/main" val="136858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5">
                                            <p:txEl>
                                              <p:pRg st="6" end="6"/>
                                            </p:txEl>
                                          </p:spTgt>
                                        </p:tgtEl>
                                        <p:attrNameLst>
                                          <p:attrName>style.visibility</p:attrName>
                                        </p:attrNameLst>
                                      </p:cBhvr>
                                      <p:to>
                                        <p:strVal val="visible"/>
                                      </p:to>
                                    </p:set>
                                    <p:animEffect transition="in" filter="fade">
                                      <p:cBhvr>
                                        <p:cTn id="7" dur="500"/>
                                        <p:tgtEl>
                                          <p:spTgt spid="51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2086</Words>
  <Application>Microsoft Office PowerPoint</Application>
  <PresentationFormat>On-screen Show (4:3)</PresentationFormat>
  <Paragraphs>244</Paragraphs>
  <Slides>31</Slides>
  <Notes>18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31</vt:i4>
      </vt:variant>
    </vt:vector>
  </HeadingPairs>
  <TitlesOfParts>
    <vt:vector size="36" baseType="lpstr">
      <vt:lpstr>Arial</vt:lpstr>
      <vt:lpstr>Calibri</vt:lpstr>
      <vt:lpstr>Wingdings</vt:lpstr>
      <vt:lpstr>Office Theme</vt:lpstr>
      <vt:lpstr>1_Office Theme</vt:lpstr>
      <vt:lpstr>Enhancing Retirement Security</vt:lpstr>
      <vt:lpstr>Enhancing Retirement Security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Pooled Lifetime Retirement Income Fund (PoLiRIF)</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Enhancing Retirement Security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Enhancing Retirement Security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ACPM Federal Council</dc:title>
  <dc:creator>ACPM</dc:creator>
  <cp:lastModifiedBy>Judy Lei</cp:lastModifiedBy>
  <cp:revision>55</cp:revision>
  <cp:lastPrinted>2012-11-08T14:11:12Z</cp:lastPrinted>
  <dcterms:created xsi:type="dcterms:W3CDTF">2009-10-29T18:01:20Z</dcterms:created>
  <dcterms:modified xsi:type="dcterms:W3CDTF">2019-03-20T13:18:59Z</dcterms:modified>
</cp:coreProperties>
</file>